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73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165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13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91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20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32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2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194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99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28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127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C4C72-0A39-47DA-B6CA-E7F39C0690D0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7F5BA-FEFD-4408-992D-3C6CC5484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77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EXPO – PADIGLIONI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PROFILI RICHIESTI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510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1.1. OGGETTO DELLA RICHIESTA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Fino ad un massimo di 8 team di lavoro. </a:t>
            </a:r>
          </a:p>
          <a:p>
            <a:r>
              <a:rPr lang="it-IT" dirty="0" smtClean="0"/>
              <a:t>Ciascun team è composto da 3 risorse ed ha la responsabilità dell’erogazione in n. 2 giorni (8 ore lavorative per giorno) per padiglione delle attività di cui al successivo paragrafo “1.6 Attività </a:t>
            </a:r>
            <a:r>
              <a:rPr lang="it-IT" dirty="0" err="1" smtClean="0"/>
              <a:t>onsite</a:t>
            </a:r>
            <a:r>
              <a:rPr lang="it-IT" dirty="0" smtClean="0"/>
              <a:t>” garantendo tutte le competenze come dettagliate al successivo paragrafo “1.3 Competenze del Team”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966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1.2. REQUISITO PER LA PRESENTAZIONE DELL’OFFERTA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Le risorse offerte devono essere dipendenti della Società che produce l’offerta per il periodo di esecuzione dell’attività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160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1.3. COMPETENZE DEL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Ciascun componente del team deve aver maturato esperienza di almeno 3 anni in  ambiente Networking come sistemista di Rete ed avere buona conoscenza della lingua Inglese </a:t>
            </a:r>
          </a:p>
          <a:p>
            <a:r>
              <a:rPr lang="it-IT" dirty="0" smtClean="0"/>
              <a:t>Conoscenza ed esperienza di utilizzo dei seguenti apparati Cisco: </a:t>
            </a:r>
          </a:p>
          <a:p>
            <a:pPr lvl="1"/>
            <a:r>
              <a:rPr lang="it-IT" dirty="0" smtClean="0"/>
              <a:t>3850 </a:t>
            </a:r>
          </a:p>
          <a:p>
            <a:pPr lvl="1"/>
            <a:r>
              <a:rPr lang="it-IT" dirty="0" smtClean="0"/>
              <a:t>3650 </a:t>
            </a:r>
          </a:p>
          <a:p>
            <a:pPr lvl="1"/>
            <a:r>
              <a:rPr lang="it-IT" dirty="0" smtClean="0"/>
              <a:t>3925 </a:t>
            </a:r>
          </a:p>
          <a:p>
            <a:pPr lvl="1"/>
            <a:r>
              <a:rPr lang="it-IT" dirty="0" smtClean="0"/>
              <a:t>ME 3400 </a:t>
            </a:r>
          </a:p>
          <a:p>
            <a:pPr lvl="1"/>
            <a:r>
              <a:rPr lang="it-IT" dirty="0" smtClean="0"/>
              <a:t>68xx </a:t>
            </a:r>
          </a:p>
          <a:p>
            <a:pPr lvl="1"/>
            <a:r>
              <a:rPr lang="it-IT" dirty="0" smtClean="0"/>
              <a:t>ASA 5525 con </a:t>
            </a:r>
            <a:r>
              <a:rPr lang="it-IT" dirty="0" err="1" smtClean="0"/>
              <a:t>Firepower</a:t>
            </a:r>
            <a:r>
              <a:rPr lang="it-IT" dirty="0" smtClean="0"/>
              <a:t> </a:t>
            </a:r>
            <a:r>
              <a:rPr lang="it-IT" dirty="0" err="1" smtClean="0"/>
              <a:t>module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/>
              <a:t>CT 5508 </a:t>
            </a:r>
          </a:p>
          <a:p>
            <a:pPr lvl="1"/>
            <a:r>
              <a:rPr lang="it-IT" dirty="0" smtClean="0"/>
              <a:t>UCS C220 / C240 </a:t>
            </a:r>
          </a:p>
          <a:p>
            <a:pPr lvl="1"/>
            <a:r>
              <a:rPr lang="it-IT" dirty="0" smtClean="0"/>
              <a:t>ISE </a:t>
            </a:r>
          </a:p>
          <a:p>
            <a:pPr lvl="1"/>
            <a:r>
              <a:rPr lang="it-IT" dirty="0" smtClean="0"/>
              <a:t>ACS </a:t>
            </a:r>
          </a:p>
          <a:p>
            <a:pPr lvl="1"/>
            <a:r>
              <a:rPr lang="it-IT" dirty="0" smtClean="0"/>
              <a:t>CSM </a:t>
            </a:r>
          </a:p>
          <a:p>
            <a:pPr lvl="1"/>
            <a:r>
              <a:rPr lang="it-IT" dirty="0" smtClean="0"/>
              <a:t>Prime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689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1.4. PERIODO ED ORARIO DI LAVORO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Dal 13 aprile 2015 al 3 maggio 2015 (21 giorni lavorativi inclusi sabati, domeniche e festivi, 8 ore lavorative/giorno) </a:t>
            </a:r>
          </a:p>
          <a:p>
            <a:r>
              <a:rPr lang="it-IT" dirty="0" smtClean="0"/>
              <a:t>L’orario lavorativo (8 ore lavorative al giorno) viene definito con preventiva pianificazione e può essere: </a:t>
            </a:r>
          </a:p>
          <a:p>
            <a:pPr lvl="1"/>
            <a:r>
              <a:rPr lang="it-IT" dirty="0" smtClean="0"/>
              <a:t>In orario standard: 9.00-18.00 </a:t>
            </a:r>
          </a:p>
          <a:p>
            <a:pPr lvl="1"/>
            <a:r>
              <a:rPr lang="it-IT" dirty="0" smtClean="0"/>
              <a:t>In orario non-standard: 18.00-9.00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65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1.5. SEDE DI LAVORO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Expo - Milano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331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1.6. ATTIVITÀ ONSITE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1.6.1.  COMMISSIONING </a:t>
            </a:r>
          </a:p>
          <a:p>
            <a:r>
              <a:rPr lang="it-IT" dirty="0" smtClean="0"/>
              <a:t>Il Team effettua la configurazione degli apparati sulla base: </a:t>
            </a:r>
          </a:p>
          <a:p>
            <a:pPr lvl="1"/>
            <a:r>
              <a:rPr lang="it-IT" dirty="0" smtClean="0"/>
              <a:t>Dei servizi acquistati dal Service Provider </a:t>
            </a:r>
          </a:p>
          <a:p>
            <a:pPr lvl="1"/>
            <a:r>
              <a:rPr lang="it-IT" dirty="0" smtClean="0"/>
              <a:t>Dei documento di progetto forniti da ITL: LLD, NIP </a:t>
            </a:r>
          </a:p>
          <a:p>
            <a:pPr lvl="1"/>
            <a:r>
              <a:rPr lang="it-IT" dirty="0" smtClean="0"/>
              <a:t>Delle personalizzazioni richieste dal cliente </a:t>
            </a:r>
          </a:p>
          <a:p>
            <a:pPr lvl="1"/>
            <a:r>
              <a:rPr lang="it-IT" dirty="0" smtClean="0"/>
              <a:t>Dei </a:t>
            </a:r>
            <a:r>
              <a:rPr lang="it-IT" dirty="0" err="1" smtClean="0"/>
              <a:t>template</a:t>
            </a:r>
            <a:r>
              <a:rPr lang="it-IT" dirty="0" smtClean="0"/>
              <a:t> condivisi e dei requisiti del </a:t>
            </a:r>
            <a:r>
              <a:rPr lang="it-IT" dirty="0" err="1" smtClean="0"/>
              <a:t>Serivice</a:t>
            </a:r>
            <a:r>
              <a:rPr lang="it-IT" dirty="0" smtClean="0"/>
              <a:t> Provider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797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1.6. ATTIVITÀ ONSITE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dirty="0" smtClean="0"/>
              <a:t>1.6.2.  VERIFICA DELLE CONNETTIVITÀ (LAYER 1 2 3) </a:t>
            </a:r>
          </a:p>
          <a:p>
            <a:pPr lvl="1"/>
            <a:r>
              <a:rPr lang="it-IT" dirty="0" smtClean="0"/>
              <a:t>Il Team esegue la verifica esaustiva delle connettività fisica e logica degli apparati del padiglione </a:t>
            </a:r>
          </a:p>
          <a:p>
            <a:pPr marL="0" indent="0">
              <a:buNone/>
            </a:pPr>
            <a:r>
              <a:rPr lang="it-IT" dirty="0" smtClean="0"/>
              <a:t>1.6.3.  ESECUZIONE TEST DI COLLAUDO</a:t>
            </a:r>
          </a:p>
          <a:p>
            <a:pPr lvl="1"/>
            <a:r>
              <a:rPr lang="it-IT" dirty="0" smtClean="0"/>
              <a:t>Il Team esegue i test di collaudo a partire dal documento “</a:t>
            </a:r>
            <a:r>
              <a:rPr lang="it-IT" dirty="0" err="1" smtClean="0"/>
              <a:t>Testlist</a:t>
            </a:r>
            <a:r>
              <a:rPr lang="it-IT" dirty="0" smtClean="0"/>
              <a:t> di collaudo”</a:t>
            </a:r>
          </a:p>
          <a:p>
            <a:pPr marL="0" indent="0">
              <a:buNone/>
            </a:pPr>
            <a:r>
              <a:rPr lang="it-IT" dirty="0" smtClean="0"/>
              <a:t>1.6.4.  REDAZIONE TEST REPORT DI COLLAUDO</a:t>
            </a:r>
          </a:p>
          <a:p>
            <a:pPr lvl="1"/>
            <a:r>
              <a:rPr lang="it-IT" dirty="0" smtClean="0"/>
              <a:t>Il Team produce il documento di test report allegando i log del collaudo </a:t>
            </a:r>
          </a:p>
          <a:p>
            <a:pPr marL="0" indent="0">
              <a:buNone/>
            </a:pPr>
            <a:r>
              <a:rPr lang="it-IT" dirty="0" smtClean="0"/>
              <a:t>1.6.5.  PASSAGGIO DI CONSEGNE AL SERVICE PROVIDER PER OPERATION</a:t>
            </a:r>
          </a:p>
          <a:p>
            <a:pPr lvl="1"/>
            <a:r>
              <a:rPr lang="it-IT" dirty="0" smtClean="0"/>
              <a:t>Il Team effettua i seguenti task: </a:t>
            </a:r>
          </a:p>
          <a:p>
            <a:pPr lvl="2"/>
            <a:r>
              <a:rPr lang="it-IT" dirty="0" smtClean="0"/>
              <a:t> Aggiornamento file di anagrafica (v allegato 1) </a:t>
            </a:r>
          </a:p>
          <a:p>
            <a:pPr lvl="2"/>
            <a:r>
              <a:rPr lang="it-IT" dirty="0" smtClean="0"/>
              <a:t>Presa in carico degli apparati sui sistemi di supervisione e diagnosi (Prime, etc..) 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041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1.7. DATI DIMENSIONALI PADIGLIONE TIPO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			Q.TÀ MAX  INDICATIVA</a:t>
            </a:r>
          </a:p>
          <a:p>
            <a:r>
              <a:rPr lang="en-US" dirty="0" smtClean="0"/>
              <a:t>AP INTERNI 			20</a:t>
            </a:r>
          </a:p>
          <a:p>
            <a:r>
              <a:rPr lang="en-US" dirty="0" smtClean="0"/>
              <a:t>AP ESTERNI 			7</a:t>
            </a:r>
          </a:p>
          <a:p>
            <a:r>
              <a:rPr lang="en-US" dirty="0" smtClean="0"/>
              <a:t>ROUTER 			2</a:t>
            </a:r>
          </a:p>
          <a:p>
            <a:r>
              <a:rPr lang="en-US" dirty="0" smtClean="0"/>
              <a:t>MULTILAYER SWITCH 		10</a:t>
            </a:r>
          </a:p>
          <a:p>
            <a:r>
              <a:rPr lang="en-US" dirty="0" smtClean="0"/>
              <a:t>FIREWALL/IPS 		1</a:t>
            </a:r>
          </a:p>
          <a:p>
            <a:r>
              <a:rPr lang="en-US" dirty="0" smtClean="0"/>
              <a:t>WIRELESS CONTROLLER 	1</a:t>
            </a:r>
          </a:p>
          <a:p>
            <a:r>
              <a:rPr lang="en-US" dirty="0" smtClean="0"/>
              <a:t>ISE 				1</a:t>
            </a:r>
          </a:p>
          <a:p>
            <a:r>
              <a:rPr lang="en-US" dirty="0" smtClean="0"/>
              <a:t>ACS 				1</a:t>
            </a:r>
          </a:p>
          <a:p>
            <a:r>
              <a:rPr lang="en-US" dirty="0" smtClean="0"/>
              <a:t>CSM 				1</a:t>
            </a:r>
          </a:p>
          <a:p>
            <a:r>
              <a:rPr lang="en-US" dirty="0" smtClean="0"/>
              <a:t>FIRESIGHT 			1</a:t>
            </a:r>
          </a:p>
          <a:p>
            <a:r>
              <a:rPr lang="en-US" dirty="0" smtClean="0"/>
              <a:t>PRIME 			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25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Allegato</a:t>
            </a:r>
            <a:r>
              <a:rPr lang="en-US" dirty="0" smtClean="0"/>
              <a:t> 1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630105"/>
            <a:ext cx="10515600" cy="274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8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</Words>
  <Application>Microsoft Office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EXPO – PADIGLIONI</vt:lpstr>
      <vt:lpstr>1.1. OGGETTO DELLA RICHIESTA</vt:lpstr>
      <vt:lpstr>1.2. REQUISITO PER LA PRESENTAZIONE DELL’OFFERTA</vt:lpstr>
      <vt:lpstr>1.3. COMPETENZE DEL TEAM</vt:lpstr>
      <vt:lpstr>1.4. PERIODO ED ORARIO DI LAVORO</vt:lpstr>
      <vt:lpstr>1.5. SEDE DI LAVORO</vt:lpstr>
      <vt:lpstr>1.6. ATTIVITÀ ONSITE</vt:lpstr>
      <vt:lpstr>1.6. ATTIVITÀ ONSITE</vt:lpstr>
      <vt:lpstr>1.7. DATI DIMENSIONALI PADIGLIONE TIPO</vt:lpstr>
      <vt:lpstr>Allegato 1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Luigi Vetrano</dc:creator>
  <cp:lastModifiedBy>Luigi Vetrano</cp:lastModifiedBy>
  <cp:revision>5</cp:revision>
  <dcterms:created xsi:type="dcterms:W3CDTF">2015-03-27T10:16:30Z</dcterms:created>
  <dcterms:modified xsi:type="dcterms:W3CDTF">2015-03-27T16:56:35Z</dcterms:modified>
</cp:coreProperties>
</file>