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Pt_4face_0212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1350"/>
            <a:ext cx="121920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80"/>
          <p:cNvSpPr>
            <a:spLocks noChangeArrowheads="1"/>
          </p:cNvSpPr>
          <p:nvPr/>
        </p:nvSpPr>
        <p:spPr bwMode="auto">
          <a:xfrm>
            <a:off x="258234" y="6672263"/>
            <a:ext cx="1282700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24" tIns="41061" rIns="82124" bIns="41061" anchor="b">
            <a:spAutoFit/>
          </a:bodyPr>
          <a:lstStyle/>
          <a:p>
            <a:pPr algn="l" defTabSz="814388">
              <a:lnSpc>
                <a:spcPct val="100000"/>
              </a:lnSpc>
            </a:pPr>
            <a:r>
              <a:rPr lang="en-US" sz="700">
                <a:solidFill>
                  <a:srgbClr val="D3D3D3"/>
                </a:solidFill>
              </a:rPr>
              <a:t>Presentation_ID</a:t>
            </a:r>
          </a:p>
        </p:txBody>
      </p:sp>
      <p:sp>
        <p:nvSpPr>
          <p:cNvPr id="8" name="Rectangle 281"/>
          <p:cNvSpPr>
            <a:spLocks noChangeArrowheads="1"/>
          </p:cNvSpPr>
          <p:nvPr/>
        </p:nvSpPr>
        <p:spPr bwMode="auto">
          <a:xfrm>
            <a:off x="11566372" y="6624363"/>
            <a:ext cx="322946" cy="23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7F1BC4EF-034A-F647-AA58-B71D58802FDB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>
              <a:solidFill>
                <a:srgbClr val="D3D3D3"/>
              </a:solidFill>
            </a:endParaRPr>
          </a:p>
        </p:txBody>
      </p:sp>
      <p:pic>
        <p:nvPicPr>
          <p:cNvPr id="9" name="Picture 331" descr="Cisco_New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967" y="5940426"/>
            <a:ext cx="4472517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33" descr="Cis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85" y="119064"/>
            <a:ext cx="15621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873" name="Rectangle 209"/>
          <p:cNvSpPr>
            <a:spLocks noGrp="1" noChangeArrowheads="1"/>
          </p:cNvSpPr>
          <p:nvPr>
            <p:ph type="ctrTitle"/>
          </p:nvPr>
        </p:nvSpPr>
        <p:spPr bwMode="white">
          <a:xfrm>
            <a:off x="414867" y="2671763"/>
            <a:ext cx="5024967" cy="830262"/>
          </a:xfrm>
          <a:ln/>
        </p:spPr>
        <p:txBody>
          <a:bodyPr anchor="ctr"/>
          <a:lstStyle>
            <a:lvl1pPr>
              <a:defRPr sz="30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69874" name="Rectangle 210"/>
          <p:cNvSpPr>
            <a:spLocks noGrp="1" noChangeArrowheads="1"/>
          </p:cNvSpPr>
          <p:nvPr>
            <p:ph type="subTitle" idx="1"/>
          </p:nvPr>
        </p:nvSpPr>
        <p:spPr>
          <a:xfrm>
            <a:off x="414867" y="4672013"/>
            <a:ext cx="5471584" cy="658812"/>
          </a:xfrm>
          <a:ln/>
        </p:spPr>
        <p:txBody>
          <a:bodyPr/>
          <a:lstStyle>
            <a:lvl1pPr marL="0" indent="0">
              <a:lnSpc>
                <a:spcPct val="9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89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576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08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8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146"/>
          <p:cNvSpPr>
            <a:spLocks noGrp="1" noChangeArrowheads="1"/>
          </p:cNvSpPr>
          <p:nvPr>
            <p:ph type="title"/>
          </p:nvPr>
        </p:nvSpPr>
        <p:spPr bwMode="auto">
          <a:xfrm>
            <a:off x="258492" y="394392"/>
            <a:ext cx="11696209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Slide Title</a:t>
            </a:r>
          </a:p>
        </p:txBody>
      </p:sp>
      <p:sp>
        <p:nvSpPr>
          <p:cNvPr id="3076" name="Rectangle 6282"/>
          <p:cNvSpPr>
            <a:spLocks noChangeArrowheads="1"/>
          </p:cNvSpPr>
          <p:nvPr/>
        </p:nvSpPr>
        <p:spPr bwMode="auto">
          <a:xfrm>
            <a:off x="11566372" y="6624363"/>
            <a:ext cx="322946" cy="23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fld id="{6084AB3D-AE30-934E-B0BC-A74C2CCEE444}" type="slidenum">
              <a:rPr lang="en-US" sz="1000">
                <a:solidFill>
                  <a:srgbClr val="D3D3D3"/>
                </a:solidFill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1000" dirty="0">
              <a:solidFill>
                <a:srgbClr val="D3D3D3"/>
              </a:solidFill>
            </a:endParaRPr>
          </a:p>
        </p:txBody>
      </p:sp>
      <p:sp>
        <p:nvSpPr>
          <p:cNvPr id="3077" name="Rectangle 628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4146" y="1539503"/>
            <a:ext cx="11644903" cy="4926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Body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3080" name="Picture 8" descr="Rev08_Cisco_BrandBar10_060408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050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+mj-lt"/>
          <a:ea typeface="ＭＳ Ｐゴシック" charset="0"/>
          <a:cs typeface="ＭＳ Ｐゴシック" charset="0"/>
        </a:defRPr>
      </a:lvl1pPr>
      <a:lvl2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6pPr>
      <a:lvl7pPr marL="9144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7pPr>
      <a:lvl8pPr marL="13716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8pPr>
      <a:lvl9pPr marL="1828800" algn="l" defTabSz="81438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8CA1"/>
          </a:solidFill>
          <a:latin typeface="Arial" charset="0"/>
        </a:defRPr>
      </a:lvl9pPr>
    </p:titleStyle>
    <p:bodyStyle>
      <a:lvl1pPr marL="236538" indent="-236538" algn="l" defTabSz="814388" rtl="0" eaLnBrk="1" fontAlgn="base" hangingPunct="1">
        <a:lnSpc>
          <a:spcPct val="95000"/>
        </a:lnSpc>
        <a:spcBef>
          <a:spcPct val="50000"/>
        </a:spcBef>
        <a:spcAft>
          <a:spcPct val="0"/>
        </a:spcAft>
        <a:buClr>
          <a:srgbClr val="708CA1"/>
        </a:buClr>
        <a:buFont typeface="Wingdings" charset="0"/>
        <a:buChar char="§"/>
        <a:defRPr sz="2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4675" indent="-117475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2pPr>
      <a:lvl3pPr marL="914400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3pPr>
      <a:lvl4pPr marL="1254125" indent="117475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1604963" indent="223838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0621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6pPr>
      <a:lvl7pPr marL="25193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7pPr>
      <a:lvl8pPr marL="29765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8pPr>
      <a:lvl9pPr marL="3433763" algn="l" defTabSz="814388" rtl="0" eaLnBrk="1" fontAlgn="base" hangingPunct="1">
        <a:lnSpc>
          <a:spcPct val="95000"/>
        </a:lnSpc>
        <a:spcBef>
          <a:spcPct val="35000"/>
        </a:spcBef>
        <a:spcAft>
          <a:spcPct val="0"/>
        </a:spcAft>
        <a:buClr>
          <a:srgbClr val="708CA1"/>
        </a:buClr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LAB-0 – IOS overview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Luigi Vetrano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755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Packet Tracer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900" y="1338906"/>
            <a:ext cx="7018924" cy="54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43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9798" y="1232592"/>
            <a:ext cx="11644903" cy="4926405"/>
          </a:xfrm>
        </p:spPr>
        <p:txBody>
          <a:bodyPr/>
          <a:lstStyle/>
          <a:p>
            <a:pPr marL="0" indent="0">
              <a:buNone/>
            </a:pPr>
            <a:r>
              <a:rPr lang="en-US" sz="1600" b="1" dirty="0" smtClean="0">
                <a:solidFill>
                  <a:srgbClr val="FF0000"/>
                </a:solidFill>
              </a:rPr>
              <a:t>Router&gt;</a:t>
            </a:r>
            <a:r>
              <a:rPr lang="en-US" sz="1600" b="1" dirty="0" smtClean="0"/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enable</a:t>
            </a:r>
            <a:r>
              <a:rPr lang="en-US" sz="1600" dirty="0" smtClean="0"/>
              <a:t>   ; </a:t>
            </a:r>
            <a:r>
              <a:rPr lang="en-US" sz="1600" i="1" dirty="0" err="1" smtClean="0"/>
              <a:t>permette</a:t>
            </a:r>
            <a:r>
              <a:rPr lang="en-US" sz="1600" i="1" dirty="0" smtClean="0"/>
              <a:t> di </a:t>
            </a:r>
            <a:r>
              <a:rPr lang="en-US" sz="1600" i="1" dirty="0" err="1" smtClean="0"/>
              <a:t>passare</a:t>
            </a:r>
            <a:r>
              <a:rPr lang="en-US" sz="1600" i="1" dirty="0" smtClean="0"/>
              <a:t> in </a:t>
            </a:r>
            <a:r>
              <a:rPr lang="en-US" sz="1600" i="1" dirty="0" err="1" smtClean="0"/>
              <a:t>modalità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privilegiata</a:t>
            </a:r>
            <a:endParaRPr lang="en-US" sz="1600" i="1" dirty="0" smtClean="0"/>
          </a:p>
          <a:p>
            <a:pPr marL="457200" lvl="1" indent="0"/>
            <a:r>
              <a:rPr lang="en-US" sz="1400" dirty="0" smtClean="0"/>
              <a:t>Il prompt cambia da </a:t>
            </a:r>
            <a:r>
              <a:rPr lang="en-US" sz="1400" dirty="0" smtClean="0">
                <a:solidFill>
                  <a:srgbClr val="FF0000"/>
                </a:solidFill>
              </a:rPr>
              <a:t>Router&gt;</a:t>
            </a:r>
            <a:r>
              <a:rPr lang="en-US" sz="1400" dirty="0" smtClean="0"/>
              <a:t> a </a:t>
            </a:r>
            <a:r>
              <a:rPr lang="en-US" sz="1400" dirty="0" smtClean="0">
                <a:solidFill>
                  <a:srgbClr val="FF0000"/>
                </a:solidFill>
              </a:rPr>
              <a:t>Router#</a:t>
            </a:r>
          </a:p>
          <a:p>
            <a:pPr marL="119063" indent="0">
              <a:buNone/>
            </a:pPr>
            <a:r>
              <a:rPr lang="en-US" sz="1600" b="1" dirty="0" smtClean="0">
                <a:solidFill>
                  <a:srgbClr val="FF0000"/>
                </a:solidFill>
              </a:rPr>
              <a:t>Router# </a:t>
            </a:r>
            <a:r>
              <a:rPr lang="en-US" sz="1600" b="1" dirty="0" smtClean="0">
                <a:solidFill>
                  <a:schemeClr val="tx2"/>
                </a:solidFill>
              </a:rPr>
              <a:t>show running-</a:t>
            </a:r>
            <a:r>
              <a:rPr lang="en-US" sz="1600" b="1" dirty="0" err="1" smtClean="0">
                <a:solidFill>
                  <a:schemeClr val="tx2"/>
                </a:solidFill>
              </a:rPr>
              <a:t>config</a:t>
            </a:r>
            <a:r>
              <a:rPr lang="en-US" sz="1600" b="1" dirty="0">
                <a:solidFill>
                  <a:schemeClr val="tx2"/>
                </a:solidFill>
              </a:rPr>
              <a:t> </a:t>
            </a:r>
            <a:r>
              <a:rPr lang="en-US" sz="1600" b="1" dirty="0" smtClean="0"/>
              <a:t> </a:t>
            </a:r>
            <a:r>
              <a:rPr lang="en-US" sz="1600" dirty="0" smtClean="0"/>
              <a:t>; </a:t>
            </a:r>
            <a:r>
              <a:rPr lang="en-US" sz="1600" i="1" dirty="0" err="1" smtClean="0"/>
              <a:t>mostra</a:t>
            </a:r>
            <a:r>
              <a:rPr lang="en-US" sz="1600" i="1" dirty="0" smtClean="0"/>
              <a:t> la </a:t>
            </a:r>
            <a:r>
              <a:rPr lang="en-US" sz="1600" i="1" dirty="0" err="1" smtClean="0"/>
              <a:t>configurazione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attuale</a:t>
            </a:r>
            <a:endParaRPr lang="en-US" sz="1600" i="1" dirty="0" smtClean="0"/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</a:t>
            </a:r>
            <a:r>
              <a:rPr lang="en-US" sz="1600" b="1" dirty="0" smtClean="0">
                <a:solidFill>
                  <a:srgbClr val="FF0000"/>
                </a:solidFill>
              </a:rPr>
              <a:t>#</a:t>
            </a:r>
            <a:r>
              <a:rPr lang="en-US" sz="1600" b="1" dirty="0" smtClean="0"/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show flash           </a:t>
            </a:r>
            <a:r>
              <a:rPr lang="en-US" sz="1600" dirty="0" smtClean="0"/>
              <a:t>; </a:t>
            </a:r>
            <a:r>
              <a:rPr lang="en-US" sz="1600" i="1" dirty="0" err="1" smtClean="0"/>
              <a:t>mostra</a:t>
            </a:r>
            <a:r>
              <a:rPr lang="en-US" sz="1600" i="1" dirty="0" smtClean="0"/>
              <a:t> la flash memory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</a:t>
            </a:r>
            <a:r>
              <a:rPr lang="en-US" sz="1600" b="1" dirty="0" smtClean="0">
                <a:solidFill>
                  <a:srgbClr val="FF0000"/>
                </a:solidFill>
              </a:rPr>
              <a:t># </a:t>
            </a:r>
            <a:r>
              <a:rPr lang="en-US" sz="1600" b="1" dirty="0" smtClean="0">
                <a:solidFill>
                  <a:schemeClr val="tx2"/>
                </a:solidFill>
              </a:rPr>
              <a:t>show history       </a:t>
            </a:r>
            <a:r>
              <a:rPr lang="en-US" sz="1600" dirty="0" smtClean="0"/>
              <a:t>;</a:t>
            </a:r>
            <a:r>
              <a:rPr lang="en-US" sz="1600" b="1" dirty="0" smtClean="0"/>
              <a:t> </a:t>
            </a:r>
            <a:r>
              <a:rPr lang="en-US" sz="1600" i="1" dirty="0" err="1" smtClean="0"/>
              <a:t>mostra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gli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ultimi</a:t>
            </a:r>
            <a:r>
              <a:rPr lang="en-US" sz="1600" i="1" dirty="0" smtClean="0"/>
              <a:t> 10 </a:t>
            </a:r>
            <a:r>
              <a:rPr lang="en-US" sz="1600" i="1" dirty="0" err="1" smtClean="0"/>
              <a:t>comandi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nella</a:t>
            </a:r>
            <a:r>
              <a:rPr lang="en-US" sz="1600" i="1" dirty="0" smtClean="0"/>
              <a:t> CLI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</a:t>
            </a:r>
            <a:r>
              <a:rPr lang="en-US" sz="1600" b="1" dirty="0" smtClean="0">
                <a:solidFill>
                  <a:srgbClr val="FF0000"/>
                </a:solidFill>
              </a:rPr>
              <a:t># </a:t>
            </a:r>
            <a:r>
              <a:rPr lang="en-US" sz="1600" b="1" dirty="0" smtClean="0">
                <a:solidFill>
                  <a:schemeClr val="tx2"/>
                </a:solidFill>
              </a:rPr>
              <a:t>show protocols   </a:t>
            </a:r>
            <a:r>
              <a:rPr lang="en-US" sz="1600" dirty="0" smtClean="0"/>
              <a:t>; </a:t>
            </a:r>
            <a:r>
              <a:rPr lang="en-US" sz="1600" i="1" dirty="0" err="1" smtClean="0"/>
              <a:t>mostra</a:t>
            </a:r>
            <a:r>
              <a:rPr lang="en-US" sz="1600" i="1" dirty="0" smtClean="0"/>
              <a:t> I </a:t>
            </a:r>
            <a:r>
              <a:rPr lang="en-US" sz="1600" i="1" dirty="0" err="1" smtClean="0"/>
              <a:t>protocolli</a:t>
            </a:r>
            <a:r>
              <a:rPr lang="en-US" sz="1600" i="1" dirty="0" smtClean="0"/>
              <a:t> di </a:t>
            </a:r>
            <a:r>
              <a:rPr lang="en-US" sz="1600" i="1" dirty="0" err="1" smtClean="0"/>
              <a:t>livello</a:t>
            </a:r>
            <a:r>
              <a:rPr lang="en-US" sz="1600" i="1" dirty="0" smtClean="0"/>
              <a:t> 3 (Router)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</a:t>
            </a:r>
            <a:r>
              <a:rPr lang="en-US" sz="1600" b="1" dirty="0" smtClean="0">
                <a:solidFill>
                  <a:srgbClr val="FF0000"/>
                </a:solidFill>
              </a:rPr>
              <a:t># </a:t>
            </a:r>
            <a:r>
              <a:rPr lang="en-US" sz="1600" b="1" dirty="0" smtClean="0">
                <a:solidFill>
                  <a:schemeClr val="tx2"/>
                </a:solidFill>
              </a:rPr>
              <a:t>show version</a:t>
            </a:r>
            <a:r>
              <a:rPr lang="en-US" sz="1600" b="1" dirty="0" smtClean="0"/>
              <a:t>       </a:t>
            </a:r>
            <a:r>
              <a:rPr lang="en-US" sz="1600" dirty="0" smtClean="0"/>
              <a:t>; </a:t>
            </a:r>
            <a:r>
              <a:rPr lang="en-US" sz="1600" dirty="0" err="1" smtClean="0"/>
              <a:t>m</a:t>
            </a:r>
            <a:r>
              <a:rPr lang="en-US" sz="1600" i="1" dirty="0" err="1" smtClean="0"/>
              <a:t>ostra</a:t>
            </a:r>
            <a:r>
              <a:rPr lang="en-US" sz="1600" i="1" dirty="0" smtClean="0"/>
              <a:t> la </a:t>
            </a:r>
            <a:r>
              <a:rPr lang="en-US" sz="1600" i="1" dirty="0" err="1" smtClean="0"/>
              <a:t>versione</a:t>
            </a:r>
            <a:r>
              <a:rPr lang="en-US" sz="1600" i="1" dirty="0" smtClean="0"/>
              <a:t> di IOS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</a:t>
            </a:r>
            <a:r>
              <a:rPr lang="en-US" sz="1600" b="1" dirty="0" smtClean="0">
                <a:solidFill>
                  <a:srgbClr val="FF0000"/>
                </a:solidFill>
              </a:rPr>
              <a:t># </a:t>
            </a:r>
            <a:r>
              <a:rPr lang="en-US" sz="1600" b="1" dirty="0" smtClean="0">
                <a:solidFill>
                  <a:schemeClr val="tx2"/>
                </a:solidFill>
              </a:rPr>
              <a:t>show clock           </a:t>
            </a:r>
            <a:r>
              <a:rPr lang="en-US" sz="1600" dirty="0" smtClean="0"/>
              <a:t>; </a:t>
            </a:r>
            <a:r>
              <a:rPr lang="en-US" sz="1600" i="1" dirty="0" err="1" smtClean="0"/>
              <a:t>mostra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il</a:t>
            </a:r>
            <a:r>
              <a:rPr lang="en-US" sz="1600" i="1" dirty="0" smtClean="0"/>
              <a:t> clock di </a:t>
            </a:r>
            <a:r>
              <a:rPr lang="en-US" sz="1600" i="1" dirty="0" err="1" smtClean="0"/>
              <a:t>macchina</a:t>
            </a:r>
            <a:endParaRPr lang="en-US" sz="1600" i="1" dirty="0" smtClean="0"/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Router# </a:t>
            </a:r>
            <a:r>
              <a:rPr lang="en-US" sz="1600" b="1" dirty="0">
                <a:solidFill>
                  <a:schemeClr val="tx2"/>
                </a:solidFill>
              </a:rPr>
              <a:t>show </a:t>
            </a:r>
            <a:r>
              <a:rPr lang="en-US" sz="1600" b="1" dirty="0" smtClean="0">
                <a:solidFill>
                  <a:schemeClr val="tx2"/>
                </a:solidFill>
              </a:rPr>
              <a:t>hosts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Router# </a:t>
            </a:r>
            <a:r>
              <a:rPr lang="en-US" sz="1600" b="1" dirty="0">
                <a:solidFill>
                  <a:schemeClr val="tx2"/>
                </a:solidFill>
              </a:rPr>
              <a:t>show </a:t>
            </a:r>
            <a:r>
              <a:rPr lang="en-US" sz="1600" b="1" dirty="0" smtClean="0">
                <a:solidFill>
                  <a:schemeClr val="tx2"/>
                </a:solidFill>
              </a:rPr>
              <a:t>users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Router# </a:t>
            </a:r>
            <a:r>
              <a:rPr lang="en-US" sz="1600" b="1" dirty="0">
                <a:solidFill>
                  <a:schemeClr val="tx2"/>
                </a:solidFill>
              </a:rPr>
              <a:t>show </a:t>
            </a:r>
            <a:r>
              <a:rPr lang="en-US" sz="1600" b="1" dirty="0" smtClean="0">
                <a:solidFill>
                  <a:schemeClr val="tx2"/>
                </a:solidFill>
              </a:rPr>
              <a:t>interfaces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Router# </a:t>
            </a:r>
            <a:r>
              <a:rPr lang="en-US" sz="1600" b="1" dirty="0">
                <a:solidFill>
                  <a:schemeClr val="tx2"/>
                </a:solidFill>
              </a:rPr>
              <a:t>show </a:t>
            </a:r>
            <a:r>
              <a:rPr lang="en-US" sz="1600" b="1" dirty="0" err="1" smtClean="0">
                <a:solidFill>
                  <a:schemeClr val="tx2"/>
                </a:solidFill>
              </a:rPr>
              <a:t>ip</a:t>
            </a:r>
            <a:r>
              <a:rPr lang="en-US" sz="1600" b="1" dirty="0" smtClean="0">
                <a:solidFill>
                  <a:schemeClr val="tx2"/>
                </a:solidFill>
              </a:rPr>
              <a:t> interfaces brief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Router# </a:t>
            </a:r>
            <a:r>
              <a:rPr lang="en-US" sz="1600" b="1" dirty="0">
                <a:solidFill>
                  <a:schemeClr val="tx2"/>
                </a:solidFill>
              </a:rPr>
              <a:t>show </a:t>
            </a:r>
            <a:r>
              <a:rPr lang="en-US" sz="1600" b="1" dirty="0" err="1" smtClean="0">
                <a:solidFill>
                  <a:schemeClr val="tx2"/>
                </a:solidFill>
              </a:rPr>
              <a:t>ip</a:t>
            </a:r>
            <a:r>
              <a:rPr lang="en-US" sz="1600" b="1" dirty="0" smtClean="0">
                <a:solidFill>
                  <a:schemeClr val="tx2"/>
                </a:solidFill>
              </a:rPr>
              <a:t> route</a:t>
            </a:r>
            <a:endParaRPr lang="en-US" sz="1600" i="1" dirty="0" smtClean="0">
              <a:solidFill>
                <a:schemeClr val="tx2"/>
              </a:solidFill>
            </a:endParaRP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Router# </a:t>
            </a:r>
            <a:r>
              <a:rPr lang="en-US" sz="1600" b="1" dirty="0">
                <a:solidFill>
                  <a:schemeClr val="tx2"/>
                </a:solidFill>
              </a:rPr>
              <a:t>show </a:t>
            </a:r>
            <a:r>
              <a:rPr lang="en-US" sz="1600" b="1" dirty="0" smtClean="0">
                <a:solidFill>
                  <a:schemeClr val="tx2"/>
                </a:solidFill>
              </a:rPr>
              <a:t>clock</a:t>
            </a:r>
          </a:p>
          <a:p>
            <a:pPr marL="119063" indent="0">
              <a:buNone/>
            </a:pPr>
            <a:r>
              <a:rPr lang="en-US" sz="1600" b="1" dirty="0">
                <a:solidFill>
                  <a:srgbClr val="FF0000"/>
                </a:solidFill>
              </a:rPr>
              <a:t>Router# </a:t>
            </a:r>
            <a:r>
              <a:rPr lang="en-US" sz="1600" b="1" dirty="0">
                <a:solidFill>
                  <a:schemeClr val="tx2"/>
                </a:solidFill>
              </a:rPr>
              <a:t>show ?</a:t>
            </a:r>
          </a:p>
          <a:p>
            <a:pPr marL="119063" indent="0">
              <a:buNone/>
            </a:pPr>
            <a:endParaRPr lang="en-US" sz="1600" b="1" dirty="0" smtClean="0">
              <a:solidFill>
                <a:schemeClr val="tx2"/>
              </a:solidFill>
            </a:endParaRPr>
          </a:p>
          <a:p>
            <a:pPr marL="119063" indent="0">
              <a:buNone/>
            </a:pPr>
            <a:endParaRPr lang="en-US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428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Router</a:t>
            </a:r>
            <a:r>
              <a:rPr lang="fr-FR" b="1" dirty="0" smtClean="0">
                <a:solidFill>
                  <a:srgbClr val="FF0000"/>
                </a:solidFill>
              </a:rPr>
              <a:t>&gt; </a:t>
            </a:r>
            <a:r>
              <a:rPr lang="fr-FR" b="1" dirty="0" err="1" smtClean="0">
                <a:solidFill>
                  <a:schemeClr val="tx2"/>
                </a:solidFill>
              </a:rPr>
              <a:t>enable</a:t>
            </a:r>
            <a:endParaRPr lang="fr-FR" b="1" dirty="0">
              <a:solidFill>
                <a:schemeClr val="tx2"/>
              </a:solidFill>
            </a:endParaRPr>
          </a:p>
          <a:p>
            <a:r>
              <a:rPr lang="fr-FR" b="1" dirty="0">
                <a:solidFill>
                  <a:srgbClr val="FF0000"/>
                </a:solidFill>
              </a:rPr>
              <a:t>Router</a:t>
            </a:r>
            <a:r>
              <a:rPr lang="fr-FR" b="1" dirty="0" smtClean="0">
                <a:solidFill>
                  <a:srgbClr val="FF0000"/>
                </a:solidFill>
              </a:rPr>
              <a:t>#</a:t>
            </a:r>
            <a:r>
              <a:rPr lang="fr-FR" dirty="0" smtClean="0"/>
              <a:t> </a:t>
            </a:r>
            <a:r>
              <a:rPr lang="fr-FR" b="1" dirty="0" smtClean="0">
                <a:solidFill>
                  <a:schemeClr val="tx2"/>
                </a:solidFill>
              </a:rPr>
              <a:t>config </a:t>
            </a:r>
            <a:r>
              <a:rPr lang="fr-FR" b="1" dirty="0">
                <a:solidFill>
                  <a:schemeClr val="tx2"/>
                </a:solidFill>
              </a:rPr>
              <a:t>terminal</a:t>
            </a:r>
          </a:p>
          <a:p>
            <a:r>
              <a:rPr lang="fr-FR" b="1" dirty="0">
                <a:solidFill>
                  <a:srgbClr val="FF0000"/>
                </a:solidFill>
              </a:rPr>
              <a:t>Router(config</a:t>
            </a:r>
            <a:r>
              <a:rPr lang="fr-FR" b="1" dirty="0" smtClean="0">
                <a:solidFill>
                  <a:srgbClr val="FF0000"/>
                </a:solidFill>
              </a:rPr>
              <a:t>)# </a:t>
            </a:r>
            <a:r>
              <a:rPr lang="fr-FR" b="1" dirty="0" smtClean="0">
                <a:solidFill>
                  <a:schemeClr val="tx2"/>
                </a:solidFill>
              </a:rPr>
              <a:t>exit</a:t>
            </a:r>
          </a:p>
          <a:p>
            <a:pPr marL="0" indent="0">
              <a:buNone/>
            </a:pPr>
            <a:r>
              <a:rPr lang="fr-FR" b="1" dirty="0" err="1" smtClean="0">
                <a:solidFill>
                  <a:schemeClr val="tx2"/>
                </a:solidFill>
              </a:rPr>
              <a:t>Configuriamo</a:t>
            </a:r>
            <a:r>
              <a:rPr lang="fr-FR" b="1" dirty="0" smtClean="0">
                <a:solidFill>
                  <a:schemeClr val="tx2"/>
                </a:solidFill>
              </a:rPr>
              <a:t> </a:t>
            </a:r>
            <a:r>
              <a:rPr lang="fr-FR" b="1" dirty="0" err="1" smtClean="0">
                <a:solidFill>
                  <a:schemeClr val="tx2"/>
                </a:solidFill>
              </a:rPr>
              <a:t>gli</a:t>
            </a:r>
            <a:r>
              <a:rPr lang="fr-FR" b="1" dirty="0" smtClean="0">
                <a:solidFill>
                  <a:schemeClr val="tx2"/>
                </a:solidFill>
              </a:rPr>
              <a:t> </a:t>
            </a:r>
            <a:r>
              <a:rPr lang="fr-FR" b="1" dirty="0" err="1" smtClean="0">
                <a:solidFill>
                  <a:schemeClr val="tx2"/>
                </a:solidFill>
              </a:rPr>
              <a:t>indirizzi</a:t>
            </a:r>
            <a:r>
              <a:rPr lang="fr-FR" b="1" dirty="0" smtClean="0">
                <a:solidFill>
                  <a:schemeClr val="tx2"/>
                </a:solidFill>
              </a:rPr>
              <a:t> IP e </a:t>
            </a:r>
            <a:r>
              <a:rPr lang="fr-FR" b="1" dirty="0" err="1" smtClean="0">
                <a:solidFill>
                  <a:schemeClr val="tx2"/>
                </a:solidFill>
              </a:rPr>
              <a:t>vediamo</a:t>
            </a:r>
            <a:r>
              <a:rPr lang="fr-FR" b="1" dirty="0" smtClean="0">
                <a:solidFill>
                  <a:schemeClr val="tx2"/>
                </a:solidFill>
              </a:rPr>
              <a:t> </a:t>
            </a:r>
            <a:r>
              <a:rPr lang="fr-FR" b="1" dirty="0" err="1" smtClean="0">
                <a:solidFill>
                  <a:schemeClr val="tx2"/>
                </a:solidFill>
              </a:rPr>
              <a:t>che</a:t>
            </a:r>
            <a:r>
              <a:rPr lang="fr-FR" b="1" dirty="0" smtClean="0">
                <a:solidFill>
                  <a:schemeClr val="tx2"/>
                </a:solidFill>
              </a:rPr>
              <a:t> i PC non si </a:t>
            </a:r>
            <a:r>
              <a:rPr lang="fr-FR" b="1" dirty="0" err="1" smtClean="0">
                <a:solidFill>
                  <a:schemeClr val="tx2"/>
                </a:solidFill>
              </a:rPr>
              <a:t>parlano</a:t>
            </a:r>
            <a:endParaRPr lang="fr-FR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fr-FR" b="1" dirty="0" err="1" smtClean="0">
                <a:solidFill>
                  <a:schemeClr val="tx2"/>
                </a:solidFill>
              </a:rPr>
              <a:t>Settiamo</a:t>
            </a:r>
            <a:r>
              <a:rPr lang="fr-FR" b="1" dirty="0" smtClean="0">
                <a:solidFill>
                  <a:schemeClr val="tx2"/>
                </a:solidFill>
              </a:rPr>
              <a:t> delle </a:t>
            </a:r>
            <a:r>
              <a:rPr lang="fr-FR" b="1" dirty="0" err="1" smtClean="0">
                <a:solidFill>
                  <a:schemeClr val="tx2"/>
                </a:solidFill>
              </a:rPr>
              <a:t>rotte</a:t>
            </a:r>
            <a:r>
              <a:rPr lang="fr-FR" b="1" dirty="0" smtClean="0">
                <a:solidFill>
                  <a:schemeClr val="tx2"/>
                </a:solidFill>
              </a:rPr>
              <a:t> </a:t>
            </a:r>
            <a:r>
              <a:rPr lang="fr-FR" b="1" dirty="0" err="1" smtClean="0">
                <a:solidFill>
                  <a:schemeClr val="tx2"/>
                </a:solidFill>
              </a:rPr>
              <a:t>statiche</a:t>
            </a:r>
            <a:r>
              <a:rPr lang="fr-FR" b="1" dirty="0" smtClean="0">
                <a:solidFill>
                  <a:schemeClr val="tx2"/>
                </a:solidFill>
              </a:rPr>
              <a:t> sui due </a:t>
            </a:r>
            <a:r>
              <a:rPr lang="fr-FR" b="1" smtClean="0">
                <a:solidFill>
                  <a:schemeClr val="tx2"/>
                </a:solidFill>
              </a:rPr>
              <a:t>routers</a:t>
            </a:r>
            <a:endParaRPr lang="fr-FR" b="1" dirty="0">
              <a:solidFill>
                <a:schemeClr val="tx2"/>
              </a:solidFill>
            </a:endParaRPr>
          </a:p>
          <a:p>
            <a:r>
              <a:rPr lang="fr-FR" b="1" dirty="0" smtClean="0">
                <a:solidFill>
                  <a:srgbClr val="FF0000"/>
                </a:solidFill>
              </a:rPr>
              <a:t>R0(config)# </a:t>
            </a:r>
            <a:r>
              <a:rPr lang="pt-BR" b="1" dirty="0" smtClean="0">
                <a:solidFill>
                  <a:schemeClr val="tx2"/>
                </a:solidFill>
              </a:rPr>
              <a:t>ip </a:t>
            </a:r>
            <a:r>
              <a:rPr lang="pt-BR" b="1" dirty="0">
                <a:solidFill>
                  <a:schemeClr val="tx2"/>
                </a:solidFill>
              </a:rPr>
              <a:t>route 30.0.0.0 255.0.0.0 </a:t>
            </a:r>
            <a:r>
              <a:rPr lang="pt-BR" b="1" dirty="0" smtClean="0">
                <a:solidFill>
                  <a:schemeClr val="tx2"/>
                </a:solidFill>
              </a:rPr>
              <a:t>20.0.0.2       </a:t>
            </a:r>
            <a:r>
              <a:rPr lang="pt-BR" i="1" dirty="0" smtClean="0"/>
              <a:t>; setta una rotta statica</a:t>
            </a:r>
            <a:endParaRPr lang="fr-FR" i="1" dirty="0" smtClean="0"/>
          </a:p>
          <a:p>
            <a:r>
              <a:rPr lang="fr-FR" b="1" dirty="0" smtClean="0">
                <a:solidFill>
                  <a:srgbClr val="FF0000"/>
                </a:solidFill>
              </a:rPr>
              <a:t>R0(config)# </a:t>
            </a:r>
            <a:r>
              <a:rPr lang="fr-FR" b="1" dirty="0" smtClean="0">
                <a:solidFill>
                  <a:schemeClr val="tx2"/>
                </a:solidFill>
              </a:rPr>
              <a:t>no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pt-BR" b="1" dirty="0" smtClean="0">
                <a:solidFill>
                  <a:schemeClr val="tx2"/>
                </a:solidFill>
              </a:rPr>
              <a:t>ip route 30.0.0.0 255.0.0.0 20.0.0.2  </a:t>
            </a:r>
            <a:r>
              <a:rPr lang="pt-BR" i="1" dirty="0" smtClean="0"/>
              <a:t>; delete una </a:t>
            </a:r>
            <a:r>
              <a:rPr lang="pt-BR" i="1" dirty="0"/>
              <a:t>rotta </a:t>
            </a:r>
            <a:r>
              <a:rPr lang="pt-BR" i="1" dirty="0" smtClean="0"/>
              <a:t>statica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R1(config</a:t>
            </a:r>
            <a:r>
              <a:rPr lang="fr-FR" b="1" dirty="0">
                <a:solidFill>
                  <a:srgbClr val="FF0000"/>
                </a:solidFill>
              </a:rPr>
              <a:t>)# </a:t>
            </a:r>
            <a:r>
              <a:rPr lang="pt-BR" b="1" dirty="0">
                <a:solidFill>
                  <a:schemeClr val="tx2"/>
                </a:solidFill>
              </a:rPr>
              <a:t>ip route </a:t>
            </a:r>
            <a:r>
              <a:rPr lang="pt-BR" b="1" dirty="0" smtClean="0">
                <a:solidFill>
                  <a:schemeClr val="tx2"/>
                </a:solidFill>
              </a:rPr>
              <a:t>10.0.0.0 </a:t>
            </a:r>
            <a:r>
              <a:rPr lang="pt-BR" b="1" dirty="0">
                <a:solidFill>
                  <a:schemeClr val="tx2"/>
                </a:solidFill>
              </a:rPr>
              <a:t>255.0.0.0 </a:t>
            </a:r>
            <a:r>
              <a:rPr lang="pt-BR" b="1" dirty="0" smtClean="0">
                <a:solidFill>
                  <a:schemeClr val="tx2"/>
                </a:solidFill>
              </a:rPr>
              <a:t>10.0.0.2        </a:t>
            </a:r>
            <a:r>
              <a:rPr lang="pt-BR" i="1" dirty="0" smtClean="0"/>
              <a:t>; </a:t>
            </a:r>
            <a:r>
              <a:rPr lang="pt-BR" i="1" dirty="0"/>
              <a:t>setta una rotta statica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Cominciamo</a:t>
            </a:r>
            <a:r>
              <a:rPr lang="en-US" dirty="0" smtClean="0"/>
              <a:t> a </a:t>
            </a:r>
            <a:r>
              <a:rPr lang="en-US" dirty="0" err="1" smtClean="0"/>
              <a:t>configurare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909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4095" y="419476"/>
            <a:ext cx="7523809" cy="60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00345"/>
      </p:ext>
    </p:extLst>
  </p:cSld>
  <p:clrMapOvr>
    <a:masterClrMapping/>
  </p:clrMapOvr>
</p:sld>
</file>

<file path=ppt/theme/theme1.xml><?xml version="1.0" encoding="utf-8"?>
<a:theme xmlns:a="http://schemas.openxmlformats.org/drawingml/2006/main" name="NetAcad-4F_PPT-WHT_060408">
  <a:themeElements>
    <a:clrScheme name="Oct_2006_Cisco White Template 1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Oct_2006_Cisco White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82124" tIns="41061" rIns="82124" bIns="41061" numCol="1" anchor="ctr" anchorCtr="0" compatLnSpc="1">
        <a:prstTxWarp prst="textNoShape">
          <a:avLst/>
        </a:prstTxWarp>
        <a:spAutoFit/>
      </a:bodyPr>
      <a:lstStyle>
        <a:defPPr marL="0" marR="0" indent="0" algn="ctr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ct_2006_Cisco White Template 1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83A2CF"/>
        </a:hlink>
        <a:folHlink>
          <a:srgbClr val="EFB5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1-Indice</Template>
  <TotalTime>0</TotalTime>
  <Words>192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MS PGothic</vt:lpstr>
      <vt:lpstr>Arial</vt:lpstr>
      <vt:lpstr>Wingdings</vt:lpstr>
      <vt:lpstr>NetAcad-4F_PPT-WHT_060408</vt:lpstr>
      <vt:lpstr>LAB-0 – IOS overview</vt:lpstr>
      <vt:lpstr>Packet Tracer</vt:lpstr>
      <vt:lpstr>enable</vt:lpstr>
      <vt:lpstr>Cominciamo a configurare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Luigi Vetrano</dc:creator>
  <cp:lastModifiedBy>Luigi Vetrano</cp:lastModifiedBy>
  <cp:revision>11</cp:revision>
  <dcterms:created xsi:type="dcterms:W3CDTF">2015-03-29T11:18:51Z</dcterms:created>
  <dcterms:modified xsi:type="dcterms:W3CDTF">2015-03-29T13:13:01Z</dcterms:modified>
</cp:coreProperties>
</file>