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102"/>
  </p:notesMasterIdLst>
  <p:handoutMasterIdLst>
    <p:handoutMasterId r:id="rId103"/>
  </p:handoutMasterIdLst>
  <p:sldIdLst>
    <p:sldId id="592" r:id="rId2"/>
    <p:sldId id="595" r:id="rId3"/>
    <p:sldId id="596" r:id="rId4"/>
    <p:sldId id="597" r:id="rId5"/>
    <p:sldId id="598" r:id="rId6"/>
    <p:sldId id="599" r:id="rId7"/>
    <p:sldId id="600" r:id="rId8"/>
    <p:sldId id="601" r:id="rId9"/>
    <p:sldId id="602" r:id="rId10"/>
    <p:sldId id="603" r:id="rId11"/>
    <p:sldId id="604" r:id="rId12"/>
    <p:sldId id="605" r:id="rId13"/>
    <p:sldId id="702" r:id="rId14"/>
    <p:sldId id="607" r:id="rId15"/>
    <p:sldId id="608" r:id="rId16"/>
    <p:sldId id="609" r:id="rId17"/>
    <p:sldId id="610" r:id="rId18"/>
    <p:sldId id="612" r:id="rId19"/>
    <p:sldId id="613" r:id="rId20"/>
    <p:sldId id="614" r:id="rId21"/>
    <p:sldId id="615" r:id="rId22"/>
    <p:sldId id="616" r:id="rId23"/>
    <p:sldId id="617" r:id="rId24"/>
    <p:sldId id="618" r:id="rId25"/>
    <p:sldId id="619" r:id="rId26"/>
    <p:sldId id="622" r:id="rId27"/>
    <p:sldId id="623" r:id="rId28"/>
    <p:sldId id="624" r:id="rId29"/>
    <p:sldId id="625" r:id="rId30"/>
    <p:sldId id="626" r:id="rId31"/>
    <p:sldId id="627" r:id="rId32"/>
    <p:sldId id="628" r:id="rId33"/>
    <p:sldId id="629" r:id="rId34"/>
    <p:sldId id="631" r:id="rId35"/>
    <p:sldId id="632" r:id="rId36"/>
    <p:sldId id="633" r:id="rId37"/>
    <p:sldId id="634" r:id="rId38"/>
    <p:sldId id="635" r:id="rId39"/>
    <p:sldId id="636" r:id="rId40"/>
    <p:sldId id="637" r:id="rId41"/>
    <p:sldId id="638" r:id="rId42"/>
    <p:sldId id="639" r:id="rId43"/>
    <p:sldId id="640" r:id="rId44"/>
    <p:sldId id="641" r:id="rId45"/>
    <p:sldId id="642" r:id="rId46"/>
    <p:sldId id="643" r:id="rId47"/>
    <p:sldId id="644" r:id="rId48"/>
    <p:sldId id="645" r:id="rId49"/>
    <p:sldId id="647" r:id="rId50"/>
    <p:sldId id="648" r:id="rId51"/>
    <p:sldId id="649" r:id="rId52"/>
    <p:sldId id="650" r:id="rId53"/>
    <p:sldId id="651" r:id="rId54"/>
    <p:sldId id="652" r:id="rId55"/>
    <p:sldId id="655" r:id="rId56"/>
    <p:sldId id="656" r:id="rId57"/>
    <p:sldId id="657" r:id="rId58"/>
    <p:sldId id="658" r:id="rId59"/>
    <p:sldId id="659" r:id="rId60"/>
    <p:sldId id="660" r:id="rId61"/>
    <p:sldId id="661" r:id="rId62"/>
    <p:sldId id="662" r:id="rId63"/>
    <p:sldId id="663" r:id="rId64"/>
    <p:sldId id="664" r:id="rId65"/>
    <p:sldId id="665" r:id="rId66"/>
    <p:sldId id="666" r:id="rId67"/>
    <p:sldId id="667" r:id="rId68"/>
    <p:sldId id="668" r:id="rId69"/>
    <p:sldId id="669" r:id="rId70"/>
    <p:sldId id="670" r:id="rId71"/>
    <p:sldId id="671" r:id="rId72"/>
    <p:sldId id="672" r:id="rId73"/>
    <p:sldId id="673" r:id="rId74"/>
    <p:sldId id="674" r:id="rId75"/>
    <p:sldId id="675" r:id="rId76"/>
    <p:sldId id="676" r:id="rId77"/>
    <p:sldId id="677" r:id="rId78"/>
    <p:sldId id="678" r:id="rId79"/>
    <p:sldId id="679" r:id="rId80"/>
    <p:sldId id="680" r:id="rId81"/>
    <p:sldId id="681" r:id="rId82"/>
    <p:sldId id="682" r:id="rId83"/>
    <p:sldId id="683" r:id="rId84"/>
    <p:sldId id="684" r:id="rId85"/>
    <p:sldId id="685" r:id="rId86"/>
    <p:sldId id="686" r:id="rId87"/>
    <p:sldId id="687" r:id="rId88"/>
    <p:sldId id="688" r:id="rId89"/>
    <p:sldId id="689" r:id="rId90"/>
    <p:sldId id="690" r:id="rId91"/>
    <p:sldId id="691" r:id="rId92"/>
    <p:sldId id="692" r:id="rId93"/>
    <p:sldId id="693" r:id="rId94"/>
    <p:sldId id="694" r:id="rId95"/>
    <p:sldId id="695" r:id="rId96"/>
    <p:sldId id="696" r:id="rId97"/>
    <p:sldId id="697" r:id="rId98"/>
    <p:sldId id="698" r:id="rId99"/>
    <p:sldId id="699" r:id="rId100"/>
    <p:sldId id="700" r:id="rId101"/>
  </p:sldIdLst>
  <p:sldSz cx="9144000" cy="6858000" type="screen4x3"/>
  <p:notesSz cx="7099300" cy="10234613"/>
  <p:defaultTextStyle>
    <a:defPPr>
      <a:defRPr lang="en-US"/>
    </a:defPPr>
    <a:lvl1pPr algn="l" rtl="0" eaLnBrk="0" fontAlgn="base" hangingPunct="0">
      <a:spcBef>
        <a:spcPct val="0"/>
      </a:spcBef>
      <a:spcAft>
        <a:spcPct val="0"/>
      </a:spcAft>
      <a:defRPr sz="2000" b="1" kern="1200">
        <a:solidFill>
          <a:schemeClr val="tx1"/>
        </a:solidFill>
        <a:latin typeface="Courier New" panose="02070309020205020404" pitchFamily="49" charset="0"/>
        <a:ea typeface="+mn-ea"/>
        <a:cs typeface="Arial" panose="020B0604020202020204" pitchFamily="34" charset="0"/>
      </a:defRPr>
    </a:lvl1pPr>
    <a:lvl2pPr marL="457200" algn="l" rtl="0" eaLnBrk="0" fontAlgn="base" hangingPunct="0">
      <a:spcBef>
        <a:spcPct val="0"/>
      </a:spcBef>
      <a:spcAft>
        <a:spcPct val="0"/>
      </a:spcAft>
      <a:defRPr sz="2000" b="1" kern="1200">
        <a:solidFill>
          <a:schemeClr val="tx1"/>
        </a:solidFill>
        <a:latin typeface="Courier New" panose="02070309020205020404" pitchFamily="49" charset="0"/>
        <a:ea typeface="+mn-ea"/>
        <a:cs typeface="Arial" panose="020B0604020202020204" pitchFamily="34" charset="0"/>
      </a:defRPr>
    </a:lvl2pPr>
    <a:lvl3pPr marL="914400" algn="l" rtl="0" eaLnBrk="0" fontAlgn="base" hangingPunct="0">
      <a:spcBef>
        <a:spcPct val="0"/>
      </a:spcBef>
      <a:spcAft>
        <a:spcPct val="0"/>
      </a:spcAft>
      <a:defRPr sz="2000" b="1" kern="1200">
        <a:solidFill>
          <a:schemeClr val="tx1"/>
        </a:solidFill>
        <a:latin typeface="Courier New" panose="02070309020205020404" pitchFamily="49" charset="0"/>
        <a:ea typeface="+mn-ea"/>
        <a:cs typeface="Arial" panose="020B0604020202020204" pitchFamily="34" charset="0"/>
      </a:defRPr>
    </a:lvl3pPr>
    <a:lvl4pPr marL="1371600" algn="l" rtl="0" eaLnBrk="0" fontAlgn="base" hangingPunct="0">
      <a:spcBef>
        <a:spcPct val="0"/>
      </a:spcBef>
      <a:spcAft>
        <a:spcPct val="0"/>
      </a:spcAft>
      <a:defRPr sz="2000" b="1" kern="1200">
        <a:solidFill>
          <a:schemeClr val="tx1"/>
        </a:solidFill>
        <a:latin typeface="Courier New" panose="02070309020205020404" pitchFamily="49" charset="0"/>
        <a:ea typeface="+mn-ea"/>
        <a:cs typeface="Arial" panose="020B0604020202020204" pitchFamily="34" charset="0"/>
      </a:defRPr>
    </a:lvl4pPr>
    <a:lvl5pPr marL="1828800" algn="l" rtl="0" eaLnBrk="0" fontAlgn="base" hangingPunct="0">
      <a:spcBef>
        <a:spcPct val="0"/>
      </a:spcBef>
      <a:spcAft>
        <a:spcPct val="0"/>
      </a:spcAft>
      <a:defRPr sz="2000" b="1" kern="1200">
        <a:solidFill>
          <a:schemeClr val="tx1"/>
        </a:solidFill>
        <a:latin typeface="Courier New" panose="02070309020205020404" pitchFamily="49" charset="0"/>
        <a:ea typeface="+mn-ea"/>
        <a:cs typeface="Arial" panose="020B0604020202020204" pitchFamily="34" charset="0"/>
      </a:defRPr>
    </a:lvl5pPr>
    <a:lvl6pPr marL="2286000" algn="l" defTabSz="914400" rtl="0" eaLnBrk="1" latinLnBrk="0" hangingPunct="1">
      <a:defRPr sz="2000" b="1" kern="1200">
        <a:solidFill>
          <a:schemeClr val="tx1"/>
        </a:solidFill>
        <a:latin typeface="Courier New" panose="02070309020205020404" pitchFamily="49" charset="0"/>
        <a:ea typeface="+mn-ea"/>
        <a:cs typeface="Arial" panose="020B0604020202020204" pitchFamily="34" charset="0"/>
      </a:defRPr>
    </a:lvl6pPr>
    <a:lvl7pPr marL="2743200" algn="l" defTabSz="914400" rtl="0" eaLnBrk="1" latinLnBrk="0" hangingPunct="1">
      <a:defRPr sz="2000" b="1" kern="1200">
        <a:solidFill>
          <a:schemeClr val="tx1"/>
        </a:solidFill>
        <a:latin typeface="Courier New" panose="02070309020205020404" pitchFamily="49" charset="0"/>
        <a:ea typeface="+mn-ea"/>
        <a:cs typeface="Arial" panose="020B0604020202020204" pitchFamily="34" charset="0"/>
      </a:defRPr>
    </a:lvl7pPr>
    <a:lvl8pPr marL="3200400" algn="l" defTabSz="914400" rtl="0" eaLnBrk="1" latinLnBrk="0" hangingPunct="1">
      <a:defRPr sz="2000" b="1" kern="1200">
        <a:solidFill>
          <a:schemeClr val="tx1"/>
        </a:solidFill>
        <a:latin typeface="Courier New" panose="02070309020205020404" pitchFamily="49" charset="0"/>
        <a:ea typeface="+mn-ea"/>
        <a:cs typeface="Arial" panose="020B0604020202020204" pitchFamily="34" charset="0"/>
      </a:defRPr>
    </a:lvl8pPr>
    <a:lvl9pPr marL="3657600" algn="l" defTabSz="914400" rtl="0" eaLnBrk="1" latinLnBrk="0" hangingPunct="1">
      <a:defRPr sz="2000" b="1" kern="1200">
        <a:solidFill>
          <a:schemeClr val="tx1"/>
        </a:solidFill>
        <a:latin typeface="Courier New" panose="02070309020205020404" pitchFamily="49"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4">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DDDDDD"/>
    <a:srgbClr val="FFCCFF"/>
    <a:srgbClr val="FF99CC"/>
    <a:srgbClr val="CCFFFF"/>
    <a:srgbClr val="33CCCC"/>
    <a:srgbClr val="FF0000"/>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718" autoAdjust="0"/>
  </p:normalViewPr>
  <p:slideViewPr>
    <p:cSldViewPr snapToGrid="0">
      <p:cViewPr varScale="1">
        <p:scale>
          <a:sx n="72" d="100"/>
          <a:sy n="72" d="100"/>
        </p:scale>
        <p:origin x="1242" y="60"/>
      </p:cViewPr>
      <p:guideLst>
        <p:guide orient="horz" pos="2160"/>
        <p:guide pos="2880"/>
      </p:guideLst>
    </p:cSldViewPr>
  </p:slideViewPr>
  <p:outlineViewPr>
    <p:cViewPr>
      <p:scale>
        <a:sx n="30" d="100"/>
        <a:sy n="30" d="100"/>
      </p:scale>
      <p:origin x="0" y="0"/>
    </p:cViewPr>
    <p:sldLst>
      <p:sld r:id="rId1" collapse="1"/>
    </p:sldLst>
  </p:outlineViewPr>
  <p:notesTextViewPr>
    <p:cViewPr>
      <p:scale>
        <a:sx n="100" d="100"/>
        <a:sy n="100" d="100"/>
      </p:scale>
      <p:origin x="0" y="0"/>
    </p:cViewPr>
  </p:notesTextViewPr>
  <p:sorterViewPr>
    <p:cViewPr>
      <p:scale>
        <a:sx n="100" d="100"/>
        <a:sy n="100" d="100"/>
      </p:scale>
      <p:origin x="0" y="75258"/>
    </p:cViewPr>
  </p:sorterViewPr>
  <p:notesViewPr>
    <p:cSldViewPr snapToGrid="0">
      <p:cViewPr varScale="1">
        <p:scale>
          <a:sx n="57" d="100"/>
          <a:sy n="57" d="100"/>
        </p:scale>
        <p:origin x="-2718" y="-72"/>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ableStyles" Target="tableStyle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s>
</file>

<file path=ppt/_rels/viewProps.xml.rels><?xml version="1.0" encoding="UTF-8" standalone="yes"?>
<Relationships xmlns="http://schemas.openxmlformats.org/package/2006/relationships"><Relationship Id="rId1"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49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l" defTabSz="966788" eaLnBrk="0" hangingPunct="0">
              <a:defRPr sz="1300" b="0">
                <a:latin typeface="Times New Roman" pitchFamily="18" charset="0"/>
                <a:cs typeface="Arial" charset="0"/>
              </a:defRPr>
            </a:lvl1pPr>
          </a:lstStyle>
          <a:p>
            <a:pPr>
              <a:defRPr/>
            </a:pPr>
            <a:endParaRPr lang="en-US"/>
          </a:p>
        </p:txBody>
      </p:sp>
      <p:sp>
        <p:nvSpPr>
          <p:cNvPr id="106499" name="Rectangle 3"/>
          <p:cNvSpPr>
            <a:spLocks noGrp="1" noChangeArrowheads="1"/>
          </p:cNvSpPr>
          <p:nvPr>
            <p:ph type="dt" sz="quarter" idx="1"/>
          </p:nvPr>
        </p:nvSpPr>
        <p:spPr bwMode="auto">
          <a:xfrm>
            <a:off x="4021138" y="0"/>
            <a:ext cx="3076575" cy="51117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defTabSz="966788" eaLnBrk="0" hangingPunct="0">
              <a:defRPr sz="1300" b="0">
                <a:latin typeface="Times New Roman" pitchFamily="18" charset="0"/>
                <a:cs typeface="Arial" charset="0"/>
              </a:defRPr>
            </a:lvl1pPr>
          </a:lstStyle>
          <a:p>
            <a:pPr>
              <a:defRPr/>
            </a:pPr>
            <a:endParaRPr lang="en-US"/>
          </a:p>
        </p:txBody>
      </p:sp>
      <p:sp>
        <p:nvSpPr>
          <p:cNvPr id="106500" name="Rectangle 4"/>
          <p:cNvSpPr>
            <a:spLocks noGrp="1" noChangeArrowheads="1"/>
          </p:cNvSpPr>
          <p:nvPr>
            <p:ph type="ftr" sz="quarter" idx="2"/>
          </p:nvPr>
        </p:nvSpPr>
        <p:spPr bwMode="auto">
          <a:xfrm>
            <a:off x="0" y="9721850"/>
            <a:ext cx="3076575" cy="51117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l" defTabSz="966788" eaLnBrk="0" hangingPunct="0">
              <a:defRPr sz="1300" b="0">
                <a:latin typeface="Times New Roman" pitchFamily="18" charset="0"/>
                <a:cs typeface="Arial" charset="0"/>
              </a:defRPr>
            </a:lvl1pPr>
          </a:lstStyle>
          <a:p>
            <a:pPr>
              <a:defRPr/>
            </a:pPr>
            <a:endParaRPr lang="en-US"/>
          </a:p>
        </p:txBody>
      </p:sp>
      <p:sp>
        <p:nvSpPr>
          <p:cNvPr id="106501" name="Rectangle 5"/>
          <p:cNvSpPr>
            <a:spLocks noGrp="1" noChangeArrowheads="1"/>
          </p:cNvSpPr>
          <p:nvPr>
            <p:ph type="sldNum" sz="quarter" idx="3"/>
          </p:nvPr>
        </p:nvSpPr>
        <p:spPr bwMode="auto">
          <a:xfrm>
            <a:off x="4021138" y="9721850"/>
            <a:ext cx="3076575" cy="51117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defTabSz="966788" eaLnBrk="0" hangingPunct="0">
              <a:defRPr sz="1300" b="0" smtClean="0">
                <a:latin typeface="Times New Roman" panose="02020603050405020304" pitchFamily="18" charset="0"/>
              </a:defRPr>
            </a:lvl1pPr>
          </a:lstStyle>
          <a:p>
            <a:pPr>
              <a:defRPr/>
            </a:pPr>
            <a:fld id="{E28E3061-2D35-4730-8FB3-5A8EBA22D0FB}" type="slidenum">
              <a:rPr lang="en-US" altLang="en-US"/>
              <a:pPr>
                <a:defRPr/>
              </a:pPr>
              <a:t>‹#›</a:t>
            </a:fld>
            <a:endParaRPr lang="en-US" altLang="en-US"/>
          </a:p>
        </p:txBody>
      </p:sp>
    </p:spTree>
    <p:extLst>
      <p:ext uri="{BB962C8B-B14F-4D97-AF65-F5344CB8AC3E}">
        <p14:creationId xmlns:p14="http://schemas.microsoft.com/office/powerpoint/2010/main" val="13689062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l" defTabSz="966788" eaLnBrk="0" hangingPunct="0">
              <a:defRPr sz="1300" b="0">
                <a:latin typeface="Times New Roman" pitchFamily="18" charset="0"/>
                <a:cs typeface="Arial" charset="0"/>
              </a:defRPr>
            </a:lvl1pPr>
          </a:lstStyle>
          <a:p>
            <a:pPr>
              <a:defRPr/>
            </a:pPr>
            <a:endParaRPr lang="en-US"/>
          </a:p>
        </p:txBody>
      </p:sp>
      <p:sp>
        <p:nvSpPr>
          <p:cNvPr id="3075" name="Rectangle 3"/>
          <p:cNvSpPr>
            <a:spLocks noGrp="1" noChangeArrowheads="1"/>
          </p:cNvSpPr>
          <p:nvPr>
            <p:ph type="dt" idx="1"/>
          </p:nvPr>
        </p:nvSpPr>
        <p:spPr bwMode="auto">
          <a:xfrm>
            <a:off x="4022725" y="0"/>
            <a:ext cx="3076575" cy="51117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defTabSz="966788" eaLnBrk="0" hangingPunct="0">
              <a:defRPr sz="1300" b="0">
                <a:latin typeface="Times New Roman" pitchFamily="18" charset="0"/>
                <a:cs typeface="Arial" charset="0"/>
              </a:defRPr>
            </a:lvl1pPr>
          </a:lstStyle>
          <a:p>
            <a:pPr>
              <a:defRPr/>
            </a:pPr>
            <a:endParaRPr lang="en-US"/>
          </a:p>
        </p:txBody>
      </p:sp>
      <p:sp>
        <p:nvSpPr>
          <p:cNvPr id="5124" name="Rectangle 4"/>
          <p:cNvSpPr>
            <a:spLocks noChangeArrowheads="1" noTextEdit="1"/>
          </p:cNvSpPr>
          <p:nvPr>
            <p:ph type="sldImg" idx="2"/>
          </p:nvPr>
        </p:nvSpPr>
        <p:spPr bwMode="auto">
          <a:xfrm>
            <a:off x="990600" y="768350"/>
            <a:ext cx="5118100" cy="38385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946150" y="4862513"/>
            <a:ext cx="5207000" cy="4603750"/>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9723438"/>
            <a:ext cx="3076575" cy="51117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l" defTabSz="966788" eaLnBrk="0" hangingPunct="0">
              <a:defRPr sz="1300" b="0">
                <a:latin typeface="Times New Roman" pitchFamily="18" charset="0"/>
                <a:cs typeface="Arial" charset="0"/>
              </a:defRPr>
            </a:lvl1pPr>
          </a:lstStyle>
          <a:p>
            <a:pPr>
              <a:defRPr/>
            </a:pPr>
            <a:endParaRPr lang="en-US"/>
          </a:p>
        </p:txBody>
      </p:sp>
      <p:sp>
        <p:nvSpPr>
          <p:cNvPr id="3079" name="Rectangle 7"/>
          <p:cNvSpPr>
            <a:spLocks noGrp="1" noChangeArrowheads="1"/>
          </p:cNvSpPr>
          <p:nvPr>
            <p:ph type="sldNum" sz="quarter" idx="5"/>
          </p:nvPr>
        </p:nvSpPr>
        <p:spPr bwMode="auto">
          <a:xfrm>
            <a:off x="4022725" y="9723438"/>
            <a:ext cx="3076575" cy="51117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defTabSz="966788" eaLnBrk="0" hangingPunct="0">
              <a:defRPr sz="1300" b="0" smtClean="0">
                <a:latin typeface="Times New Roman" panose="02020603050405020304" pitchFamily="18" charset="0"/>
              </a:defRPr>
            </a:lvl1pPr>
          </a:lstStyle>
          <a:p>
            <a:pPr>
              <a:defRPr/>
            </a:pPr>
            <a:fld id="{EEAE9E71-3529-45A7-88AE-A70A1BA4B3BA}" type="slidenum">
              <a:rPr lang="en-US" altLang="en-US"/>
              <a:pPr>
                <a:defRPr/>
              </a:pPr>
              <a:t>‹#›</a:t>
            </a:fld>
            <a:endParaRPr lang="en-US" altLang="en-US"/>
          </a:p>
        </p:txBody>
      </p:sp>
    </p:spTree>
    <p:extLst>
      <p:ext uri="{BB962C8B-B14F-4D97-AF65-F5344CB8AC3E}">
        <p14:creationId xmlns:p14="http://schemas.microsoft.com/office/powerpoint/2010/main" val="40496906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Rot="1" noChangeArrowheads="1" noTextEdit="1"/>
          </p:cNvSpPr>
          <p:nvPr>
            <p:ph type="sldImg"/>
          </p:nvPr>
        </p:nvSpPr>
        <p:spPr>
          <a:ln cap="flat"/>
        </p:spPr>
      </p:sp>
      <p:sp>
        <p:nvSpPr>
          <p:cNvPr id="112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48416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Rot="1" noChangeArrowheads="1" noTextEdit="1"/>
          </p:cNvSpPr>
          <p:nvPr>
            <p:ph type="sldImg"/>
          </p:nvPr>
        </p:nvSpPr>
        <p:spPr>
          <a:ln cap="flat"/>
        </p:spPr>
      </p:sp>
      <p:sp>
        <p:nvSpPr>
          <p:cNvPr id="1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062863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Rot="1" noChangeArrowheads="1" noTextEdit="1"/>
          </p:cNvSpPr>
          <p:nvPr>
            <p:ph type="sldImg"/>
          </p:nvPr>
        </p:nvSpPr>
        <p:spPr>
          <a:ln cap="flat"/>
        </p:spPr>
      </p:sp>
      <p:sp>
        <p:nvSpPr>
          <p:cNvPr id="163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787406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Ro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0166624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Rot="1" noChangeArrowheads="1" noTextEdit="1"/>
          </p:cNvSpPr>
          <p:nvPr>
            <p:ph type="sldImg"/>
          </p:nvPr>
        </p:nvSpPr>
        <p:spPr>
          <a:ln cap="flat"/>
        </p:spPr>
      </p:sp>
      <p:sp>
        <p:nvSpPr>
          <p:cNvPr id="378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673097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Rot="1" noChangeArrowheads="1" noTextEdit="1"/>
          </p:cNvSpPr>
          <p:nvPr>
            <p:ph type="sldImg"/>
          </p:nvPr>
        </p:nvSpPr>
        <p:spPr>
          <a:ln cap="flat"/>
        </p:spPr>
      </p:sp>
      <p:sp>
        <p:nvSpPr>
          <p:cNvPr id="399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7010606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Rot="1" noChangeArrowheads="1" noTextEdit="1"/>
          </p:cNvSpPr>
          <p:nvPr>
            <p:ph type="sldImg"/>
          </p:nvPr>
        </p:nvSpPr>
        <p:spPr>
          <a:ln cap="flat"/>
        </p:spPr>
      </p:sp>
      <p:sp>
        <p:nvSpPr>
          <p:cNvPr id="501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381372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Rot="1" noChangeArrowheads="1" noTextEdit="1"/>
          </p:cNvSpPr>
          <p:nvPr>
            <p:ph type="sldImg"/>
          </p:nvPr>
        </p:nvSpPr>
        <p:spPr>
          <a:xfrm>
            <a:off x="649288" y="268288"/>
            <a:ext cx="5861050" cy="4395787"/>
          </a:xfrm>
          <a:ln/>
        </p:spPr>
      </p:sp>
      <p:sp>
        <p:nvSpPr>
          <p:cNvPr id="52227" name="Rectangle 3"/>
          <p:cNvSpPr>
            <a:spLocks noGrp="1" noChangeArrowheads="1"/>
          </p:cNvSpPr>
          <p:nvPr>
            <p:ph type="body" idx="1"/>
          </p:nvPr>
        </p:nvSpPr>
        <p:spPr>
          <a:xfrm>
            <a:off x="409575" y="4819650"/>
            <a:ext cx="6199188" cy="46815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indent="-112713" defTabSz="1020763"/>
            <a:endParaRPr lang="en-US" altLang="en-US" smtClean="0"/>
          </a:p>
        </p:txBody>
      </p:sp>
    </p:spTree>
    <p:extLst>
      <p:ext uri="{BB962C8B-B14F-4D97-AF65-F5344CB8AC3E}">
        <p14:creationId xmlns:p14="http://schemas.microsoft.com/office/powerpoint/2010/main" val="374484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Rot="1" noChangeArrowheads="1" noTextEdit="1"/>
          </p:cNvSpPr>
          <p:nvPr>
            <p:ph type="sldImg"/>
          </p:nvPr>
        </p:nvSpPr>
        <p:spPr>
          <a:ln cap="flat"/>
        </p:spPr>
      </p:sp>
      <p:sp>
        <p:nvSpPr>
          <p:cNvPr id="563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9790660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Rot="1" noChangeArrowheads="1" noTextEdit="1"/>
          </p:cNvSpPr>
          <p:nvPr>
            <p:ph type="sldImg"/>
          </p:nvPr>
        </p:nvSpPr>
        <p:spPr>
          <a:ln cap="flat"/>
        </p:spPr>
      </p:sp>
      <p:sp>
        <p:nvSpPr>
          <p:cNvPr id="614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9330706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Rot="1" noChangeArrowheads="1" noTextEdit="1"/>
          </p:cNvSpPr>
          <p:nvPr>
            <p:ph type="sldImg"/>
          </p:nvPr>
        </p:nvSpPr>
        <p:spPr>
          <a:ln cap="flat"/>
        </p:spPr>
      </p:sp>
      <p:sp>
        <p:nvSpPr>
          <p:cNvPr id="634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8969480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Rot="1" noChangeArrowheads="1" noTextEdit="1"/>
          </p:cNvSpPr>
          <p:nvPr>
            <p:ph type="sldImg"/>
          </p:nvPr>
        </p:nvSpPr>
        <p:spPr>
          <a:ln cap="flat"/>
        </p:spPr>
      </p:sp>
      <p:sp>
        <p:nvSpPr>
          <p:cNvPr id="655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2763607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Rot="1" noChangeArrowheads="1" noTextEdit="1"/>
          </p:cNvSpPr>
          <p:nvPr>
            <p:ph type="sldImg"/>
          </p:nvPr>
        </p:nvSpPr>
        <p:spPr>
          <a:ln cap="flat"/>
        </p:spPr>
      </p:sp>
      <p:sp>
        <p:nvSpPr>
          <p:cNvPr id="675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993919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Rot="1" noChangeArrowheads="1" noTextEdit="1"/>
          </p:cNvSpPr>
          <p:nvPr>
            <p:ph type="sldImg"/>
          </p:nvPr>
        </p:nvSpPr>
        <p:spPr>
          <a:ln cap="flat"/>
        </p:spPr>
      </p:sp>
      <p:sp>
        <p:nvSpPr>
          <p:cNvPr id="696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5533992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Rot="1" noChangeArrowheads="1" noTextEdit="1"/>
          </p:cNvSpPr>
          <p:nvPr>
            <p:ph type="sldImg"/>
          </p:nvPr>
        </p:nvSpPr>
        <p:spPr>
          <a:xfrm>
            <a:off x="1431925" y="1560513"/>
            <a:ext cx="4264025" cy="3198812"/>
          </a:xfrm>
          <a:ln cap="flat"/>
        </p:spPr>
      </p:sp>
      <p:sp>
        <p:nvSpPr>
          <p:cNvPr id="103427" name="Rectangle 3"/>
          <p:cNvSpPr>
            <a:spLocks noGrp="1" noChangeArrowheads="1"/>
          </p:cNvSpPr>
          <p:nvPr>
            <p:ph type="body" idx="1"/>
          </p:nvPr>
        </p:nvSpPr>
        <p:spPr>
          <a:xfrm>
            <a:off x="676275" y="5413375"/>
            <a:ext cx="5715000" cy="3556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98" tIns="45309" rIns="92298" bIns="45309"/>
          <a:lstStyle/>
          <a:p>
            <a:pPr defTabSz="866775">
              <a:tabLst>
                <a:tab pos="858838" algn="l"/>
                <a:tab pos="1716088" algn="l"/>
                <a:tab pos="2573338" algn="l"/>
                <a:tab pos="3432175" algn="l"/>
                <a:tab pos="5362575" algn="r"/>
              </a:tabLst>
            </a:pPr>
            <a:endParaRPr lang="en-US" altLang="en-US" smtClean="0"/>
          </a:p>
        </p:txBody>
      </p:sp>
    </p:spTree>
    <p:extLst>
      <p:ext uri="{BB962C8B-B14F-4D97-AF65-F5344CB8AC3E}">
        <p14:creationId xmlns:p14="http://schemas.microsoft.com/office/powerpoint/2010/main" val="3472855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t-IT"/>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t-IT"/>
          </a:p>
        </p:txBody>
      </p:sp>
      <p:sp>
        <p:nvSpPr>
          <p:cNvPr id="4" name="Slide Number Placeholder 4"/>
          <p:cNvSpPr>
            <a:spLocks noGrp="1"/>
          </p:cNvSpPr>
          <p:nvPr>
            <p:ph type="sldNum" sz="quarter" idx="10"/>
          </p:nvPr>
        </p:nvSpPr>
        <p:spPr/>
        <p:txBody>
          <a:bodyPr/>
          <a:lstStyle>
            <a:lvl1pPr>
              <a:defRPr/>
            </a:lvl1pPr>
          </a:lstStyle>
          <a:p>
            <a:pPr>
              <a:defRPr/>
            </a:pPr>
            <a:fld id="{758AEAC3-247A-4000-A70F-BD4B6E5535A1}" type="slidenum">
              <a:rPr lang="en-US" altLang="en-US"/>
              <a:pPr>
                <a:defRPr/>
              </a:pPr>
              <a:t>‹#›</a:t>
            </a:fld>
            <a:endParaRPr lang="en-US" altLang="en-US"/>
          </a:p>
        </p:txBody>
      </p:sp>
    </p:spTree>
    <p:extLst>
      <p:ext uri="{BB962C8B-B14F-4D97-AF65-F5344CB8AC3E}">
        <p14:creationId xmlns:p14="http://schemas.microsoft.com/office/powerpoint/2010/main" val="3793973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a:xfrm>
            <a:off x="457200" y="1219200"/>
            <a:ext cx="8458200" cy="5486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Slide Number Placeholder 4"/>
          <p:cNvSpPr>
            <a:spLocks noGrp="1"/>
          </p:cNvSpPr>
          <p:nvPr>
            <p:ph type="sldNum" sz="quarter" idx="10"/>
          </p:nvPr>
        </p:nvSpPr>
        <p:spPr/>
        <p:txBody>
          <a:bodyPr/>
          <a:lstStyle>
            <a:lvl1pPr>
              <a:defRPr/>
            </a:lvl1pPr>
          </a:lstStyle>
          <a:p>
            <a:pPr>
              <a:defRPr/>
            </a:pPr>
            <a:fld id="{E586CC7F-0606-4E96-A82F-929CF5682BE2}" type="slidenum">
              <a:rPr lang="en-US" altLang="en-US"/>
              <a:pPr>
                <a:defRPr/>
              </a:pPr>
              <a:t>‹#›</a:t>
            </a:fld>
            <a:endParaRPr lang="en-US" altLang="en-US"/>
          </a:p>
        </p:txBody>
      </p:sp>
    </p:spTree>
    <p:extLst>
      <p:ext uri="{BB962C8B-B14F-4D97-AF65-F5344CB8AC3E}">
        <p14:creationId xmlns:p14="http://schemas.microsoft.com/office/powerpoint/2010/main" val="154538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Slide Number Placeholder 4"/>
          <p:cNvSpPr>
            <a:spLocks noGrp="1"/>
          </p:cNvSpPr>
          <p:nvPr>
            <p:ph type="sldNum" sz="quarter" idx="10"/>
          </p:nvPr>
        </p:nvSpPr>
        <p:spPr/>
        <p:txBody>
          <a:bodyPr/>
          <a:lstStyle>
            <a:lvl1pPr>
              <a:defRPr/>
            </a:lvl1pPr>
          </a:lstStyle>
          <a:p>
            <a:pPr>
              <a:defRPr/>
            </a:pPr>
            <a:fld id="{416F9DDB-557A-47FC-ADA1-2C20C5FD3DA6}" type="slidenum">
              <a:rPr lang="en-US" altLang="en-US"/>
              <a:pPr>
                <a:defRPr/>
              </a:pPr>
              <a:t>‹#›</a:t>
            </a:fld>
            <a:endParaRPr lang="en-US" altLang="en-US"/>
          </a:p>
        </p:txBody>
      </p:sp>
    </p:spTree>
    <p:extLst>
      <p:ext uri="{BB962C8B-B14F-4D97-AF65-F5344CB8AC3E}">
        <p14:creationId xmlns:p14="http://schemas.microsoft.com/office/powerpoint/2010/main" val="1513993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2278063" y="381000"/>
            <a:ext cx="6096000" cy="685800"/>
          </a:xfrm>
        </p:spPr>
        <p:txBody>
          <a:bodyPr/>
          <a:lstStyle/>
          <a:p>
            <a:r>
              <a:rPr lang="en-US" smtClean="0"/>
              <a:t>Click to edit Master title style</a:t>
            </a:r>
            <a:endParaRPr lang="it-IT"/>
          </a:p>
        </p:txBody>
      </p:sp>
      <p:sp>
        <p:nvSpPr>
          <p:cNvPr id="3" name="Text Placeholder 2"/>
          <p:cNvSpPr>
            <a:spLocks noGrp="1"/>
          </p:cNvSpPr>
          <p:nvPr>
            <p:ph type="body" sz="half" idx="1"/>
          </p:nvPr>
        </p:nvSpPr>
        <p:spPr>
          <a:xfrm>
            <a:off x="457200" y="1219200"/>
            <a:ext cx="4152900" cy="5486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lipArt Placeholder 3"/>
          <p:cNvSpPr>
            <a:spLocks noGrp="1"/>
          </p:cNvSpPr>
          <p:nvPr>
            <p:ph type="clipArt" sz="half" idx="2"/>
          </p:nvPr>
        </p:nvSpPr>
        <p:spPr>
          <a:xfrm>
            <a:off x="4762500" y="1219200"/>
            <a:ext cx="4152900" cy="5486400"/>
          </a:xfrm>
          <a:prstGeom prst="rect">
            <a:avLst/>
          </a:prstGeom>
        </p:spPr>
        <p:txBody>
          <a:bodyPr/>
          <a:lstStyle/>
          <a:p>
            <a:pPr lvl="0"/>
            <a:endParaRPr lang="it-IT" noProof="0" smtClean="0"/>
          </a:p>
        </p:txBody>
      </p:sp>
      <p:sp>
        <p:nvSpPr>
          <p:cNvPr id="5" name="Slide Number Placeholder 4"/>
          <p:cNvSpPr>
            <a:spLocks noGrp="1"/>
          </p:cNvSpPr>
          <p:nvPr>
            <p:ph type="sldNum" sz="quarter" idx="10"/>
          </p:nvPr>
        </p:nvSpPr>
        <p:spPr/>
        <p:txBody>
          <a:bodyPr/>
          <a:lstStyle>
            <a:lvl1pPr>
              <a:defRPr/>
            </a:lvl1pPr>
          </a:lstStyle>
          <a:p>
            <a:pPr>
              <a:defRPr/>
            </a:pPr>
            <a:fld id="{B6D9220A-4CB7-4C7A-9900-20DAFFCC1EA5}" type="slidenum">
              <a:rPr lang="en-US" altLang="en-US"/>
              <a:pPr>
                <a:defRPr/>
              </a:pPr>
              <a:t>‹#›</a:t>
            </a:fld>
            <a:endParaRPr lang="en-US" altLang="en-US"/>
          </a:p>
        </p:txBody>
      </p:sp>
    </p:spTree>
    <p:extLst>
      <p:ext uri="{BB962C8B-B14F-4D97-AF65-F5344CB8AC3E}">
        <p14:creationId xmlns:p14="http://schemas.microsoft.com/office/powerpoint/2010/main" val="2023212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332462" y="115889"/>
            <a:ext cx="7632704" cy="8651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043689" y="1268414"/>
            <a:ext cx="7921477" cy="24796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43689" y="3900488"/>
            <a:ext cx="7921477" cy="248126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mtClean="0"/>
            </a:lvl1pPr>
          </a:lstStyle>
          <a:p>
            <a:pPr>
              <a:defRPr/>
            </a:pPr>
            <a:fld id="{A0FAB791-BDC0-450B-8C90-5FE428F0BC05}" type="slidenum">
              <a:rPr lang="en-US" altLang="en-US"/>
              <a:pPr>
                <a:defRPr/>
              </a:pPr>
              <a:t>‹#›</a:t>
            </a:fld>
            <a:endParaRPr lang="en-US" altLang="en-US"/>
          </a:p>
        </p:txBody>
      </p:sp>
    </p:spTree>
    <p:extLst>
      <p:ext uri="{BB962C8B-B14F-4D97-AF65-F5344CB8AC3E}">
        <p14:creationId xmlns:p14="http://schemas.microsoft.com/office/powerpoint/2010/main" val="3004298653"/>
      </p:ext>
    </p:extLst>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332462" y="115889"/>
            <a:ext cx="7632704" cy="86518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43689" y="1268414"/>
            <a:ext cx="3890378" cy="5113337"/>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74788" y="1268414"/>
            <a:ext cx="3890378" cy="24796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074788" y="3900488"/>
            <a:ext cx="3890378" cy="248126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4"/>
          <p:cNvSpPr>
            <a:spLocks noGrp="1"/>
          </p:cNvSpPr>
          <p:nvPr>
            <p:ph type="sldNum" sz="quarter" idx="10"/>
          </p:nvPr>
        </p:nvSpPr>
        <p:spPr/>
        <p:txBody>
          <a:bodyPr/>
          <a:lstStyle>
            <a:lvl1pPr>
              <a:defRPr smtClean="0"/>
            </a:lvl1pPr>
          </a:lstStyle>
          <a:p>
            <a:pPr>
              <a:defRPr/>
            </a:pPr>
            <a:fld id="{8538C287-7221-416A-ABC4-67726CEBE90A}" type="slidenum">
              <a:rPr lang="en-US" altLang="en-US"/>
              <a:pPr>
                <a:defRPr/>
              </a:pPr>
              <a:t>‹#›</a:t>
            </a:fld>
            <a:endParaRPr lang="en-US" altLang="en-US"/>
          </a:p>
        </p:txBody>
      </p:sp>
    </p:spTree>
    <p:extLst>
      <p:ext uri="{BB962C8B-B14F-4D97-AF65-F5344CB8AC3E}">
        <p14:creationId xmlns:p14="http://schemas.microsoft.com/office/powerpoint/2010/main" val="2233331559"/>
      </p:ext>
    </p:extLst>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332462" y="115889"/>
            <a:ext cx="7632704" cy="865187"/>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1043689" y="1268414"/>
            <a:ext cx="7921477" cy="5113337"/>
          </a:xfrm>
          <a:prstGeom prst="rect">
            <a:avLst/>
          </a:prstGeom>
        </p:spPr>
        <p:txBody>
          <a:bodyPr/>
          <a:lstStyle/>
          <a:p>
            <a:pPr lvl="0"/>
            <a:endParaRPr lang="en-US" noProof="0"/>
          </a:p>
        </p:txBody>
      </p:sp>
      <p:sp>
        <p:nvSpPr>
          <p:cNvPr id="4" name="Slide Number Placeholder 4"/>
          <p:cNvSpPr>
            <a:spLocks noGrp="1"/>
          </p:cNvSpPr>
          <p:nvPr>
            <p:ph type="sldNum" sz="quarter" idx="10"/>
          </p:nvPr>
        </p:nvSpPr>
        <p:spPr/>
        <p:txBody>
          <a:bodyPr/>
          <a:lstStyle>
            <a:lvl1pPr>
              <a:defRPr smtClean="0"/>
            </a:lvl1pPr>
          </a:lstStyle>
          <a:p>
            <a:pPr>
              <a:defRPr/>
            </a:pPr>
            <a:fld id="{F9D74D34-CEB6-44BE-B9FB-10AAD62202E0}" type="slidenum">
              <a:rPr lang="en-US" altLang="en-US"/>
              <a:pPr>
                <a:defRPr/>
              </a:pPr>
              <a:t>‹#›</a:t>
            </a:fld>
            <a:endParaRPr lang="en-US" altLang="en-US"/>
          </a:p>
        </p:txBody>
      </p:sp>
    </p:spTree>
    <p:extLst>
      <p:ext uri="{BB962C8B-B14F-4D97-AF65-F5344CB8AC3E}">
        <p14:creationId xmlns:p14="http://schemas.microsoft.com/office/powerpoint/2010/main" val="106088103"/>
      </p:ext>
    </p:extLst>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Line 4"/>
          <p:cNvSpPr>
            <a:spLocks noChangeShapeType="1"/>
          </p:cNvSpPr>
          <p:nvPr/>
        </p:nvSpPr>
        <p:spPr bwMode="auto">
          <a:xfrm>
            <a:off x="152400" y="1143000"/>
            <a:ext cx="8839200" cy="0"/>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027" name="Line 5"/>
          <p:cNvSpPr>
            <a:spLocks noChangeShapeType="1"/>
          </p:cNvSpPr>
          <p:nvPr/>
        </p:nvSpPr>
        <p:spPr bwMode="auto">
          <a:xfrm>
            <a:off x="381000" y="1143000"/>
            <a:ext cx="0" cy="5562600"/>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028" name="AutoShape 6"/>
          <p:cNvSpPr>
            <a:spLocks noChangeArrowheads="1"/>
          </p:cNvSpPr>
          <p:nvPr/>
        </p:nvSpPr>
        <p:spPr bwMode="auto">
          <a:xfrm>
            <a:off x="152400" y="152400"/>
            <a:ext cx="8839200" cy="6553200"/>
          </a:xfrm>
          <a:prstGeom prst="roundRect">
            <a:avLst>
              <a:gd name="adj" fmla="val 4144"/>
            </a:avLst>
          </a:prstGeom>
          <a:noFill/>
          <a:ln w="285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it-IT" altLang="en-US"/>
          </a:p>
        </p:txBody>
      </p:sp>
      <p:sp>
        <p:nvSpPr>
          <p:cNvPr id="1029" name="Rectangle 2"/>
          <p:cNvSpPr>
            <a:spLocks noGrp="1" noChangeArrowheads="1"/>
          </p:cNvSpPr>
          <p:nvPr>
            <p:ph type="title"/>
          </p:nvPr>
        </p:nvSpPr>
        <p:spPr bwMode="auto">
          <a:xfrm>
            <a:off x="457200" y="381000"/>
            <a:ext cx="7916863"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4" name="Slide Number Placeholder 4"/>
          <p:cNvSpPr>
            <a:spLocks noGrp="1"/>
          </p:cNvSpPr>
          <p:nvPr>
            <p:ph type="sldNum" sz="quarter" idx="4"/>
          </p:nvPr>
        </p:nvSpPr>
        <p:spPr>
          <a:xfrm>
            <a:off x="8135938" y="6270625"/>
            <a:ext cx="1008062" cy="217488"/>
          </a:xfrm>
          <a:prstGeom prst="rect">
            <a:avLst/>
          </a:prstGeom>
        </p:spPr>
        <p:txBody>
          <a:bodyPr vert="horz" wrap="square" lIns="91440" tIns="45720" rIns="91440" bIns="45720" numCol="1" anchor="t" anchorCtr="0" compatLnSpc="1">
            <a:prstTxWarp prst="textNoShape">
              <a:avLst/>
            </a:prstTxWarp>
          </a:bodyPr>
          <a:lstStyle>
            <a:lvl1pPr algn="ctr" eaLnBrk="1" hangingPunct="1">
              <a:defRPr smtClean="0"/>
            </a:lvl1pPr>
          </a:lstStyle>
          <a:p>
            <a:pPr>
              <a:defRPr/>
            </a:pPr>
            <a:fld id="{1B104F49-CDA9-49C3-8A94-F748ACDFF80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Lst>
  <p:hf hdr="0" ftr="0" dt="0"/>
  <p:txStyles>
    <p:titleStyle>
      <a:lvl1pPr algn="l" rtl="0" eaLnBrk="0" fontAlgn="base" hangingPunct="0">
        <a:spcBef>
          <a:spcPct val="0"/>
        </a:spcBef>
        <a:spcAft>
          <a:spcPct val="0"/>
        </a:spcAft>
        <a:defRPr sz="3200" b="1">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Helvetica" charset="0"/>
        </a:defRPr>
      </a:lvl2pPr>
      <a:lvl3pPr algn="l" rtl="0" eaLnBrk="0" fontAlgn="base" hangingPunct="0">
        <a:spcBef>
          <a:spcPct val="0"/>
        </a:spcBef>
        <a:spcAft>
          <a:spcPct val="0"/>
        </a:spcAft>
        <a:defRPr sz="3200" b="1">
          <a:solidFill>
            <a:schemeClr val="tx1"/>
          </a:solidFill>
          <a:latin typeface="Helvetica" charset="0"/>
        </a:defRPr>
      </a:lvl3pPr>
      <a:lvl4pPr algn="l" rtl="0" eaLnBrk="0" fontAlgn="base" hangingPunct="0">
        <a:spcBef>
          <a:spcPct val="0"/>
        </a:spcBef>
        <a:spcAft>
          <a:spcPct val="0"/>
        </a:spcAft>
        <a:defRPr sz="3200" b="1">
          <a:solidFill>
            <a:schemeClr val="tx1"/>
          </a:solidFill>
          <a:latin typeface="Helvetica" charset="0"/>
        </a:defRPr>
      </a:lvl4pPr>
      <a:lvl5pPr algn="l" rtl="0" eaLnBrk="0" fontAlgn="base" hangingPunct="0">
        <a:spcBef>
          <a:spcPct val="0"/>
        </a:spcBef>
        <a:spcAft>
          <a:spcPct val="0"/>
        </a:spcAft>
        <a:defRPr sz="3200" b="1">
          <a:solidFill>
            <a:schemeClr val="tx1"/>
          </a:solidFill>
          <a:latin typeface="Helvetica" charset="0"/>
        </a:defRPr>
      </a:lvl5pPr>
      <a:lvl6pPr marL="457200" algn="l" rtl="0" eaLnBrk="0" fontAlgn="base" hangingPunct="0">
        <a:spcBef>
          <a:spcPct val="0"/>
        </a:spcBef>
        <a:spcAft>
          <a:spcPct val="0"/>
        </a:spcAft>
        <a:defRPr sz="3200" b="1">
          <a:solidFill>
            <a:schemeClr val="tx1"/>
          </a:solidFill>
          <a:latin typeface="Helvetica" charset="0"/>
        </a:defRPr>
      </a:lvl6pPr>
      <a:lvl7pPr marL="914400" algn="l" rtl="0" eaLnBrk="0" fontAlgn="base" hangingPunct="0">
        <a:spcBef>
          <a:spcPct val="0"/>
        </a:spcBef>
        <a:spcAft>
          <a:spcPct val="0"/>
        </a:spcAft>
        <a:defRPr sz="3200" b="1">
          <a:solidFill>
            <a:schemeClr val="tx1"/>
          </a:solidFill>
          <a:latin typeface="Helvetica" charset="0"/>
        </a:defRPr>
      </a:lvl7pPr>
      <a:lvl8pPr marL="1371600" algn="l" rtl="0" eaLnBrk="0" fontAlgn="base" hangingPunct="0">
        <a:spcBef>
          <a:spcPct val="0"/>
        </a:spcBef>
        <a:spcAft>
          <a:spcPct val="0"/>
        </a:spcAft>
        <a:defRPr sz="3200" b="1">
          <a:solidFill>
            <a:schemeClr val="tx1"/>
          </a:solidFill>
          <a:latin typeface="Helvetica" charset="0"/>
        </a:defRPr>
      </a:lvl8pPr>
      <a:lvl9pPr marL="1828800" algn="l" rtl="0" eaLnBrk="0" fontAlgn="base" hangingPunct="0">
        <a:spcBef>
          <a:spcPct val="0"/>
        </a:spcBef>
        <a:spcAft>
          <a:spcPct val="0"/>
        </a:spcAft>
        <a:defRPr sz="3200" b="1">
          <a:solidFill>
            <a:schemeClr val="tx1"/>
          </a:solidFill>
          <a:latin typeface="Helvetica" charset="0"/>
        </a:defRPr>
      </a:lvl9pPr>
    </p:titleStyle>
    <p:bodyStyle>
      <a:lvl1pPr marL="223838" indent="-223838" algn="l" rtl="0" eaLnBrk="0" fontAlgn="base" hangingPunct="0">
        <a:spcBef>
          <a:spcPct val="50000"/>
        </a:spcBef>
        <a:spcAft>
          <a:spcPct val="0"/>
        </a:spcAft>
        <a:buChar char="•"/>
        <a:defRPr sz="2800">
          <a:solidFill>
            <a:srgbClr val="0000FF"/>
          </a:solidFill>
          <a:latin typeface="+mn-lt"/>
          <a:ea typeface="+mn-ea"/>
          <a:cs typeface="+mn-cs"/>
        </a:defRPr>
      </a:lvl1pPr>
      <a:lvl2pPr marL="563563" indent="-223838" algn="l" rtl="0" eaLnBrk="0" fontAlgn="base" hangingPunct="0">
        <a:spcBef>
          <a:spcPct val="10000"/>
        </a:spcBef>
        <a:spcAft>
          <a:spcPct val="0"/>
        </a:spcAft>
        <a:buFont typeface="Helvetica" panose="020B0604020202020204" pitchFamily="34" charset="0"/>
        <a:buChar char="–"/>
        <a:defRPr sz="2400">
          <a:solidFill>
            <a:schemeClr val="accent2"/>
          </a:solidFill>
          <a:latin typeface="+mn-lt"/>
          <a:cs typeface="+mn-cs"/>
        </a:defRPr>
      </a:lvl2pPr>
      <a:lvl3pPr marL="911225" indent="-233363" algn="l" rtl="0" eaLnBrk="0" fontAlgn="base" hangingPunct="0">
        <a:spcBef>
          <a:spcPct val="10000"/>
        </a:spcBef>
        <a:spcAft>
          <a:spcPct val="0"/>
        </a:spcAft>
        <a:buFont typeface="Wingdings" panose="05000000000000000000" pitchFamily="2" charset="2"/>
        <a:buChar char=""/>
        <a:defRPr sz="2000">
          <a:solidFill>
            <a:schemeClr val="tx1"/>
          </a:solidFill>
          <a:latin typeface="+mn-lt"/>
          <a:cs typeface="+mn-cs"/>
        </a:defRPr>
      </a:lvl3pPr>
      <a:lvl4pPr marL="1258888" indent="-233363" algn="l" rtl="0" eaLnBrk="0" fontAlgn="base" hangingPunct="0">
        <a:spcBef>
          <a:spcPct val="10000"/>
        </a:spcBef>
        <a:spcAft>
          <a:spcPct val="0"/>
        </a:spcAft>
        <a:buChar char="•"/>
        <a:defRPr sz="2000">
          <a:solidFill>
            <a:schemeClr val="accent2"/>
          </a:solidFill>
          <a:latin typeface="+mj-lt"/>
          <a:cs typeface="+mn-cs"/>
        </a:defRPr>
      </a:lvl4pPr>
      <a:lvl5pPr marL="1597025" indent="-223838" algn="l" rtl="0" eaLnBrk="0" fontAlgn="base" hangingPunct="0">
        <a:spcBef>
          <a:spcPct val="10000"/>
        </a:spcBef>
        <a:spcAft>
          <a:spcPct val="0"/>
        </a:spcAft>
        <a:buChar char="•"/>
        <a:defRPr sz="2000">
          <a:solidFill>
            <a:schemeClr val="tx1"/>
          </a:solidFill>
          <a:latin typeface="+mj-lt"/>
          <a:cs typeface="+mn-cs"/>
        </a:defRPr>
      </a:lvl5pPr>
      <a:lvl6pPr marL="2054225" indent="-223838" algn="l" rtl="0" eaLnBrk="0" fontAlgn="base" hangingPunct="0">
        <a:spcBef>
          <a:spcPct val="10000"/>
        </a:spcBef>
        <a:spcAft>
          <a:spcPct val="0"/>
        </a:spcAft>
        <a:buChar char="•"/>
        <a:defRPr sz="2000">
          <a:solidFill>
            <a:schemeClr val="tx1"/>
          </a:solidFill>
          <a:latin typeface="+mj-lt"/>
          <a:cs typeface="+mn-cs"/>
        </a:defRPr>
      </a:lvl6pPr>
      <a:lvl7pPr marL="2511425" indent="-223838" algn="l" rtl="0" eaLnBrk="0" fontAlgn="base" hangingPunct="0">
        <a:spcBef>
          <a:spcPct val="10000"/>
        </a:spcBef>
        <a:spcAft>
          <a:spcPct val="0"/>
        </a:spcAft>
        <a:buChar char="•"/>
        <a:defRPr sz="2000">
          <a:solidFill>
            <a:schemeClr val="tx1"/>
          </a:solidFill>
          <a:latin typeface="+mj-lt"/>
          <a:cs typeface="+mn-cs"/>
        </a:defRPr>
      </a:lvl7pPr>
      <a:lvl8pPr marL="2968625" indent="-223838" algn="l" rtl="0" eaLnBrk="0" fontAlgn="base" hangingPunct="0">
        <a:spcBef>
          <a:spcPct val="10000"/>
        </a:spcBef>
        <a:spcAft>
          <a:spcPct val="0"/>
        </a:spcAft>
        <a:buChar char="•"/>
        <a:defRPr sz="2000">
          <a:solidFill>
            <a:schemeClr val="tx1"/>
          </a:solidFill>
          <a:latin typeface="+mj-lt"/>
          <a:cs typeface="+mn-cs"/>
        </a:defRPr>
      </a:lvl8pPr>
      <a:lvl9pPr marL="3425825" indent="-223838" algn="l" rtl="0" eaLnBrk="0" fontAlgn="base" hangingPunct="0">
        <a:spcBef>
          <a:spcPct val="10000"/>
        </a:spcBef>
        <a:spcAft>
          <a:spcPct val="0"/>
        </a:spcAft>
        <a:buChar char="•"/>
        <a:defRPr sz="2000">
          <a:solidFill>
            <a:schemeClr val="tx1"/>
          </a:solidFill>
          <a:latin typeface="+mj-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p:txBody>
          <a:bodyPr/>
          <a:lstStyle/>
          <a:p>
            <a:r>
              <a:rPr lang="it-IT" altLang="en-US" smtClean="0"/>
              <a:t>Livello Data Link	</a:t>
            </a:r>
          </a:p>
        </p:txBody>
      </p:sp>
      <p:sp>
        <p:nvSpPr>
          <p:cNvPr id="7171" name="Rectangle 3"/>
          <p:cNvSpPr>
            <a:spLocks noGrp="1" noChangeArrowheads="1"/>
          </p:cNvSpPr>
          <p:nvPr>
            <p:ph type="subTitle"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sz="2000" b="1" smtClean="0"/>
              <a:t>By Luigi Vetrano</a:t>
            </a:r>
          </a:p>
        </p:txBody>
      </p:sp>
      <p:sp>
        <p:nvSpPr>
          <p:cNvPr id="7172" name="Text Box 4"/>
          <p:cNvSpPr txBox="1">
            <a:spLocks noChangeArrowheads="1"/>
          </p:cNvSpPr>
          <p:nvPr/>
        </p:nvSpPr>
        <p:spPr bwMode="auto">
          <a:xfrm>
            <a:off x="1609725" y="6022975"/>
            <a:ext cx="5416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r>
              <a:rPr lang="it-IT" altLang="en-US"/>
              <a:t>Corso Interno – Edizione EXPO 2015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data_encapsul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5013" y="1806575"/>
            <a:ext cx="594360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5"/>
          <p:cNvSpPr>
            <a:spLocks noGrp="1" noChangeArrowheads="1"/>
          </p:cNvSpPr>
          <p:nvPr>
            <p:ph type="title"/>
          </p:nvPr>
        </p:nvSpPr>
        <p:spPr/>
        <p:txBody>
          <a:bodyPr/>
          <a:lstStyle/>
          <a:p>
            <a:r>
              <a:rPr lang="en-IE" altLang="en-US" smtClean="0"/>
              <a:t>Data Encapsulation</a:t>
            </a:r>
            <a:endParaRPr lang="en-GB" altLang="en-US" smtClean="0"/>
          </a:p>
        </p:txBody>
      </p:sp>
      <p:sp>
        <p:nvSpPr>
          <p:cNvPr id="8196" name="Text Box 6"/>
          <p:cNvSpPr txBox="1">
            <a:spLocks noChangeArrowheads="1"/>
          </p:cNvSpPr>
          <p:nvPr/>
        </p:nvSpPr>
        <p:spPr bwMode="auto">
          <a:xfrm>
            <a:off x="476250" y="1382713"/>
            <a:ext cx="81216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txBody>
          <a:bodyP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just" eaLnBrk="1" hangingPunct="1">
              <a:spcBef>
                <a:spcPct val="50000"/>
              </a:spcBef>
            </a:pPr>
            <a:r>
              <a:rPr lang="en-GB" altLang="en-US" sz="1800"/>
              <a:t>Ogni livello tratta Protocol Data Unit (PDU). </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p:txBody>
          <a:bodyPr/>
          <a:lstStyle/>
          <a:p>
            <a:r>
              <a:rPr lang="en-US" altLang="en-US" smtClean="0"/>
              <a:t>Recall</a:t>
            </a:r>
          </a:p>
        </p:txBody>
      </p:sp>
      <p:sp>
        <p:nvSpPr>
          <p:cNvPr id="9219"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Data-Link: </a:t>
            </a:r>
          </a:p>
          <a:p>
            <a:pPr lvl="1"/>
            <a:r>
              <a:rPr lang="en-US" altLang="en-US" smtClean="0"/>
              <a:t>comunicazione tra macchine sulla stessa rete.</a:t>
            </a:r>
          </a:p>
          <a:p>
            <a:endParaRPr lang="en-US" altLang="en-US" smtClean="0"/>
          </a:p>
          <a:p>
            <a:r>
              <a:rPr lang="en-US" altLang="en-US" smtClean="0"/>
              <a:t>Network: </a:t>
            </a:r>
          </a:p>
          <a:p>
            <a:pPr lvl="1"/>
            <a:r>
              <a:rPr lang="en-US" altLang="en-US" smtClean="0"/>
              <a:t>comunicazione tra macchine su reti differenti.</a:t>
            </a:r>
          </a:p>
          <a:p>
            <a:endParaRPr lang="en-US" altLang="en-US" smtClean="0"/>
          </a:p>
          <a:p>
            <a:r>
              <a:rPr lang="en-US" altLang="en-US" smtClean="0"/>
              <a:t>Trasporto: </a:t>
            </a:r>
          </a:p>
          <a:p>
            <a:pPr lvl="1"/>
            <a:r>
              <a:rPr lang="en-US" altLang="en-US" smtClean="0"/>
              <a:t>comunicazione tra processi (su macchine ubicate su differenti reti).</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9"/>
          <p:cNvSpPr>
            <a:spLocks noGrp="1" noChangeArrowheads="1"/>
          </p:cNvSpPr>
          <p:nvPr>
            <p:ph type="title"/>
          </p:nvPr>
        </p:nvSpPr>
        <p:spPr/>
        <p:txBody>
          <a:bodyPr/>
          <a:lstStyle/>
          <a:p>
            <a:r>
              <a:rPr lang="en-GB" altLang="en-US" smtClean="0"/>
              <a:t>Livello Data Link:  IEEE 802</a:t>
            </a:r>
          </a:p>
        </p:txBody>
      </p:sp>
      <p:sp>
        <p:nvSpPr>
          <p:cNvPr id="10243" name="Line 3"/>
          <p:cNvSpPr>
            <a:spLocks noChangeShapeType="1"/>
          </p:cNvSpPr>
          <p:nvPr/>
        </p:nvSpPr>
        <p:spPr bwMode="auto">
          <a:xfrm>
            <a:off x="1522413" y="4344988"/>
            <a:ext cx="664686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10244" name="Rectangle 4"/>
          <p:cNvSpPr>
            <a:spLocks noChangeArrowheads="1"/>
          </p:cNvSpPr>
          <p:nvPr/>
        </p:nvSpPr>
        <p:spPr bwMode="auto">
          <a:xfrm>
            <a:off x="6223000" y="3595688"/>
            <a:ext cx="768350" cy="1428750"/>
          </a:xfrm>
          <a:prstGeom prst="rect">
            <a:avLst/>
          </a:prstGeom>
          <a:solidFill>
            <a:schemeClr val="bg2"/>
          </a:solidFill>
          <a:ln w="25400">
            <a:solidFill>
              <a:schemeClr val="tx1"/>
            </a:solidFill>
            <a:miter lim="800000"/>
            <a:headEnd/>
            <a:tailEnd/>
          </a:ln>
        </p:spPr>
        <p:txBody>
          <a:bodyPr wrap="none" lIns="79375" tIns="39688" rIns="79375" bIns="39688" anchor="ct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2100">
                <a:latin typeface="Times New Roman" panose="02020603050405020304" pitchFamily="18" charset="0"/>
              </a:rPr>
              <a:t>802.12</a:t>
            </a:r>
          </a:p>
          <a:p>
            <a:endParaRPr lang="en-GB" altLang="en-US" sz="2100">
              <a:latin typeface="Times New Roman" panose="02020603050405020304" pitchFamily="18" charset="0"/>
            </a:endParaRPr>
          </a:p>
        </p:txBody>
      </p:sp>
      <p:sp>
        <p:nvSpPr>
          <p:cNvPr id="10245" name="Rectangle 5"/>
          <p:cNvSpPr>
            <a:spLocks noChangeArrowheads="1"/>
          </p:cNvSpPr>
          <p:nvPr/>
        </p:nvSpPr>
        <p:spPr bwMode="auto">
          <a:xfrm>
            <a:off x="2132013" y="3595688"/>
            <a:ext cx="879475" cy="1428750"/>
          </a:xfrm>
          <a:prstGeom prst="rect">
            <a:avLst/>
          </a:prstGeom>
          <a:solidFill>
            <a:srgbClr val="60F6FF"/>
          </a:solidFill>
          <a:ln w="25400">
            <a:solidFill>
              <a:schemeClr val="tx1"/>
            </a:solidFill>
            <a:miter lim="800000"/>
            <a:headEnd/>
            <a:tailEnd/>
          </a:ln>
        </p:spPr>
        <p:txBody>
          <a:bodyPr wrap="none" lIns="79375" tIns="39688" rIns="79375" bIns="39688" anchor="ct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2100">
                <a:latin typeface="Times New Roman" panose="02020603050405020304" pitchFamily="18" charset="0"/>
              </a:rPr>
              <a:t>802.3</a:t>
            </a:r>
          </a:p>
          <a:p>
            <a:endParaRPr lang="en-GB" altLang="en-US" sz="2100">
              <a:latin typeface="Times New Roman" panose="02020603050405020304" pitchFamily="18" charset="0"/>
            </a:endParaRPr>
          </a:p>
        </p:txBody>
      </p:sp>
      <p:sp>
        <p:nvSpPr>
          <p:cNvPr id="10246" name="Rectangle 6"/>
          <p:cNvSpPr>
            <a:spLocks noChangeArrowheads="1"/>
          </p:cNvSpPr>
          <p:nvPr/>
        </p:nvSpPr>
        <p:spPr bwMode="auto">
          <a:xfrm>
            <a:off x="3154363" y="3595688"/>
            <a:ext cx="877887" cy="1428750"/>
          </a:xfrm>
          <a:prstGeom prst="rect">
            <a:avLst/>
          </a:prstGeom>
          <a:solidFill>
            <a:srgbClr val="F95AB7"/>
          </a:solidFill>
          <a:ln w="25400">
            <a:solidFill>
              <a:schemeClr val="tx1"/>
            </a:solidFill>
            <a:miter lim="800000"/>
            <a:headEnd/>
            <a:tailEnd/>
          </a:ln>
        </p:spPr>
        <p:txBody>
          <a:bodyPr wrap="none" lIns="79375" tIns="39688" rIns="79375" bIns="39688" anchor="ct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2100">
                <a:latin typeface="Times New Roman" panose="02020603050405020304" pitchFamily="18" charset="0"/>
              </a:rPr>
              <a:t>802.5</a:t>
            </a:r>
          </a:p>
          <a:p>
            <a:endParaRPr lang="en-GB" altLang="en-US" sz="2100">
              <a:latin typeface="Times New Roman" panose="02020603050405020304" pitchFamily="18" charset="0"/>
            </a:endParaRPr>
          </a:p>
        </p:txBody>
      </p:sp>
      <p:sp>
        <p:nvSpPr>
          <p:cNvPr id="10247" name="Rectangle 7"/>
          <p:cNvSpPr>
            <a:spLocks noChangeArrowheads="1"/>
          </p:cNvSpPr>
          <p:nvPr/>
        </p:nvSpPr>
        <p:spPr bwMode="auto">
          <a:xfrm>
            <a:off x="4178300" y="3595688"/>
            <a:ext cx="877888" cy="1428750"/>
          </a:xfrm>
          <a:prstGeom prst="rect">
            <a:avLst/>
          </a:prstGeom>
          <a:solidFill>
            <a:schemeClr val="folHlink"/>
          </a:solidFill>
          <a:ln w="25400">
            <a:solidFill>
              <a:schemeClr val="tx1"/>
            </a:solidFill>
            <a:miter lim="800000"/>
            <a:headEnd/>
            <a:tailEnd/>
          </a:ln>
        </p:spPr>
        <p:txBody>
          <a:bodyPr wrap="none" lIns="79375" tIns="39688" rIns="79375" bIns="39688" anchor="ct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2100">
                <a:latin typeface="Times New Roman" panose="02020603050405020304" pitchFamily="18" charset="0"/>
              </a:rPr>
              <a:t>FDDI</a:t>
            </a:r>
          </a:p>
          <a:p>
            <a:endParaRPr lang="en-GB" altLang="en-US" sz="2100">
              <a:latin typeface="Times New Roman" panose="02020603050405020304" pitchFamily="18" charset="0"/>
            </a:endParaRPr>
          </a:p>
        </p:txBody>
      </p:sp>
      <p:sp>
        <p:nvSpPr>
          <p:cNvPr id="10248" name="Rectangle 8"/>
          <p:cNvSpPr>
            <a:spLocks noChangeArrowheads="1"/>
          </p:cNvSpPr>
          <p:nvPr/>
        </p:nvSpPr>
        <p:spPr bwMode="auto">
          <a:xfrm>
            <a:off x="4365625" y="5211763"/>
            <a:ext cx="544513"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500"/>
              <a:t>FDDI</a:t>
            </a:r>
          </a:p>
        </p:txBody>
      </p:sp>
      <p:sp>
        <p:nvSpPr>
          <p:cNvPr id="10249" name="Rectangle 9"/>
          <p:cNvSpPr>
            <a:spLocks noChangeArrowheads="1"/>
          </p:cNvSpPr>
          <p:nvPr/>
        </p:nvSpPr>
        <p:spPr bwMode="auto">
          <a:xfrm>
            <a:off x="2170113" y="2697163"/>
            <a:ext cx="4837112" cy="735012"/>
          </a:xfrm>
          <a:prstGeom prst="rect">
            <a:avLst/>
          </a:prstGeom>
          <a:solidFill>
            <a:srgbClr val="00DFCA"/>
          </a:solidFill>
          <a:ln w="25400">
            <a:solidFill>
              <a:schemeClr val="tx1"/>
            </a:solidFill>
            <a:miter lim="800000"/>
            <a:headEnd/>
            <a:tailEnd/>
          </a:ln>
        </p:spPr>
        <p:txBody>
          <a:bodyPr wrap="none" lIns="79375" tIns="39688" rIns="79375" bIns="39688" anchor="ct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2100">
                <a:latin typeface="Times New Roman" panose="02020603050405020304" pitchFamily="18" charset="0"/>
              </a:rPr>
              <a:t>802.2 Logical Link Control</a:t>
            </a:r>
          </a:p>
          <a:p>
            <a:r>
              <a:rPr lang="en-GB" altLang="en-US" sz="2100">
                <a:latin typeface="Times New Roman" panose="02020603050405020304" pitchFamily="18" charset="0"/>
              </a:rPr>
              <a:t>ISO 8802.2</a:t>
            </a:r>
          </a:p>
        </p:txBody>
      </p:sp>
      <p:sp>
        <p:nvSpPr>
          <p:cNvPr id="10250" name="Rectangle 10"/>
          <p:cNvSpPr>
            <a:spLocks noChangeArrowheads="1"/>
          </p:cNvSpPr>
          <p:nvPr/>
        </p:nvSpPr>
        <p:spPr bwMode="auto">
          <a:xfrm>
            <a:off x="5200650" y="3595688"/>
            <a:ext cx="879475" cy="1428750"/>
          </a:xfrm>
          <a:prstGeom prst="rect">
            <a:avLst/>
          </a:prstGeom>
          <a:solidFill>
            <a:srgbClr val="CC0000"/>
          </a:solidFill>
          <a:ln w="25400">
            <a:solidFill>
              <a:schemeClr val="tx1"/>
            </a:solidFill>
            <a:miter lim="800000"/>
            <a:headEnd/>
            <a:tailEnd/>
          </a:ln>
        </p:spPr>
        <p:txBody>
          <a:bodyPr wrap="none" lIns="79375" tIns="39688" rIns="79375" bIns="39688" anchor="ct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2100">
                <a:latin typeface="Times New Roman" panose="02020603050405020304" pitchFamily="18" charset="0"/>
              </a:rPr>
              <a:t>802.11</a:t>
            </a:r>
          </a:p>
          <a:p>
            <a:endParaRPr lang="en-GB" altLang="en-US" sz="2100">
              <a:latin typeface="Times New Roman" panose="02020603050405020304" pitchFamily="18" charset="0"/>
            </a:endParaRPr>
          </a:p>
        </p:txBody>
      </p:sp>
      <p:sp>
        <p:nvSpPr>
          <p:cNvPr id="10251" name="Line 11"/>
          <p:cNvSpPr>
            <a:spLocks noChangeShapeType="1"/>
          </p:cNvSpPr>
          <p:nvPr/>
        </p:nvSpPr>
        <p:spPr bwMode="auto">
          <a:xfrm>
            <a:off x="1546225" y="2546350"/>
            <a:ext cx="660876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10252" name="Rectangle 12"/>
          <p:cNvSpPr>
            <a:spLocks noChangeArrowheads="1"/>
          </p:cNvSpPr>
          <p:nvPr/>
        </p:nvSpPr>
        <p:spPr bwMode="auto">
          <a:xfrm>
            <a:off x="7427913" y="1860550"/>
            <a:ext cx="890587"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500">
                <a:solidFill>
                  <a:schemeClr val="accent2"/>
                </a:solidFill>
              </a:rPr>
              <a:t>LIVELLO</a:t>
            </a:r>
          </a:p>
          <a:p>
            <a:pPr algn="l"/>
            <a:r>
              <a:rPr lang="en-GB" altLang="en-US" sz="1500">
                <a:solidFill>
                  <a:schemeClr val="accent2"/>
                </a:solidFill>
              </a:rPr>
              <a:t>NETWORK</a:t>
            </a:r>
          </a:p>
        </p:txBody>
      </p:sp>
      <p:sp>
        <p:nvSpPr>
          <p:cNvPr id="10253" name="Rectangle 13"/>
          <p:cNvSpPr>
            <a:spLocks noChangeArrowheads="1"/>
          </p:cNvSpPr>
          <p:nvPr/>
        </p:nvSpPr>
        <p:spPr bwMode="auto">
          <a:xfrm>
            <a:off x="7427913" y="3276600"/>
            <a:ext cx="1122362"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500">
                <a:solidFill>
                  <a:schemeClr val="accent2"/>
                </a:solidFill>
              </a:rPr>
              <a:t>LIVELLO</a:t>
            </a:r>
          </a:p>
          <a:p>
            <a:pPr algn="l"/>
            <a:r>
              <a:rPr lang="en-GB" altLang="en-US" sz="1500">
                <a:solidFill>
                  <a:schemeClr val="accent2"/>
                </a:solidFill>
              </a:rPr>
              <a:t>DATA LINK</a:t>
            </a:r>
          </a:p>
        </p:txBody>
      </p:sp>
      <p:sp>
        <p:nvSpPr>
          <p:cNvPr id="10254" name="Rectangle 14"/>
          <p:cNvSpPr>
            <a:spLocks noChangeArrowheads="1"/>
          </p:cNvSpPr>
          <p:nvPr/>
        </p:nvSpPr>
        <p:spPr bwMode="auto">
          <a:xfrm>
            <a:off x="7412038" y="4559300"/>
            <a:ext cx="8921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500">
                <a:solidFill>
                  <a:schemeClr val="accent2"/>
                </a:solidFill>
              </a:rPr>
              <a:t>LIVELLO</a:t>
            </a:r>
          </a:p>
          <a:p>
            <a:pPr algn="l"/>
            <a:r>
              <a:rPr lang="en-GB" altLang="en-US" sz="1500">
                <a:solidFill>
                  <a:schemeClr val="accent2"/>
                </a:solidFill>
              </a:rPr>
              <a:t>FISICO</a:t>
            </a:r>
          </a:p>
        </p:txBody>
      </p:sp>
      <p:sp>
        <p:nvSpPr>
          <p:cNvPr id="10255" name="Rectangle 15"/>
          <p:cNvSpPr>
            <a:spLocks noChangeArrowheads="1"/>
          </p:cNvSpPr>
          <p:nvPr/>
        </p:nvSpPr>
        <p:spPr bwMode="auto">
          <a:xfrm>
            <a:off x="1524000" y="3036888"/>
            <a:ext cx="430213"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500"/>
              <a:t>LLC</a:t>
            </a:r>
          </a:p>
        </p:txBody>
      </p:sp>
      <p:sp>
        <p:nvSpPr>
          <p:cNvPr id="10256" name="Rectangle 16"/>
          <p:cNvSpPr>
            <a:spLocks noChangeArrowheads="1"/>
          </p:cNvSpPr>
          <p:nvPr/>
        </p:nvSpPr>
        <p:spPr bwMode="auto">
          <a:xfrm>
            <a:off x="1524000" y="3816350"/>
            <a:ext cx="430213"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500"/>
              <a:t>MAC</a:t>
            </a:r>
          </a:p>
        </p:txBody>
      </p:sp>
      <p:sp>
        <p:nvSpPr>
          <p:cNvPr id="10257" name="Line 17"/>
          <p:cNvSpPr>
            <a:spLocks noChangeShapeType="1"/>
          </p:cNvSpPr>
          <p:nvPr/>
        </p:nvSpPr>
        <p:spPr bwMode="auto">
          <a:xfrm flipH="1">
            <a:off x="1511300" y="3514725"/>
            <a:ext cx="61277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10258" name="Rectangle 18"/>
          <p:cNvSpPr>
            <a:spLocks noChangeArrowheads="1"/>
          </p:cNvSpPr>
          <p:nvPr/>
        </p:nvSpPr>
        <p:spPr bwMode="auto">
          <a:xfrm>
            <a:off x="2079625" y="5211763"/>
            <a:ext cx="123825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500"/>
              <a:t>CSMA/CD</a:t>
            </a:r>
          </a:p>
          <a:p>
            <a:pPr algn="l"/>
            <a:r>
              <a:rPr lang="en-GB" altLang="en-US" sz="1500"/>
              <a:t>(Ethernet)</a:t>
            </a:r>
          </a:p>
        </p:txBody>
      </p:sp>
      <p:sp>
        <p:nvSpPr>
          <p:cNvPr id="10259" name="Rectangle 19"/>
          <p:cNvSpPr>
            <a:spLocks noChangeArrowheads="1"/>
          </p:cNvSpPr>
          <p:nvPr/>
        </p:nvSpPr>
        <p:spPr bwMode="auto">
          <a:xfrm>
            <a:off x="3224213" y="5211763"/>
            <a:ext cx="6604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500"/>
              <a:t>TOKEN</a:t>
            </a:r>
          </a:p>
          <a:p>
            <a:r>
              <a:rPr lang="en-GB" altLang="en-US" sz="1500"/>
              <a:t>RING</a:t>
            </a:r>
          </a:p>
        </p:txBody>
      </p:sp>
      <p:sp>
        <p:nvSpPr>
          <p:cNvPr id="10260" name="Rectangle 20"/>
          <p:cNvSpPr>
            <a:spLocks noChangeArrowheads="1"/>
          </p:cNvSpPr>
          <p:nvPr/>
        </p:nvSpPr>
        <p:spPr bwMode="auto">
          <a:xfrm>
            <a:off x="5270500" y="5211763"/>
            <a:ext cx="1008063"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500"/>
              <a:t>Wireless</a:t>
            </a:r>
          </a:p>
        </p:txBody>
      </p:sp>
      <p:sp>
        <p:nvSpPr>
          <p:cNvPr id="10261" name="Rectangle 21"/>
          <p:cNvSpPr>
            <a:spLocks noChangeArrowheads="1"/>
          </p:cNvSpPr>
          <p:nvPr/>
        </p:nvSpPr>
        <p:spPr bwMode="auto">
          <a:xfrm>
            <a:off x="2382838" y="1833563"/>
            <a:ext cx="46863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a:solidFill>
                  <a:srgbClr val="CC0000"/>
                </a:solidFill>
                <a:latin typeface="Tahoma" panose="020B0604030504040204" pitchFamily="34" charset="0"/>
              </a:rPr>
              <a:t>Interfaccia unificata con il livello network</a:t>
            </a:r>
          </a:p>
        </p:txBody>
      </p:sp>
      <p:sp>
        <p:nvSpPr>
          <p:cNvPr id="10262" name="Rectangle 22"/>
          <p:cNvSpPr>
            <a:spLocks noChangeArrowheads="1"/>
          </p:cNvSpPr>
          <p:nvPr/>
        </p:nvSpPr>
        <p:spPr bwMode="auto">
          <a:xfrm>
            <a:off x="2909888" y="5876925"/>
            <a:ext cx="457358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900">
                <a:solidFill>
                  <a:srgbClr val="CC0000"/>
                </a:solidFill>
                <a:latin typeface="Tahoma" panose="020B0604030504040204" pitchFamily="34" charset="0"/>
              </a:rPr>
              <a:t>Tecnologie trasmissive differenziate </a:t>
            </a:r>
          </a:p>
        </p:txBody>
      </p:sp>
      <p:sp>
        <p:nvSpPr>
          <p:cNvPr id="10263" name="Rectangle 23"/>
          <p:cNvSpPr>
            <a:spLocks noChangeArrowheads="1"/>
          </p:cNvSpPr>
          <p:nvPr/>
        </p:nvSpPr>
        <p:spPr bwMode="auto">
          <a:xfrm>
            <a:off x="2143125" y="4503738"/>
            <a:ext cx="8429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500">
                <a:latin typeface="Times New Roman" panose="02020603050405020304" pitchFamily="18" charset="0"/>
              </a:rPr>
              <a:t>ISO</a:t>
            </a:r>
          </a:p>
          <a:p>
            <a:r>
              <a:rPr lang="en-GB" altLang="en-US" sz="1500">
                <a:latin typeface="Times New Roman" panose="02020603050405020304" pitchFamily="18" charset="0"/>
              </a:rPr>
              <a:t>8802.3</a:t>
            </a:r>
          </a:p>
        </p:txBody>
      </p:sp>
      <p:sp>
        <p:nvSpPr>
          <p:cNvPr id="10264" name="Rectangle 24"/>
          <p:cNvSpPr>
            <a:spLocks noChangeArrowheads="1"/>
          </p:cNvSpPr>
          <p:nvPr/>
        </p:nvSpPr>
        <p:spPr bwMode="auto">
          <a:xfrm>
            <a:off x="3165475" y="4503738"/>
            <a:ext cx="8429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500">
                <a:latin typeface="Times New Roman" panose="02020603050405020304" pitchFamily="18" charset="0"/>
              </a:rPr>
              <a:t>ISO</a:t>
            </a:r>
          </a:p>
          <a:p>
            <a:r>
              <a:rPr lang="en-GB" altLang="en-US" sz="1500">
                <a:latin typeface="Times New Roman" panose="02020603050405020304" pitchFamily="18" charset="0"/>
              </a:rPr>
              <a:t>8802.5</a:t>
            </a:r>
          </a:p>
        </p:txBody>
      </p:sp>
      <p:sp>
        <p:nvSpPr>
          <p:cNvPr id="10265" name="Rectangle 25"/>
          <p:cNvSpPr>
            <a:spLocks noChangeArrowheads="1"/>
          </p:cNvSpPr>
          <p:nvPr/>
        </p:nvSpPr>
        <p:spPr bwMode="auto">
          <a:xfrm>
            <a:off x="4189413" y="4503738"/>
            <a:ext cx="842962"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500">
                <a:latin typeface="Times New Roman" panose="02020603050405020304" pitchFamily="18" charset="0"/>
              </a:rPr>
              <a:t>ISO</a:t>
            </a:r>
          </a:p>
          <a:p>
            <a:r>
              <a:rPr lang="en-GB" altLang="en-US" sz="1500">
                <a:latin typeface="Times New Roman" panose="02020603050405020304" pitchFamily="18" charset="0"/>
              </a:rPr>
              <a:t>9314</a:t>
            </a:r>
          </a:p>
        </p:txBody>
      </p:sp>
      <p:sp>
        <p:nvSpPr>
          <p:cNvPr id="10266" name="Rectangle 26"/>
          <p:cNvSpPr>
            <a:spLocks noChangeArrowheads="1"/>
          </p:cNvSpPr>
          <p:nvPr/>
        </p:nvSpPr>
        <p:spPr bwMode="auto">
          <a:xfrm>
            <a:off x="5213350" y="4503738"/>
            <a:ext cx="84137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500">
                <a:latin typeface="Times New Roman" panose="02020603050405020304" pitchFamily="18" charset="0"/>
              </a:rPr>
              <a:t>ISO</a:t>
            </a:r>
          </a:p>
          <a:p>
            <a:r>
              <a:rPr lang="en-GB" altLang="en-US" sz="1500">
                <a:latin typeface="Times New Roman" panose="02020603050405020304" pitchFamily="18" charset="0"/>
              </a:rPr>
              <a:t>8802.11</a:t>
            </a:r>
          </a:p>
        </p:txBody>
      </p:sp>
      <p:sp>
        <p:nvSpPr>
          <p:cNvPr id="10267" name="Rectangle 27"/>
          <p:cNvSpPr>
            <a:spLocks noChangeArrowheads="1"/>
          </p:cNvSpPr>
          <p:nvPr/>
        </p:nvSpPr>
        <p:spPr bwMode="auto">
          <a:xfrm>
            <a:off x="6251575" y="4503738"/>
            <a:ext cx="7667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500">
                <a:latin typeface="Times New Roman" panose="02020603050405020304" pitchFamily="18" charset="0"/>
              </a:rPr>
              <a:t>ISO</a:t>
            </a:r>
          </a:p>
          <a:p>
            <a:r>
              <a:rPr lang="en-GB" altLang="en-US" sz="1500">
                <a:latin typeface="Times New Roman" panose="02020603050405020304" pitchFamily="18" charset="0"/>
              </a:rPr>
              <a:t>8802.12</a:t>
            </a:r>
          </a:p>
        </p:txBody>
      </p:sp>
      <p:sp>
        <p:nvSpPr>
          <p:cNvPr id="10268" name="Rectangle 28"/>
          <p:cNvSpPr>
            <a:spLocks noChangeArrowheads="1"/>
          </p:cNvSpPr>
          <p:nvPr/>
        </p:nvSpPr>
        <p:spPr bwMode="auto">
          <a:xfrm>
            <a:off x="6184900" y="5211763"/>
            <a:ext cx="771525"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1275" tIns="15875" rIns="41275" bIns="15875">
            <a:spAutoFit/>
          </a:bodyPr>
          <a:lstStyle>
            <a:lvl1pPr algn="ctr" defTabSz="785813">
              <a:defRPr sz="2000" b="1">
                <a:solidFill>
                  <a:schemeClr val="tx1"/>
                </a:solidFill>
                <a:latin typeface="Courier New" panose="02070309020205020404" pitchFamily="49" charset="0"/>
                <a:cs typeface="Arial" panose="020B0604020202020204" pitchFamily="34" charset="0"/>
              </a:defRPr>
            </a:lvl1pPr>
            <a:lvl2pPr marL="742950" indent="-285750" algn="ctr" defTabSz="785813">
              <a:defRPr sz="2000" b="1">
                <a:solidFill>
                  <a:schemeClr val="tx1"/>
                </a:solidFill>
                <a:latin typeface="Courier New" panose="02070309020205020404" pitchFamily="49" charset="0"/>
                <a:cs typeface="Arial" panose="020B0604020202020204" pitchFamily="34" charset="0"/>
              </a:defRPr>
            </a:lvl2pPr>
            <a:lvl3pPr marL="1143000" indent="-228600" algn="ctr" defTabSz="785813">
              <a:defRPr sz="2000" b="1">
                <a:solidFill>
                  <a:schemeClr val="tx1"/>
                </a:solidFill>
                <a:latin typeface="Courier New" panose="02070309020205020404" pitchFamily="49" charset="0"/>
                <a:cs typeface="Arial" panose="020B0604020202020204" pitchFamily="34" charset="0"/>
              </a:defRPr>
            </a:lvl3pPr>
            <a:lvl4pPr marL="1600200" indent="-228600" algn="ctr" defTabSz="785813">
              <a:defRPr sz="2000" b="1">
                <a:solidFill>
                  <a:schemeClr val="tx1"/>
                </a:solidFill>
                <a:latin typeface="Courier New" panose="02070309020205020404" pitchFamily="49" charset="0"/>
                <a:cs typeface="Arial" panose="020B0604020202020204" pitchFamily="34" charset="0"/>
              </a:defRPr>
            </a:lvl4pPr>
            <a:lvl5pPr marL="2057400" indent="-228600" algn="ctr" defTabSz="785813">
              <a:defRPr sz="2000" b="1">
                <a:solidFill>
                  <a:schemeClr val="tx1"/>
                </a:solidFill>
                <a:latin typeface="Courier New" panose="02070309020205020404" pitchFamily="49" charset="0"/>
                <a:cs typeface="Arial" panose="020B0604020202020204" pitchFamily="34" charset="0"/>
              </a:defRPr>
            </a:lvl5pPr>
            <a:lvl6pPr marL="25146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785813"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500"/>
              <a:t>AnyLAN</a:t>
            </a: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2"/>
          <p:cNvSpPr>
            <a:spLocks noGrp="1" noChangeArrowheads="1"/>
          </p:cNvSpPr>
          <p:nvPr>
            <p:ph type="title"/>
          </p:nvPr>
        </p:nvSpPr>
        <p:spPr/>
        <p:txBody>
          <a:bodyPr/>
          <a:lstStyle/>
          <a:p>
            <a:r>
              <a:rPr lang="en-US" altLang="en-US" smtClean="0"/>
              <a:t>Servizi offerti dal DataLink</a:t>
            </a:r>
          </a:p>
        </p:txBody>
      </p:sp>
      <p:sp>
        <p:nvSpPr>
          <p:cNvPr id="12291" name="Rectangle 1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80000"/>
              </a:lnSpc>
            </a:pPr>
            <a:r>
              <a:rPr lang="en-US" altLang="en-US" sz="1800" smtClean="0"/>
              <a:t>Framing</a:t>
            </a:r>
          </a:p>
          <a:p>
            <a:pPr lvl="1">
              <a:lnSpc>
                <a:spcPct val="80000"/>
              </a:lnSpc>
            </a:pPr>
            <a:r>
              <a:rPr lang="en-US" altLang="en-US" sz="1600" smtClean="0"/>
              <a:t>incapsula datagrammi in frame, aggiunge l’header e il trailer </a:t>
            </a:r>
          </a:p>
          <a:p>
            <a:pPr>
              <a:lnSpc>
                <a:spcPct val="80000"/>
              </a:lnSpc>
            </a:pPr>
            <a:r>
              <a:rPr lang="en-US" altLang="en-US" sz="1800" smtClean="0"/>
              <a:t>Link access (protocollo MAC = Medium Access Control) </a:t>
            </a:r>
          </a:p>
          <a:p>
            <a:pPr lvl="1">
              <a:lnSpc>
                <a:spcPct val="80000"/>
              </a:lnSpc>
            </a:pPr>
            <a:r>
              <a:rPr lang="en-US" altLang="en-US" sz="1600" smtClean="0"/>
              <a:t>Gestisce le regole di accesso al mezzo se condiviso (nel caso PPP è praticamente inesistente)</a:t>
            </a:r>
          </a:p>
          <a:p>
            <a:pPr lvl="1">
              <a:lnSpc>
                <a:spcPct val="80000"/>
              </a:lnSpc>
            </a:pPr>
            <a:r>
              <a:rPr lang="en-US" altLang="en-US" sz="1600" smtClean="0"/>
              <a:t>‘indirizzi fisici’ usati nel frame header per identificare la sorgente e la destinazione</a:t>
            </a:r>
          </a:p>
          <a:p>
            <a:pPr>
              <a:lnSpc>
                <a:spcPct val="80000"/>
              </a:lnSpc>
            </a:pPr>
            <a:r>
              <a:rPr lang="en-US" altLang="en-US" sz="1800" smtClean="0"/>
              <a:t>‘Reliable delivery’ tra nodi adiacenti</a:t>
            </a:r>
          </a:p>
          <a:p>
            <a:pPr lvl="1">
              <a:lnSpc>
                <a:spcPct val="80000"/>
              </a:lnSpc>
            </a:pPr>
            <a:r>
              <a:rPr lang="en-US" altLang="en-US" sz="1600" smtClean="0"/>
              <a:t>Si ottiene con ACK e ritrasmissione. È raramente usato su link a basso BER (bit error rate) come fibre</a:t>
            </a:r>
          </a:p>
          <a:p>
            <a:pPr lvl="1">
              <a:lnSpc>
                <a:spcPct val="80000"/>
              </a:lnSpc>
            </a:pPr>
            <a:r>
              <a:rPr lang="en-US" altLang="en-US" sz="1600" smtClean="0"/>
              <a:t>wireless links: alto Bit Error Rate</a:t>
            </a:r>
          </a:p>
          <a:p>
            <a:pPr>
              <a:lnSpc>
                <a:spcPct val="80000"/>
              </a:lnSpc>
            </a:pPr>
            <a:r>
              <a:rPr lang="en-US" altLang="en-US" sz="1800" smtClean="0"/>
              <a:t>Flow Control </a:t>
            </a:r>
          </a:p>
          <a:p>
            <a:pPr lvl="1">
              <a:lnSpc>
                <a:spcPct val="80000"/>
              </a:lnSpc>
            </a:pPr>
            <a:r>
              <a:rPr lang="en-US" altLang="en-US" sz="1600" smtClean="0"/>
              <a:t>Meccanismo per rallentare il partner se più veloce</a:t>
            </a:r>
          </a:p>
          <a:p>
            <a:pPr>
              <a:lnSpc>
                <a:spcPct val="80000"/>
              </a:lnSpc>
            </a:pPr>
            <a:r>
              <a:rPr lang="en-US" altLang="en-US" sz="1800" smtClean="0"/>
              <a:t>Error Detection</a:t>
            </a:r>
          </a:p>
          <a:p>
            <a:pPr lvl="1">
              <a:lnSpc>
                <a:spcPct val="80000"/>
              </a:lnSpc>
            </a:pPr>
            <a:r>
              <a:rPr lang="en-US" altLang="en-US" sz="1600" smtClean="0"/>
              <a:t>errori causati dall’attenuazione dei segnali e dal rumore. </a:t>
            </a:r>
          </a:p>
          <a:p>
            <a:pPr lvl="1">
              <a:lnSpc>
                <a:spcPct val="80000"/>
              </a:lnSpc>
            </a:pPr>
            <a:r>
              <a:rPr lang="en-US" altLang="en-US" sz="1600" smtClean="0"/>
              <a:t>Il ricevitore si accorge della presenza di errori: </a:t>
            </a:r>
          </a:p>
          <a:p>
            <a:pPr lvl="2">
              <a:lnSpc>
                <a:spcPct val="80000"/>
              </a:lnSpc>
            </a:pPr>
            <a:r>
              <a:rPr lang="en-US" altLang="en-US" sz="1600" smtClean="0"/>
              <a:t>segnala al trasmettitore oppure butta via la frame </a:t>
            </a:r>
          </a:p>
          <a:p>
            <a:pPr>
              <a:lnSpc>
                <a:spcPct val="80000"/>
              </a:lnSpc>
            </a:pPr>
            <a:r>
              <a:rPr lang="en-US" altLang="en-US" sz="1800" smtClean="0"/>
              <a:t>Error Correction: </a:t>
            </a:r>
          </a:p>
          <a:p>
            <a:pPr lvl="1">
              <a:lnSpc>
                <a:spcPct val="80000"/>
              </a:lnSpc>
            </a:pPr>
            <a:r>
              <a:rPr lang="en-US" altLang="en-US" sz="1600" smtClean="0"/>
              <a:t>Il ricevitore identifica e corregge gli errori senza ricorrere alla ritrasmissione</a:t>
            </a:r>
          </a:p>
          <a:p>
            <a:pPr>
              <a:lnSpc>
                <a:spcPct val="80000"/>
              </a:lnSpc>
            </a:pPr>
            <a:r>
              <a:rPr lang="en-US" altLang="en-US" sz="1800" smtClean="0"/>
              <a:t>Half-duplex e full-duplex</a:t>
            </a:r>
          </a:p>
          <a:p>
            <a:pPr lvl="1">
              <a:lnSpc>
                <a:spcPct val="80000"/>
              </a:lnSpc>
            </a:pPr>
            <a:r>
              <a:rPr lang="en-US" altLang="en-US" sz="1600" smtClean="0"/>
              <a:t>half duplex, i nodi ai due capi del link non possono trasmettere nello stesso istante</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p:txBody>
          <a:bodyPr/>
          <a:lstStyle/>
          <a:p>
            <a:r>
              <a:rPr lang="en-GB" altLang="en-US" smtClean="0"/>
              <a:t>I sottolivelli del Data-Link</a:t>
            </a:r>
          </a:p>
        </p:txBody>
      </p:sp>
      <p:sp>
        <p:nvSpPr>
          <p:cNvPr id="13315" name="Rectangle 5"/>
          <p:cNvSpPr>
            <a:spLocks noGrp="1" noChangeArrowheads="1"/>
          </p:cNvSpPr>
          <p:nvPr>
            <p:ph type="body" idx="1"/>
          </p:nvPr>
        </p:nvSpPr>
        <p:spPr bwMode="auto">
          <a:xfrm>
            <a:off x="1042988" y="1411288"/>
            <a:ext cx="7186612"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mtClean="0"/>
              <a:t>LLC è </a:t>
            </a:r>
            <a:r>
              <a:rPr lang="en-GB" altLang="en-US" smtClean="0">
                <a:solidFill>
                  <a:srgbClr val="CC0000"/>
                </a:solidFill>
              </a:rPr>
              <a:t>comune</a:t>
            </a:r>
            <a:r>
              <a:rPr lang="en-GB" altLang="en-US" smtClean="0"/>
              <a:t> a tutte le LAN ed è l'interfaccia verso il livello network. </a:t>
            </a:r>
          </a:p>
          <a:p>
            <a:pPr lvl="1"/>
            <a:r>
              <a:rPr lang="en-GB" altLang="en-US" smtClean="0"/>
              <a:t>I servizi e i protocolli di questo sottolivello sono descritti nello standard IEEE 802.2</a:t>
            </a:r>
          </a:p>
          <a:p>
            <a:pPr lvl="1"/>
            <a:endParaRPr lang="en-GB" altLang="en-US" smtClean="0"/>
          </a:p>
          <a:p>
            <a:r>
              <a:rPr lang="en-GB" altLang="en-US" smtClean="0"/>
              <a:t>MAC è </a:t>
            </a:r>
            <a:r>
              <a:rPr lang="en-GB" altLang="en-US" smtClean="0">
                <a:solidFill>
                  <a:srgbClr val="CC0000"/>
                </a:solidFill>
              </a:rPr>
              <a:t>specifico</a:t>
            </a:r>
            <a:r>
              <a:rPr lang="en-GB" altLang="en-US" smtClean="0"/>
              <a:t> per ogni LAN e risolve il problema della condivisione del mezzo trasmissivo. </a:t>
            </a:r>
          </a:p>
          <a:p>
            <a:pPr lvl="1"/>
            <a:r>
              <a:rPr lang="en-GB" altLang="en-US" smtClean="0"/>
              <a:t>Esistono vari tipi di MAC: ad allocazione di canale fissa o dinamica, deterministici o statistici, ecc.</a:t>
            </a: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9"/>
          <p:cNvSpPr>
            <a:spLocks noGrp="1" noChangeArrowheads="1"/>
          </p:cNvSpPr>
          <p:nvPr>
            <p:ph type="title"/>
          </p:nvPr>
        </p:nvSpPr>
        <p:spPr/>
        <p:txBody>
          <a:bodyPr/>
          <a:lstStyle/>
          <a:p>
            <a:r>
              <a:rPr lang="en-GB" altLang="en-US" smtClean="0"/>
              <a:t>Il livello MAC</a:t>
            </a:r>
          </a:p>
        </p:txBody>
      </p:sp>
      <p:sp>
        <p:nvSpPr>
          <p:cNvPr id="15363" name="Rectangle 10"/>
          <p:cNvSpPr>
            <a:spLocks noGrp="1" noChangeArrowheads="1"/>
          </p:cNvSpPr>
          <p:nvPr>
            <p:ph type="body" idx="1"/>
          </p:nvPr>
        </p:nvSpPr>
        <p:spPr bwMode="auto">
          <a:xfrm>
            <a:off x="579438" y="1449388"/>
            <a:ext cx="8166100"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z="2400" smtClean="0"/>
              <a:t>Nelle LAN il livello MAC realizza sempre una rete di tipo broadcast</a:t>
            </a:r>
          </a:p>
          <a:p>
            <a:pPr lvl="1"/>
            <a:r>
              <a:rPr lang="en-GB" altLang="en-US" sz="2000" smtClean="0"/>
              <a:t>ogni stazione a livello data link riceve tutte le trame inviate da tutte le altre stazioni, esamina l’indirizzo  per determinare se la trama è destinata a lei, se </a:t>
            </a:r>
            <a:r>
              <a:rPr lang="en-GB" altLang="en-US" sz="2000" smtClean="0">
                <a:solidFill>
                  <a:srgbClr val="FF0000"/>
                </a:solidFill>
              </a:rPr>
              <a:t>si</a:t>
            </a:r>
            <a:r>
              <a:rPr lang="en-GB" altLang="en-US" sz="2000" smtClean="0"/>
              <a:t>, la passa ai livelli superiori.</a:t>
            </a:r>
          </a:p>
          <a:p>
            <a:r>
              <a:rPr lang="en-GB" altLang="en-US" sz="2400" smtClean="0"/>
              <a:t>Il broadcast può essere realizzato:</a:t>
            </a:r>
          </a:p>
          <a:p>
            <a:pPr lvl="1"/>
            <a:r>
              <a:rPr lang="en-GB" altLang="en-US" sz="2000" smtClean="0"/>
              <a:t>con topologie intrinsecamente broadcast quali il bus</a:t>
            </a:r>
          </a:p>
          <a:p>
            <a:pPr lvl="1"/>
            <a:r>
              <a:rPr lang="en-GB" altLang="en-US" sz="2000" smtClean="0"/>
              <a:t>con topologie punto-punto quali l'anello</a:t>
            </a:r>
          </a:p>
          <a:p>
            <a:r>
              <a:rPr lang="en-GB" altLang="en-US" sz="2400" smtClean="0"/>
              <a:t>I canali trasmissivi sono sufficientemente affidabili e non è necessario in genere correggere gli errori a livello MAC</a:t>
            </a:r>
          </a:p>
          <a:p>
            <a:pPr lvl="1"/>
            <a:r>
              <a:rPr lang="en-GB" altLang="en-US" sz="2000" smtClean="0"/>
              <a:t>le LAN sono connectionless a livello MAC</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ltLang="en-US" sz="2400" smtClean="0">
                <a:cs typeface="Times New Roman" panose="02020603050405020304" pitchFamily="18" charset="0"/>
              </a:rPr>
              <a:t>Media Access Control (MAC) Protocols</a:t>
            </a:r>
          </a:p>
        </p:txBody>
      </p:sp>
      <p:sp>
        <p:nvSpPr>
          <p:cNvPr id="17411" name="Rectangle 3"/>
          <p:cNvSpPr>
            <a:spLocks noGrp="1" noChangeArrowheads="1"/>
          </p:cNvSpPr>
          <p:nvPr>
            <p:ph type="body" sz="half" idx="1"/>
          </p:nvPr>
        </p:nvSpPr>
        <p:spPr bwMode="auto">
          <a:xfrm>
            <a:off x="501650" y="1268413"/>
            <a:ext cx="5719763"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85000"/>
              </a:lnSpc>
              <a:spcBef>
                <a:spcPct val="5000"/>
              </a:spcBef>
            </a:pPr>
            <a:r>
              <a:rPr lang="en-US" altLang="en-US" sz="2000" smtClean="0">
                <a:cs typeface="Times New Roman" panose="02020603050405020304" pitchFamily="18" charset="0"/>
              </a:rPr>
              <a:t>Ethernet (IEEE 802.3)</a:t>
            </a:r>
          </a:p>
          <a:p>
            <a:pPr lvl="1">
              <a:lnSpc>
                <a:spcPct val="85000"/>
              </a:lnSpc>
              <a:spcBef>
                <a:spcPct val="5000"/>
              </a:spcBef>
            </a:pPr>
            <a:r>
              <a:rPr lang="en-US" altLang="en-US" sz="1800" smtClean="0">
                <a:cs typeface="Times New Roman" panose="02020603050405020304" pitchFamily="18" charset="0"/>
              </a:rPr>
              <a:t>Logical bus topology </a:t>
            </a:r>
          </a:p>
          <a:p>
            <a:pPr lvl="1">
              <a:lnSpc>
                <a:spcPct val="85000"/>
              </a:lnSpc>
              <a:spcBef>
                <a:spcPct val="5000"/>
              </a:spcBef>
            </a:pPr>
            <a:r>
              <a:rPr lang="en-US" altLang="en-US" sz="1800" smtClean="0">
                <a:cs typeface="Times New Roman" panose="02020603050405020304" pitchFamily="18" charset="0"/>
              </a:rPr>
              <a:t>Physical star or extended star</a:t>
            </a:r>
          </a:p>
          <a:p>
            <a:pPr lvl="1">
              <a:lnSpc>
                <a:spcPct val="85000"/>
              </a:lnSpc>
              <a:spcBef>
                <a:spcPct val="5000"/>
              </a:spcBef>
            </a:pPr>
            <a:r>
              <a:rPr lang="en-US" altLang="en-US" sz="1800" smtClean="0">
                <a:cs typeface="Times New Roman" panose="02020603050405020304" pitchFamily="18" charset="0"/>
              </a:rPr>
              <a:t>Nondeterministic </a:t>
            </a:r>
          </a:p>
          <a:p>
            <a:pPr lvl="2">
              <a:lnSpc>
                <a:spcPct val="85000"/>
              </a:lnSpc>
              <a:spcBef>
                <a:spcPct val="5000"/>
              </a:spcBef>
            </a:pPr>
            <a:r>
              <a:rPr lang="en-US" altLang="en-US" sz="1800" smtClean="0">
                <a:cs typeface="Times New Roman" panose="02020603050405020304" pitchFamily="18" charset="0"/>
              </a:rPr>
              <a:t>First-come, first-served </a:t>
            </a:r>
          </a:p>
          <a:p>
            <a:pPr>
              <a:lnSpc>
                <a:spcPct val="85000"/>
              </a:lnSpc>
              <a:spcBef>
                <a:spcPct val="5000"/>
              </a:spcBef>
            </a:pPr>
            <a:endParaRPr lang="en-US" altLang="en-US" sz="2000" smtClean="0">
              <a:cs typeface="Times New Roman" panose="02020603050405020304" pitchFamily="18" charset="0"/>
            </a:endParaRPr>
          </a:p>
          <a:p>
            <a:pPr>
              <a:lnSpc>
                <a:spcPct val="85000"/>
              </a:lnSpc>
              <a:spcBef>
                <a:spcPct val="5000"/>
              </a:spcBef>
            </a:pPr>
            <a:r>
              <a:rPr lang="en-US" altLang="en-US" sz="2000" smtClean="0">
                <a:cs typeface="Times New Roman" panose="02020603050405020304" pitchFamily="18" charset="0"/>
              </a:rPr>
              <a:t>Token Ring (IEEE 802.5)</a:t>
            </a:r>
          </a:p>
          <a:p>
            <a:pPr lvl="1">
              <a:lnSpc>
                <a:spcPct val="85000"/>
              </a:lnSpc>
              <a:spcBef>
                <a:spcPct val="5000"/>
              </a:spcBef>
            </a:pPr>
            <a:r>
              <a:rPr lang="en-US" altLang="en-US" sz="1800" smtClean="0">
                <a:cs typeface="Times New Roman" panose="02020603050405020304" pitchFamily="18" charset="0"/>
              </a:rPr>
              <a:t>Logical ring</a:t>
            </a:r>
          </a:p>
          <a:p>
            <a:pPr lvl="1">
              <a:lnSpc>
                <a:spcPct val="85000"/>
              </a:lnSpc>
              <a:spcBef>
                <a:spcPct val="5000"/>
              </a:spcBef>
            </a:pPr>
            <a:r>
              <a:rPr lang="en-US" altLang="en-US" sz="1800" smtClean="0">
                <a:cs typeface="Times New Roman" panose="02020603050405020304" pitchFamily="18" charset="0"/>
              </a:rPr>
              <a:t>Physical star topology</a:t>
            </a:r>
          </a:p>
          <a:p>
            <a:pPr lvl="1">
              <a:lnSpc>
                <a:spcPct val="85000"/>
              </a:lnSpc>
              <a:spcBef>
                <a:spcPct val="5000"/>
              </a:spcBef>
            </a:pPr>
            <a:r>
              <a:rPr lang="en-US" altLang="en-US" sz="1800" smtClean="0">
                <a:cs typeface="Times New Roman" panose="02020603050405020304" pitchFamily="18" charset="0"/>
              </a:rPr>
              <a:t>Deterministic</a:t>
            </a:r>
          </a:p>
          <a:p>
            <a:pPr lvl="2">
              <a:lnSpc>
                <a:spcPct val="85000"/>
              </a:lnSpc>
              <a:spcBef>
                <a:spcPct val="5000"/>
              </a:spcBef>
            </a:pPr>
            <a:r>
              <a:rPr lang="en-US" altLang="en-US" sz="1800" smtClean="0">
                <a:cs typeface="Times New Roman" panose="02020603050405020304" pitchFamily="18" charset="0"/>
              </a:rPr>
              <a:t>Token </a:t>
            </a:r>
            <a:r>
              <a:rPr lang="en-US" altLang="en-US" sz="1600" smtClean="0">
                <a:cs typeface="Times New Roman" panose="02020603050405020304" pitchFamily="18" charset="0"/>
              </a:rPr>
              <a:t>controls</a:t>
            </a:r>
            <a:r>
              <a:rPr lang="en-US" altLang="en-US" sz="1800" smtClean="0">
                <a:cs typeface="Times New Roman" panose="02020603050405020304" pitchFamily="18" charset="0"/>
              </a:rPr>
              <a:t> traffic</a:t>
            </a:r>
          </a:p>
          <a:p>
            <a:pPr lvl="1">
              <a:lnSpc>
                <a:spcPct val="85000"/>
              </a:lnSpc>
              <a:spcBef>
                <a:spcPct val="5000"/>
              </a:spcBef>
            </a:pPr>
            <a:r>
              <a:rPr lang="en-US" altLang="en-US" sz="1800" smtClean="0">
                <a:cs typeface="Times New Roman" panose="02020603050405020304" pitchFamily="18" charset="0"/>
              </a:rPr>
              <a:t>Older declining technology </a:t>
            </a:r>
          </a:p>
          <a:p>
            <a:pPr>
              <a:lnSpc>
                <a:spcPct val="85000"/>
              </a:lnSpc>
              <a:spcBef>
                <a:spcPct val="5000"/>
              </a:spcBef>
            </a:pPr>
            <a:endParaRPr lang="en-US" altLang="en-US" sz="2000" smtClean="0">
              <a:cs typeface="Times New Roman" panose="02020603050405020304" pitchFamily="18" charset="0"/>
            </a:endParaRPr>
          </a:p>
          <a:p>
            <a:pPr>
              <a:lnSpc>
                <a:spcPct val="85000"/>
              </a:lnSpc>
              <a:spcBef>
                <a:spcPct val="5000"/>
              </a:spcBef>
            </a:pPr>
            <a:r>
              <a:rPr lang="en-US" altLang="en-US" sz="2000" smtClean="0">
                <a:cs typeface="Times New Roman" panose="02020603050405020304" pitchFamily="18" charset="0"/>
              </a:rPr>
              <a:t>FDDI (IEEE 802.5)</a:t>
            </a:r>
          </a:p>
          <a:p>
            <a:pPr lvl="1">
              <a:lnSpc>
                <a:spcPct val="85000"/>
              </a:lnSpc>
              <a:spcBef>
                <a:spcPct val="5000"/>
              </a:spcBef>
            </a:pPr>
            <a:r>
              <a:rPr lang="en-US" altLang="en-US" sz="1800" smtClean="0">
                <a:cs typeface="Times New Roman" panose="02020603050405020304" pitchFamily="18" charset="0"/>
              </a:rPr>
              <a:t>Logical ring topology</a:t>
            </a:r>
          </a:p>
          <a:p>
            <a:pPr lvl="1">
              <a:lnSpc>
                <a:spcPct val="85000"/>
              </a:lnSpc>
              <a:spcBef>
                <a:spcPct val="5000"/>
              </a:spcBef>
            </a:pPr>
            <a:r>
              <a:rPr lang="en-US" altLang="en-US" sz="1800" smtClean="0">
                <a:cs typeface="Times New Roman" panose="02020603050405020304" pitchFamily="18" charset="0"/>
              </a:rPr>
              <a:t>Physical dual-ring topology</a:t>
            </a:r>
          </a:p>
          <a:p>
            <a:pPr lvl="1">
              <a:lnSpc>
                <a:spcPct val="85000"/>
              </a:lnSpc>
              <a:spcBef>
                <a:spcPct val="5000"/>
              </a:spcBef>
            </a:pPr>
            <a:r>
              <a:rPr lang="en-US" altLang="en-US" sz="1800" smtClean="0">
                <a:cs typeface="Times New Roman" panose="02020603050405020304" pitchFamily="18" charset="0"/>
              </a:rPr>
              <a:t>Deterministic</a:t>
            </a:r>
          </a:p>
          <a:p>
            <a:pPr lvl="2">
              <a:lnSpc>
                <a:spcPct val="85000"/>
              </a:lnSpc>
              <a:spcBef>
                <a:spcPct val="5000"/>
              </a:spcBef>
            </a:pPr>
            <a:r>
              <a:rPr lang="en-US" altLang="en-US" sz="1800" smtClean="0">
                <a:cs typeface="Times New Roman" panose="02020603050405020304" pitchFamily="18" charset="0"/>
              </a:rPr>
              <a:t>Token controls traffic </a:t>
            </a:r>
          </a:p>
          <a:p>
            <a:pPr lvl="1">
              <a:lnSpc>
                <a:spcPct val="85000"/>
              </a:lnSpc>
              <a:spcBef>
                <a:spcPct val="5000"/>
              </a:spcBef>
            </a:pPr>
            <a:r>
              <a:rPr lang="en-US" altLang="en-US" sz="1800" smtClean="0">
                <a:cs typeface="Times New Roman" panose="02020603050405020304" pitchFamily="18" charset="0"/>
              </a:rPr>
              <a:t>Near-end-of-life technology </a:t>
            </a:r>
          </a:p>
        </p:txBody>
      </p:sp>
      <p:pic>
        <p:nvPicPr>
          <p:cNvPr id="174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2963" y="1316038"/>
            <a:ext cx="4092575" cy="512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p:txBody>
          <a:bodyPr/>
          <a:lstStyle/>
          <a:p>
            <a:r>
              <a:rPr lang="it-IT" altLang="en-US" smtClean="0"/>
              <a:t>Indirizzamento</a:t>
            </a:r>
            <a:endParaRPr lang="en-GB" altLang="en-US" smtClean="0"/>
          </a:p>
        </p:txBody>
      </p:sp>
      <p:sp>
        <p:nvSpPr>
          <p:cNvPr id="18435" name="Rectangle 5"/>
          <p:cNvSpPr>
            <a:spLocks noGrp="1" noChangeArrowheads="1"/>
          </p:cNvSpPr>
          <p:nvPr>
            <p:ph type="body" idx="1"/>
          </p:nvPr>
        </p:nvSpPr>
        <p:spPr bwMode="auto">
          <a:xfrm>
            <a:off x="463550" y="1487488"/>
            <a:ext cx="8435975"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90000"/>
              </a:lnSpc>
            </a:pPr>
            <a:r>
              <a:rPr lang="it-IT" altLang="en-US" sz="2400" smtClean="0"/>
              <a:t>Per definizione una rete è fatta da più stazioni e il suo scopo è di permettere lo scambio di informazioni tra esse. Per far ciò abbiamo bisogno di un metodo di indirizzamento che sia univoco.</a:t>
            </a:r>
          </a:p>
          <a:p>
            <a:pPr lvl="2">
              <a:lnSpc>
                <a:spcPct val="90000"/>
              </a:lnSpc>
            </a:pPr>
            <a:endParaRPr lang="it-IT" altLang="en-US" sz="800" smtClean="0"/>
          </a:p>
          <a:p>
            <a:pPr>
              <a:lnSpc>
                <a:spcPct val="90000"/>
              </a:lnSpc>
            </a:pPr>
            <a:r>
              <a:rPr lang="it-IT" altLang="en-US" sz="2400" smtClean="0"/>
              <a:t>In realtà un indirizzo deve essere univoco all’interno del livello architetturale nel quale ha validità (locally-unique)</a:t>
            </a:r>
          </a:p>
          <a:p>
            <a:pPr lvl="2">
              <a:lnSpc>
                <a:spcPct val="90000"/>
              </a:lnSpc>
            </a:pPr>
            <a:endParaRPr lang="it-IT" altLang="en-US" sz="700" smtClean="0"/>
          </a:p>
          <a:p>
            <a:pPr lvl="1">
              <a:lnSpc>
                <a:spcPct val="90000"/>
              </a:lnSpc>
            </a:pPr>
            <a:r>
              <a:rPr lang="it-IT" altLang="en-US" sz="2000" smtClean="0"/>
              <a:t>A livello DATA-Link l’indirizzo deve identificare univocamente la stazione in ambito LAN e non è necessario distinguere workstation su link disgiunti poiché WS su differenti LAN non possono comunicare a livello DATA-Link</a:t>
            </a:r>
          </a:p>
          <a:p>
            <a:pPr lvl="1">
              <a:lnSpc>
                <a:spcPct val="90000"/>
              </a:lnSpc>
            </a:pPr>
            <a:endParaRPr lang="it-IT" altLang="en-US" sz="700" smtClean="0"/>
          </a:p>
          <a:p>
            <a:pPr lvl="1">
              <a:lnSpc>
                <a:spcPct val="90000"/>
              </a:lnSpc>
            </a:pPr>
            <a:r>
              <a:rPr lang="it-IT" altLang="en-US" sz="2000" smtClean="0"/>
              <a:t>A livello Network l’indirizzamento deve essere capace di identificare la stazione globalmente</a:t>
            </a:r>
            <a:endParaRPr lang="en-GB" altLang="en-US" sz="2000" smtClean="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it-IT" altLang="en-US" smtClean="0"/>
              <a:t>Indirizzamento e Layers</a:t>
            </a:r>
            <a:endParaRPr lang="en-US" altLang="en-US" smtClean="0"/>
          </a:p>
        </p:txBody>
      </p:sp>
      <p:pic>
        <p:nvPicPr>
          <p:cNvPr id="194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2938" y="1281113"/>
            <a:ext cx="5226050" cy="510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Rectangle 4"/>
          <p:cNvSpPr>
            <a:spLocks noChangeArrowheads="1"/>
          </p:cNvSpPr>
          <p:nvPr/>
        </p:nvSpPr>
        <p:spPr bwMode="auto">
          <a:xfrm>
            <a:off x="5295900" y="5746750"/>
            <a:ext cx="27987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08-00-2b-3c-07-9a</a:t>
            </a:r>
          </a:p>
        </p:txBody>
      </p:sp>
      <p:sp>
        <p:nvSpPr>
          <p:cNvPr id="19461" name="Rectangle 5"/>
          <p:cNvSpPr>
            <a:spLocks noChangeArrowheads="1"/>
          </p:cNvSpPr>
          <p:nvPr/>
        </p:nvSpPr>
        <p:spPr bwMode="auto">
          <a:xfrm>
            <a:off x="5619750" y="4137025"/>
            <a:ext cx="21828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207.46.131.15</a:t>
            </a:r>
          </a:p>
        </p:txBody>
      </p:sp>
      <p:sp>
        <p:nvSpPr>
          <p:cNvPr id="19462" name="Rectangle 6"/>
          <p:cNvSpPr>
            <a:spLocks noChangeArrowheads="1"/>
          </p:cNvSpPr>
          <p:nvPr/>
        </p:nvSpPr>
        <p:spPr bwMode="auto">
          <a:xfrm>
            <a:off x="6392863" y="3013075"/>
            <a:ext cx="4905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80</a:t>
            </a:r>
          </a:p>
        </p:txBody>
      </p:sp>
      <p:sp>
        <p:nvSpPr>
          <p:cNvPr id="19463" name="Rectangle 7"/>
          <p:cNvSpPr>
            <a:spLocks noChangeArrowheads="1"/>
          </p:cNvSpPr>
          <p:nvPr/>
        </p:nvSpPr>
        <p:spPr bwMode="auto">
          <a:xfrm>
            <a:off x="5692775" y="1584325"/>
            <a:ext cx="17224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WEB Server</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p:txBody>
          <a:bodyPr/>
          <a:lstStyle/>
          <a:p>
            <a:r>
              <a:rPr lang="en-US" altLang="en-US" smtClean="0"/>
              <a:t>Broadcasts</a:t>
            </a:r>
          </a:p>
        </p:txBody>
      </p:sp>
      <p:sp>
        <p:nvSpPr>
          <p:cNvPr id="616453" name="Rectangle 5"/>
          <p:cNvSpPr>
            <a:spLocks noGrp="1" noChangeArrowheads="1"/>
          </p:cNvSpPr>
          <p:nvPr>
            <p:ph type="body" idx="1"/>
          </p:nvPr>
        </p:nvSpPr>
        <p:spPr bwMode="auto">
          <a:xfrm>
            <a:off x="554038" y="1268413"/>
            <a:ext cx="8204200"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3"/>
            <a:endParaRPr lang="en-US" altLang="en-US" smtClean="0"/>
          </a:p>
          <a:p>
            <a:r>
              <a:rPr lang="en-US" altLang="en-US" smtClean="0"/>
              <a:t>Diverse reti supportano la nozione di spedire un messaggio da un host a tutti gli altri hosts appartenenti a quella rete.</a:t>
            </a:r>
          </a:p>
          <a:p>
            <a:pPr lvl="2"/>
            <a:endParaRPr lang="en-US" altLang="en-US" smtClean="0"/>
          </a:p>
          <a:p>
            <a:r>
              <a:rPr lang="en-US" altLang="en-US" smtClean="0"/>
              <a:t>Per ottenere ciò è stato previsto un indirizzo speciale chiamato “broadcast address”.</a:t>
            </a:r>
          </a:p>
          <a:p>
            <a:pPr lvl="2"/>
            <a:endParaRPr lang="en-US" altLang="en-US" smtClean="0"/>
          </a:p>
          <a:p>
            <a:r>
              <a:rPr lang="en-US" altLang="en-US" smtClean="0"/>
              <a:t>Diversi servizi popolari sono basati sul concetto di broadcasting (YP/NIS, rup, rusers)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16453">
                                            <p:txEl>
                                              <p:pRg st="1" end="1"/>
                                            </p:txEl>
                                          </p:spTgt>
                                        </p:tgtEl>
                                        <p:attrNameLst>
                                          <p:attrName>style.visibility</p:attrName>
                                        </p:attrNameLst>
                                      </p:cBhvr>
                                      <p:to>
                                        <p:strVal val="visible"/>
                                      </p:to>
                                    </p:set>
                                    <p:animEffect transition="in" filter="wipe(left)">
                                      <p:cBhvr>
                                        <p:cTn id="7" dur="500"/>
                                        <p:tgtEl>
                                          <p:spTgt spid="61645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16453">
                                            <p:txEl>
                                              <p:pRg st="3" end="3"/>
                                            </p:txEl>
                                          </p:spTgt>
                                        </p:tgtEl>
                                        <p:attrNameLst>
                                          <p:attrName>style.visibility</p:attrName>
                                        </p:attrNameLst>
                                      </p:cBhvr>
                                      <p:to>
                                        <p:strVal val="visible"/>
                                      </p:to>
                                    </p:set>
                                    <p:animEffect transition="in" filter="wipe(left)">
                                      <p:cBhvr>
                                        <p:cTn id="12" dur="500"/>
                                        <p:tgtEl>
                                          <p:spTgt spid="61645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16453">
                                            <p:txEl>
                                              <p:pRg st="5" end="5"/>
                                            </p:txEl>
                                          </p:spTgt>
                                        </p:tgtEl>
                                        <p:attrNameLst>
                                          <p:attrName>style.visibility</p:attrName>
                                        </p:attrNameLst>
                                      </p:cBhvr>
                                      <p:to>
                                        <p:strVal val="visible"/>
                                      </p:to>
                                    </p:set>
                                    <p:animEffect transition="in" filter="wipe(left)">
                                      <p:cBhvr>
                                        <p:cTn id="17" dur="500"/>
                                        <p:tgtEl>
                                          <p:spTgt spid="61645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453"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1182688" y="2124075"/>
            <a:ext cx="7569200" cy="5080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21507" name="Rectangle 3"/>
          <p:cNvSpPr>
            <a:spLocks noChangeArrowheads="1"/>
          </p:cNvSpPr>
          <p:nvPr/>
        </p:nvSpPr>
        <p:spPr bwMode="auto">
          <a:xfrm>
            <a:off x="1238250" y="2197100"/>
            <a:ext cx="1106488" cy="336550"/>
          </a:xfrm>
          <a:prstGeom prst="rect">
            <a:avLst/>
          </a:prstGeom>
          <a:solidFill>
            <a:srgbClr val="FFFF0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600">
                <a:latin typeface="Chessmaster9000"/>
              </a:rPr>
              <a:t>Preamble</a:t>
            </a:r>
          </a:p>
        </p:txBody>
      </p:sp>
      <p:sp>
        <p:nvSpPr>
          <p:cNvPr id="21508" name="Line 4"/>
          <p:cNvSpPr>
            <a:spLocks noChangeShapeType="1"/>
          </p:cNvSpPr>
          <p:nvPr/>
        </p:nvSpPr>
        <p:spPr bwMode="auto">
          <a:xfrm>
            <a:off x="2295525" y="2124075"/>
            <a:ext cx="0" cy="4953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09" name="Rectangle 5"/>
          <p:cNvSpPr>
            <a:spLocks noChangeArrowheads="1"/>
          </p:cNvSpPr>
          <p:nvPr/>
        </p:nvSpPr>
        <p:spPr bwMode="auto">
          <a:xfrm>
            <a:off x="2381250" y="2209800"/>
            <a:ext cx="466725" cy="336550"/>
          </a:xfrm>
          <a:prstGeom prst="rect">
            <a:avLst/>
          </a:prstGeom>
          <a:solidFill>
            <a:srgbClr val="FFFF0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600">
                <a:latin typeface="Chessmaster9000"/>
              </a:rPr>
              <a:t>SD</a:t>
            </a:r>
          </a:p>
        </p:txBody>
      </p:sp>
      <p:sp>
        <p:nvSpPr>
          <p:cNvPr id="21510" name="Line 6"/>
          <p:cNvSpPr>
            <a:spLocks noChangeShapeType="1"/>
          </p:cNvSpPr>
          <p:nvPr/>
        </p:nvSpPr>
        <p:spPr bwMode="auto">
          <a:xfrm>
            <a:off x="2843213" y="2133600"/>
            <a:ext cx="0" cy="508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1" name="Rectangle 7"/>
          <p:cNvSpPr>
            <a:spLocks noChangeArrowheads="1"/>
          </p:cNvSpPr>
          <p:nvPr/>
        </p:nvSpPr>
        <p:spPr bwMode="auto">
          <a:xfrm>
            <a:off x="2979738" y="2105025"/>
            <a:ext cx="1157287"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sz="1400">
                <a:latin typeface="Chessmaster9000"/>
              </a:rPr>
              <a:t>Destination</a:t>
            </a:r>
          </a:p>
          <a:p>
            <a:r>
              <a:rPr lang="en-US" altLang="en-US" sz="1400">
                <a:latin typeface="Chessmaster9000"/>
              </a:rPr>
              <a:t>Address</a:t>
            </a:r>
          </a:p>
        </p:txBody>
      </p:sp>
      <p:sp>
        <p:nvSpPr>
          <p:cNvPr id="21512" name="Line 8"/>
          <p:cNvSpPr>
            <a:spLocks noChangeShapeType="1"/>
          </p:cNvSpPr>
          <p:nvPr/>
        </p:nvSpPr>
        <p:spPr bwMode="auto">
          <a:xfrm>
            <a:off x="4175125" y="2124075"/>
            <a:ext cx="0" cy="508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3" name="Rectangle 9"/>
          <p:cNvSpPr>
            <a:spLocks noChangeArrowheads="1"/>
          </p:cNvSpPr>
          <p:nvPr/>
        </p:nvSpPr>
        <p:spPr bwMode="auto">
          <a:xfrm>
            <a:off x="4238625" y="2105025"/>
            <a:ext cx="9985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sz="1400">
                <a:latin typeface="Chessmaster9000"/>
              </a:rPr>
              <a:t>Source </a:t>
            </a:r>
          </a:p>
          <a:p>
            <a:r>
              <a:rPr lang="en-US" altLang="en-US" sz="1400">
                <a:latin typeface="Chessmaster9000"/>
              </a:rPr>
              <a:t>Address</a:t>
            </a:r>
          </a:p>
        </p:txBody>
      </p:sp>
      <p:sp>
        <p:nvSpPr>
          <p:cNvPr id="21514" name="Line 10"/>
          <p:cNvSpPr>
            <a:spLocks noChangeShapeType="1"/>
          </p:cNvSpPr>
          <p:nvPr/>
        </p:nvSpPr>
        <p:spPr bwMode="auto">
          <a:xfrm>
            <a:off x="5343525" y="2124075"/>
            <a:ext cx="0" cy="508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5" name="Rectangle 11"/>
          <p:cNvSpPr>
            <a:spLocks noChangeArrowheads="1"/>
          </p:cNvSpPr>
          <p:nvPr/>
        </p:nvSpPr>
        <p:spPr bwMode="auto">
          <a:xfrm>
            <a:off x="5373688" y="2232025"/>
            <a:ext cx="865187" cy="336550"/>
          </a:xfrm>
          <a:prstGeom prst="rect">
            <a:avLst/>
          </a:prstGeom>
          <a:solidFill>
            <a:schemeClr val="hlink"/>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600">
                <a:solidFill>
                  <a:srgbClr val="FDE3BA"/>
                </a:solidFill>
                <a:latin typeface="Chessmaster9000"/>
              </a:rPr>
              <a:t>Length</a:t>
            </a:r>
          </a:p>
        </p:txBody>
      </p:sp>
      <p:sp>
        <p:nvSpPr>
          <p:cNvPr id="21516" name="Line 12"/>
          <p:cNvSpPr>
            <a:spLocks noChangeShapeType="1"/>
          </p:cNvSpPr>
          <p:nvPr/>
        </p:nvSpPr>
        <p:spPr bwMode="auto">
          <a:xfrm>
            <a:off x="6169025" y="2124075"/>
            <a:ext cx="0" cy="508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7" name="Rectangle 13"/>
          <p:cNvSpPr>
            <a:spLocks noChangeArrowheads="1"/>
          </p:cNvSpPr>
          <p:nvPr/>
        </p:nvSpPr>
        <p:spPr bwMode="auto">
          <a:xfrm>
            <a:off x="6200775" y="2232025"/>
            <a:ext cx="1797050" cy="336550"/>
          </a:xfrm>
          <a:prstGeom prst="rect">
            <a:avLst/>
          </a:prstGeom>
          <a:solidFill>
            <a:srgbClr val="00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600">
                <a:latin typeface="Chessmaster9000"/>
              </a:rPr>
              <a:t>  DATA         PAD</a:t>
            </a:r>
          </a:p>
        </p:txBody>
      </p:sp>
      <p:sp>
        <p:nvSpPr>
          <p:cNvPr id="21518" name="Line 16"/>
          <p:cNvSpPr>
            <a:spLocks noChangeShapeType="1"/>
          </p:cNvSpPr>
          <p:nvPr/>
        </p:nvSpPr>
        <p:spPr bwMode="auto">
          <a:xfrm>
            <a:off x="7959725" y="2124075"/>
            <a:ext cx="0" cy="508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9" name="Rectangle 17"/>
          <p:cNvSpPr>
            <a:spLocks noChangeArrowheads="1"/>
          </p:cNvSpPr>
          <p:nvPr/>
        </p:nvSpPr>
        <p:spPr bwMode="auto">
          <a:xfrm>
            <a:off x="8029575" y="2232025"/>
            <a:ext cx="661988" cy="333375"/>
          </a:xfrm>
          <a:prstGeom prst="rect">
            <a:avLst/>
          </a:prstGeom>
          <a:solidFill>
            <a:schemeClr val="accent2"/>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600">
                <a:solidFill>
                  <a:schemeClr val="bg1"/>
                </a:solidFill>
                <a:latin typeface="Chessmaster9000"/>
              </a:rPr>
              <a:t>FCS</a:t>
            </a:r>
          </a:p>
        </p:txBody>
      </p:sp>
      <p:sp>
        <p:nvSpPr>
          <p:cNvPr id="21520" name="Rectangle 18"/>
          <p:cNvSpPr>
            <a:spLocks noChangeArrowheads="1"/>
          </p:cNvSpPr>
          <p:nvPr/>
        </p:nvSpPr>
        <p:spPr bwMode="auto">
          <a:xfrm>
            <a:off x="1646238" y="1816100"/>
            <a:ext cx="2825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400">
                <a:latin typeface="Chessmaster9000"/>
              </a:rPr>
              <a:t>7</a:t>
            </a:r>
          </a:p>
        </p:txBody>
      </p:sp>
      <p:sp>
        <p:nvSpPr>
          <p:cNvPr id="21521" name="Rectangle 19"/>
          <p:cNvSpPr>
            <a:spLocks noChangeArrowheads="1"/>
          </p:cNvSpPr>
          <p:nvPr/>
        </p:nvSpPr>
        <p:spPr bwMode="auto">
          <a:xfrm>
            <a:off x="2509838" y="1790700"/>
            <a:ext cx="2825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400">
                <a:latin typeface="Chessmaster9000"/>
              </a:rPr>
              <a:t>1</a:t>
            </a:r>
          </a:p>
        </p:txBody>
      </p:sp>
      <p:sp>
        <p:nvSpPr>
          <p:cNvPr id="21522" name="Rectangle 20"/>
          <p:cNvSpPr>
            <a:spLocks noChangeArrowheads="1"/>
          </p:cNvSpPr>
          <p:nvPr/>
        </p:nvSpPr>
        <p:spPr bwMode="auto">
          <a:xfrm>
            <a:off x="3440113" y="1827213"/>
            <a:ext cx="2825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400">
                <a:latin typeface="Chessmaster9000"/>
              </a:rPr>
              <a:t>6</a:t>
            </a:r>
          </a:p>
        </p:txBody>
      </p:sp>
      <p:sp>
        <p:nvSpPr>
          <p:cNvPr id="21523" name="Rectangle 21"/>
          <p:cNvSpPr>
            <a:spLocks noChangeArrowheads="1"/>
          </p:cNvSpPr>
          <p:nvPr/>
        </p:nvSpPr>
        <p:spPr bwMode="auto">
          <a:xfrm>
            <a:off x="4505325" y="1827213"/>
            <a:ext cx="331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400">
                <a:latin typeface="Chessmaster9000"/>
              </a:rPr>
              <a:t> 6</a:t>
            </a:r>
          </a:p>
        </p:txBody>
      </p:sp>
      <p:sp>
        <p:nvSpPr>
          <p:cNvPr id="21524" name="Rectangle 22"/>
          <p:cNvSpPr>
            <a:spLocks noChangeArrowheads="1"/>
          </p:cNvSpPr>
          <p:nvPr/>
        </p:nvSpPr>
        <p:spPr bwMode="auto">
          <a:xfrm>
            <a:off x="5634038" y="1827213"/>
            <a:ext cx="2809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400">
                <a:latin typeface="Chessmaster9000"/>
              </a:rPr>
              <a:t>2</a:t>
            </a:r>
          </a:p>
        </p:txBody>
      </p:sp>
      <p:sp>
        <p:nvSpPr>
          <p:cNvPr id="21525" name="Rectangle 23"/>
          <p:cNvSpPr>
            <a:spLocks noChangeArrowheads="1"/>
          </p:cNvSpPr>
          <p:nvPr/>
        </p:nvSpPr>
        <p:spPr bwMode="auto">
          <a:xfrm>
            <a:off x="8250238" y="1790700"/>
            <a:ext cx="2809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400">
                <a:latin typeface="Chessmaster9000"/>
              </a:rPr>
              <a:t>4</a:t>
            </a:r>
          </a:p>
        </p:txBody>
      </p:sp>
      <p:sp>
        <p:nvSpPr>
          <p:cNvPr id="21526" name="Line 24"/>
          <p:cNvSpPr>
            <a:spLocks noChangeShapeType="1"/>
          </p:cNvSpPr>
          <p:nvPr/>
        </p:nvSpPr>
        <p:spPr bwMode="auto">
          <a:xfrm flipV="1">
            <a:off x="1181100" y="1570038"/>
            <a:ext cx="2671763" cy="0"/>
          </a:xfrm>
          <a:prstGeom prst="line">
            <a:avLst/>
          </a:prstGeom>
          <a:noFill/>
          <a:ln w="12700">
            <a:solidFill>
              <a:schemeClr val="folHlink"/>
            </a:solidFill>
            <a:round/>
            <a:headEnd type="triangle" w="lg" len="lg"/>
            <a:tailEnd/>
          </a:ln>
          <a:extLst>
            <a:ext uri="{909E8E84-426E-40DD-AFC4-6F175D3DCCD1}">
              <a14:hiddenFill xmlns:a14="http://schemas.microsoft.com/office/drawing/2010/main">
                <a:noFill/>
              </a14:hiddenFill>
            </a:ext>
          </a:extLst>
        </p:spPr>
        <p:txBody>
          <a:bodyPr wrap="none" anchor="ctr"/>
          <a:lstStyle/>
          <a:p>
            <a:endParaRPr lang="en-US"/>
          </a:p>
        </p:txBody>
      </p:sp>
      <p:sp>
        <p:nvSpPr>
          <p:cNvPr id="21527" name="Line 25"/>
          <p:cNvSpPr>
            <a:spLocks noChangeShapeType="1"/>
          </p:cNvSpPr>
          <p:nvPr/>
        </p:nvSpPr>
        <p:spPr bwMode="auto">
          <a:xfrm flipV="1">
            <a:off x="5830888" y="1608138"/>
            <a:ext cx="2930525" cy="3175"/>
          </a:xfrm>
          <a:prstGeom prst="line">
            <a:avLst/>
          </a:prstGeom>
          <a:noFill/>
          <a:ln w="12700">
            <a:solidFill>
              <a:schemeClr val="folHlink"/>
            </a:solidFill>
            <a:round/>
            <a:headEnd/>
            <a:tailEnd type="triangle" w="lg" len="lg"/>
          </a:ln>
          <a:extLst>
            <a:ext uri="{909E8E84-426E-40DD-AFC4-6F175D3DCCD1}">
              <a14:hiddenFill xmlns:a14="http://schemas.microsoft.com/office/drawing/2010/main">
                <a:noFill/>
              </a14:hiddenFill>
            </a:ext>
          </a:extLst>
        </p:spPr>
        <p:txBody>
          <a:bodyPr wrap="none" anchor="ctr"/>
          <a:lstStyle/>
          <a:p>
            <a:endParaRPr lang="en-US"/>
          </a:p>
        </p:txBody>
      </p:sp>
      <p:sp>
        <p:nvSpPr>
          <p:cNvPr id="341018" name="Rectangle 26"/>
          <p:cNvSpPr>
            <a:spLocks noChangeArrowheads="1"/>
          </p:cNvSpPr>
          <p:nvPr/>
        </p:nvSpPr>
        <p:spPr bwMode="auto">
          <a:xfrm>
            <a:off x="6043613" y="2933700"/>
            <a:ext cx="2246312" cy="336550"/>
          </a:xfrm>
          <a:prstGeom prst="rect">
            <a:avLst/>
          </a:prstGeom>
          <a:noFill/>
          <a:ln w="12700">
            <a:noFill/>
            <a:miter lim="800000"/>
            <a:headEnd/>
            <a:tailEnd/>
          </a:ln>
          <a:effectLst/>
        </p:spPr>
        <p:txBody>
          <a:bodyPr wrap="none" lIns="90488" tIns="44450" rIns="90488" bIns="44450">
            <a:spAutoFit/>
          </a:bodyPr>
          <a:lstStyle/>
          <a:p>
            <a:pPr>
              <a:defRPr/>
            </a:pPr>
            <a:r>
              <a:rPr lang="en-US" sz="1600" dirty="0">
                <a:solidFill>
                  <a:schemeClr val="folHlink"/>
                </a:solidFill>
                <a:effectLst>
                  <a:outerShdw blurRad="38100" dist="38100" dir="2700000" algn="tl">
                    <a:srgbClr val="C0C0C0"/>
                  </a:outerShdw>
                </a:effectLst>
                <a:latin typeface="Times New Roman" pitchFamily="18" charset="0"/>
              </a:rPr>
              <a:t>| </a:t>
            </a:r>
            <a:r>
              <a:rPr lang="en-US" sz="1600" dirty="0">
                <a:solidFill>
                  <a:schemeClr val="folHlink"/>
                </a:solidFill>
                <a:effectLst>
                  <a:outerShdw blurRad="38100" dist="38100" dir="2700000" algn="tl">
                    <a:srgbClr val="C0C0C0"/>
                  </a:outerShdw>
                </a:effectLst>
                <a:latin typeface="Times New Roman" pitchFamily="18" charset="0"/>
                <a:sym typeface="Wingdings" pitchFamily="2" charset="2"/>
              </a:rPr>
              <a:t>  </a:t>
            </a:r>
            <a:r>
              <a:rPr lang="en-US" sz="1600" dirty="0">
                <a:solidFill>
                  <a:schemeClr val="folHlink"/>
                </a:solidFill>
                <a:effectLst>
                  <a:outerShdw blurRad="38100" dist="38100" dir="2700000" algn="tl">
                    <a:srgbClr val="C0C0C0"/>
                  </a:outerShdw>
                </a:effectLst>
                <a:latin typeface="Times New Roman" pitchFamily="18" charset="0"/>
              </a:rPr>
              <a:t>46 a 1500 bytes </a:t>
            </a:r>
            <a:r>
              <a:rPr lang="en-US" sz="1600" dirty="0">
                <a:solidFill>
                  <a:schemeClr val="folHlink"/>
                </a:solidFill>
                <a:effectLst>
                  <a:outerShdw blurRad="38100" dist="38100" dir="2700000" algn="tl">
                    <a:srgbClr val="C0C0C0"/>
                  </a:outerShdw>
                </a:effectLst>
                <a:latin typeface="Times New Roman" pitchFamily="18" charset="0"/>
                <a:sym typeface="Wingdings" pitchFamily="2" charset="2"/>
              </a:rPr>
              <a:t>|</a:t>
            </a:r>
            <a:endParaRPr lang="en-US" sz="1600" dirty="0">
              <a:solidFill>
                <a:schemeClr val="folHlink"/>
              </a:solidFill>
              <a:effectLst>
                <a:outerShdw blurRad="38100" dist="38100" dir="2700000" algn="tl">
                  <a:srgbClr val="C0C0C0"/>
                </a:outerShdw>
              </a:effectLst>
              <a:latin typeface="Times New Roman" pitchFamily="18" charset="0"/>
            </a:endParaRPr>
          </a:p>
        </p:txBody>
      </p:sp>
      <p:sp>
        <p:nvSpPr>
          <p:cNvPr id="21529" name="Rectangle 27"/>
          <p:cNvSpPr>
            <a:spLocks noChangeArrowheads="1"/>
          </p:cNvSpPr>
          <p:nvPr/>
        </p:nvSpPr>
        <p:spPr bwMode="auto">
          <a:xfrm>
            <a:off x="1428750" y="2667000"/>
            <a:ext cx="6445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200">
                <a:latin typeface="Chessmaster9000"/>
              </a:rPr>
              <a:t>Synch</a:t>
            </a:r>
          </a:p>
        </p:txBody>
      </p:sp>
      <p:sp>
        <p:nvSpPr>
          <p:cNvPr id="21530" name="Rectangle 28"/>
          <p:cNvSpPr>
            <a:spLocks noChangeArrowheads="1"/>
          </p:cNvSpPr>
          <p:nvPr/>
        </p:nvSpPr>
        <p:spPr bwMode="auto">
          <a:xfrm>
            <a:off x="2216150" y="2636838"/>
            <a:ext cx="5302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sz="1000">
                <a:latin typeface="Chessmaster9000"/>
              </a:rPr>
              <a:t>Start</a:t>
            </a:r>
          </a:p>
          <a:p>
            <a:r>
              <a:rPr lang="en-US" altLang="en-US" sz="1000">
                <a:latin typeface="Chessmaster9000"/>
              </a:rPr>
              <a:t>frame</a:t>
            </a:r>
          </a:p>
        </p:txBody>
      </p:sp>
      <p:sp>
        <p:nvSpPr>
          <p:cNvPr id="21531" name="Rectangle 29"/>
          <p:cNvSpPr>
            <a:spLocks noChangeArrowheads="1"/>
          </p:cNvSpPr>
          <p:nvPr/>
        </p:nvSpPr>
        <p:spPr bwMode="auto">
          <a:xfrm>
            <a:off x="1133475" y="3736975"/>
            <a:ext cx="2973388" cy="3810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21532" name="Rectangle 30"/>
          <p:cNvSpPr>
            <a:spLocks noChangeArrowheads="1"/>
          </p:cNvSpPr>
          <p:nvPr/>
        </p:nvSpPr>
        <p:spPr bwMode="auto">
          <a:xfrm>
            <a:off x="1187450" y="3771900"/>
            <a:ext cx="296863" cy="336550"/>
          </a:xfrm>
          <a:prstGeom prst="rect">
            <a:avLst/>
          </a:prstGeom>
          <a:solidFill>
            <a:srgbClr val="FFFF0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600">
                <a:latin typeface="Chessmaster9000"/>
              </a:rPr>
              <a:t>0</a:t>
            </a:r>
          </a:p>
        </p:txBody>
      </p:sp>
      <p:sp>
        <p:nvSpPr>
          <p:cNvPr id="21533" name="Line 31"/>
          <p:cNvSpPr>
            <a:spLocks noChangeShapeType="1"/>
          </p:cNvSpPr>
          <p:nvPr/>
        </p:nvSpPr>
        <p:spPr bwMode="auto">
          <a:xfrm>
            <a:off x="1506538" y="3736975"/>
            <a:ext cx="0" cy="381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34" name="Rectangle 32"/>
          <p:cNvSpPr>
            <a:spLocks noChangeArrowheads="1"/>
          </p:cNvSpPr>
          <p:nvPr/>
        </p:nvSpPr>
        <p:spPr bwMode="auto">
          <a:xfrm>
            <a:off x="2017713" y="3759200"/>
            <a:ext cx="21637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hessmaster9000"/>
              </a:rPr>
              <a:t>Unicast address</a:t>
            </a:r>
          </a:p>
        </p:txBody>
      </p:sp>
      <p:sp>
        <p:nvSpPr>
          <p:cNvPr id="21535" name="Rectangle 33"/>
          <p:cNvSpPr>
            <a:spLocks noChangeArrowheads="1"/>
          </p:cNvSpPr>
          <p:nvPr/>
        </p:nvSpPr>
        <p:spPr bwMode="auto">
          <a:xfrm>
            <a:off x="1116013" y="4419600"/>
            <a:ext cx="2990850" cy="3810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21536" name="Rectangle 34"/>
          <p:cNvSpPr>
            <a:spLocks noChangeArrowheads="1"/>
          </p:cNvSpPr>
          <p:nvPr/>
        </p:nvSpPr>
        <p:spPr bwMode="auto">
          <a:xfrm>
            <a:off x="1162050" y="4446588"/>
            <a:ext cx="296863" cy="336550"/>
          </a:xfrm>
          <a:prstGeom prst="rect">
            <a:avLst/>
          </a:prstGeom>
          <a:solidFill>
            <a:srgbClr val="FFFF0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600">
                <a:latin typeface="Chessmaster9000"/>
              </a:rPr>
              <a:t>1</a:t>
            </a:r>
          </a:p>
        </p:txBody>
      </p:sp>
      <p:sp>
        <p:nvSpPr>
          <p:cNvPr id="21537" name="Line 35"/>
          <p:cNvSpPr>
            <a:spLocks noChangeShapeType="1"/>
          </p:cNvSpPr>
          <p:nvPr/>
        </p:nvSpPr>
        <p:spPr bwMode="auto">
          <a:xfrm>
            <a:off x="1506538" y="4410075"/>
            <a:ext cx="0" cy="381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38" name="Rectangle 36"/>
          <p:cNvSpPr>
            <a:spLocks noChangeArrowheads="1"/>
          </p:cNvSpPr>
          <p:nvPr/>
        </p:nvSpPr>
        <p:spPr bwMode="auto">
          <a:xfrm>
            <a:off x="1857375" y="4406900"/>
            <a:ext cx="23463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hessmaster9000"/>
              </a:rPr>
              <a:t>Multicast address</a:t>
            </a:r>
          </a:p>
        </p:txBody>
      </p:sp>
      <p:sp>
        <p:nvSpPr>
          <p:cNvPr id="21539" name="Rectangle 37"/>
          <p:cNvSpPr>
            <a:spLocks noChangeArrowheads="1"/>
          </p:cNvSpPr>
          <p:nvPr/>
        </p:nvSpPr>
        <p:spPr bwMode="auto">
          <a:xfrm>
            <a:off x="4572000" y="3582988"/>
            <a:ext cx="4256088"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buClr>
                <a:schemeClr val="accent2"/>
              </a:buClr>
              <a:buFont typeface="Wingdings" panose="05000000000000000000" pitchFamily="2" charset="2"/>
              <a:buBlip>
                <a:blip r:embed="rId3"/>
              </a:buBlip>
            </a:pPr>
            <a:r>
              <a:rPr lang="en-US" altLang="en-US" sz="1600">
                <a:latin typeface="Rockwell" panose="02060603020205020403" pitchFamily="18" charset="0"/>
              </a:rPr>
              <a:t>  Destination address può essere:</a:t>
            </a:r>
          </a:p>
          <a:p>
            <a:pPr lvl="1" algn="l">
              <a:buClr>
                <a:schemeClr val="accent2"/>
              </a:buClr>
              <a:buFont typeface="Wingdings" panose="05000000000000000000" pitchFamily="2" charset="2"/>
              <a:buBlip>
                <a:blip r:embed="rId4"/>
              </a:buBlip>
            </a:pPr>
            <a:r>
              <a:rPr lang="en-US" altLang="en-US" sz="1400">
                <a:latin typeface="Rockwell" panose="02060603020205020403" pitchFamily="18" charset="0"/>
              </a:rPr>
              <a:t>  UNICAST (single address) </a:t>
            </a:r>
          </a:p>
          <a:p>
            <a:pPr lvl="1" algn="l">
              <a:buClr>
                <a:schemeClr val="accent2"/>
              </a:buClr>
              <a:buFont typeface="Wingdings" panose="05000000000000000000" pitchFamily="2" charset="2"/>
              <a:buBlip>
                <a:blip r:embed="rId4"/>
              </a:buBlip>
            </a:pPr>
            <a:r>
              <a:rPr lang="en-US" altLang="en-US" sz="1400">
                <a:latin typeface="Rockwell" panose="02060603020205020403" pitchFamily="18" charset="0"/>
              </a:rPr>
              <a:t>  MULTICAST (group address)</a:t>
            </a:r>
          </a:p>
          <a:p>
            <a:pPr lvl="1" algn="l">
              <a:buClr>
                <a:schemeClr val="accent2"/>
              </a:buClr>
              <a:buFont typeface="Wingdings" panose="05000000000000000000" pitchFamily="2" charset="2"/>
              <a:buBlip>
                <a:blip r:embed="rId4"/>
              </a:buBlip>
            </a:pPr>
            <a:r>
              <a:rPr lang="en-US" altLang="en-US" sz="1400">
                <a:latin typeface="Rockwell" panose="02060603020205020403" pitchFamily="18" charset="0"/>
              </a:rPr>
              <a:t>  BROADCAST (FF-FF-FF-FF-FF-FF)</a:t>
            </a:r>
          </a:p>
          <a:p>
            <a:pPr algn="l">
              <a:buClr>
                <a:schemeClr val="accent2"/>
              </a:buClr>
              <a:buFont typeface="Wingdings" panose="05000000000000000000" pitchFamily="2" charset="2"/>
              <a:buBlip>
                <a:blip r:embed="rId3"/>
              </a:buBlip>
            </a:pPr>
            <a:r>
              <a:rPr lang="en-US" altLang="en-US" sz="1600">
                <a:latin typeface="Rockwell" panose="02060603020205020403" pitchFamily="18" charset="0"/>
              </a:rPr>
              <a:t>  Source address è sempre di tipo UNICAST</a:t>
            </a:r>
          </a:p>
          <a:p>
            <a:pPr algn="l">
              <a:buClr>
                <a:schemeClr val="accent2"/>
              </a:buClr>
              <a:buFont typeface="Wingdings" panose="05000000000000000000" pitchFamily="2" charset="2"/>
              <a:buBlip>
                <a:blip r:embed="rId3"/>
              </a:buBlip>
            </a:pPr>
            <a:endParaRPr lang="en-US" altLang="en-US" sz="1600">
              <a:latin typeface="Rockwell" panose="02060603020205020403" pitchFamily="18" charset="0"/>
            </a:endParaRPr>
          </a:p>
          <a:p>
            <a:pPr algn="l">
              <a:buClr>
                <a:schemeClr val="accent2"/>
              </a:buClr>
              <a:buFont typeface="Wingdings" panose="05000000000000000000" pitchFamily="2" charset="2"/>
              <a:buBlip>
                <a:blip r:embed="rId3"/>
              </a:buBlip>
            </a:pPr>
            <a:r>
              <a:rPr lang="en-US" altLang="en-US" sz="1600">
                <a:latin typeface="Rockwell" panose="02060603020205020403" pitchFamily="18" charset="0"/>
              </a:rPr>
              <a:t>  Gli indirizzi sono definiti su base locale o globale</a:t>
            </a:r>
          </a:p>
          <a:p>
            <a:pPr algn="l">
              <a:buClr>
                <a:schemeClr val="accent2"/>
              </a:buClr>
              <a:buFont typeface="Wingdings" panose="05000000000000000000" pitchFamily="2" charset="2"/>
              <a:buBlip>
                <a:blip r:embed="rId3"/>
              </a:buBlip>
            </a:pPr>
            <a:r>
              <a:rPr lang="en-US" altLang="en-US" sz="1600">
                <a:latin typeface="Rockwell" panose="02060603020205020403" pitchFamily="18" charset="0"/>
              </a:rPr>
              <a:t>   Complessivamente sono possibili 2</a:t>
            </a:r>
            <a:r>
              <a:rPr lang="en-US" altLang="en-US" sz="1600" baseline="30000">
                <a:latin typeface="Rockwell" panose="02060603020205020403" pitchFamily="18" charset="0"/>
              </a:rPr>
              <a:t>46</a:t>
            </a:r>
            <a:r>
              <a:rPr lang="en-US" altLang="en-US" sz="1600">
                <a:latin typeface="Rockwell" panose="02060603020205020403" pitchFamily="18" charset="0"/>
              </a:rPr>
              <a:t> indirizzi globali</a:t>
            </a:r>
          </a:p>
        </p:txBody>
      </p:sp>
      <p:sp>
        <p:nvSpPr>
          <p:cNvPr id="21540" name="Rectangle 38"/>
          <p:cNvSpPr>
            <a:spLocks noChangeArrowheads="1"/>
          </p:cNvSpPr>
          <p:nvPr/>
        </p:nvSpPr>
        <p:spPr bwMode="auto">
          <a:xfrm>
            <a:off x="1116013" y="5057775"/>
            <a:ext cx="3014662" cy="3810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21541" name="Rectangle 39"/>
          <p:cNvSpPr>
            <a:spLocks noChangeArrowheads="1"/>
          </p:cNvSpPr>
          <p:nvPr/>
        </p:nvSpPr>
        <p:spPr bwMode="auto">
          <a:xfrm>
            <a:off x="1579563" y="5094288"/>
            <a:ext cx="296862" cy="336550"/>
          </a:xfrm>
          <a:prstGeom prst="rect">
            <a:avLst/>
          </a:prstGeom>
          <a:solidFill>
            <a:schemeClr val="hlink"/>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600">
                <a:latin typeface="Chessmaster9000"/>
              </a:rPr>
              <a:t>0</a:t>
            </a:r>
          </a:p>
        </p:txBody>
      </p:sp>
      <p:sp>
        <p:nvSpPr>
          <p:cNvPr id="21542" name="Line 40"/>
          <p:cNvSpPr>
            <a:spLocks noChangeShapeType="1"/>
          </p:cNvSpPr>
          <p:nvPr/>
        </p:nvSpPr>
        <p:spPr bwMode="auto">
          <a:xfrm>
            <a:off x="1912938" y="5067300"/>
            <a:ext cx="0" cy="381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43" name="Rectangle 41"/>
          <p:cNvSpPr>
            <a:spLocks noChangeArrowheads="1"/>
          </p:cNvSpPr>
          <p:nvPr/>
        </p:nvSpPr>
        <p:spPr bwMode="auto">
          <a:xfrm>
            <a:off x="2122488" y="5080000"/>
            <a:ext cx="19780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hessmaster9000"/>
              </a:rPr>
              <a:t>Local  address</a:t>
            </a:r>
          </a:p>
        </p:txBody>
      </p:sp>
      <p:sp>
        <p:nvSpPr>
          <p:cNvPr id="21544" name="Rectangle 46"/>
          <p:cNvSpPr>
            <a:spLocks noChangeArrowheads="1"/>
          </p:cNvSpPr>
          <p:nvPr/>
        </p:nvSpPr>
        <p:spPr bwMode="auto">
          <a:xfrm>
            <a:off x="3841750" y="1392238"/>
            <a:ext cx="2319338" cy="396875"/>
          </a:xfrm>
          <a:prstGeom prst="rect">
            <a:avLst/>
          </a:prstGeom>
          <a:noFill/>
          <a:ln w="12700">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hessmaster9000"/>
              </a:rPr>
              <a:t>802.3 MAC Frame</a:t>
            </a:r>
          </a:p>
        </p:txBody>
      </p:sp>
      <p:sp>
        <p:nvSpPr>
          <p:cNvPr id="21545" name="Line 48"/>
          <p:cNvSpPr>
            <a:spLocks noChangeShapeType="1"/>
          </p:cNvSpPr>
          <p:nvPr/>
        </p:nvSpPr>
        <p:spPr bwMode="auto">
          <a:xfrm>
            <a:off x="6169025" y="2619375"/>
            <a:ext cx="0" cy="360363"/>
          </a:xfrm>
          <a:prstGeom prst="line">
            <a:avLst/>
          </a:prstGeom>
          <a:noFill/>
          <a:ln w="9525" cap="rnd">
            <a:solidFill>
              <a:schemeClr val="folHlink"/>
            </a:solidFill>
            <a:prstDash val="sysDot"/>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1546" name="Line 49"/>
          <p:cNvSpPr>
            <a:spLocks noChangeShapeType="1"/>
          </p:cNvSpPr>
          <p:nvPr/>
        </p:nvSpPr>
        <p:spPr bwMode="auto">
          <a:xfrm>
            <a:off x="7964488" y="2619375"/>
            <a:ext cx="174625" cy="368300"/>
          </a:xfrm>
          <a:prstGeom prst="line">
            <a:avLst/>
          </a:prstGeom>
          <a:noFill/>
          <a:ln w="9525" cap="rnd">
            <a:solidFill>
              <a:schemeClr val="folHlink"/>
            </a:solidFill>
            <a:prstDash val="sysDot"/>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1547" name="Rectangle 50"/>
          <p:cNvSpPr>
            <a:spLocks noChangeArrowheads="1"/>
          </p:cNvSpPr>
          <p:nvPr/>
        </p:nvSpPr>
        <p:spPr bwMode="auto">
          <a:xfrm>
            <a:off x="1181100" y="5067300"/>
            <a:ext cx="3254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hessmaster9000"/>
              </a:rPr>
              <a:t>x</a:t>
            </a:r>
          </a:p>
        </p:txBody>
      </p:sp>
      <p:sp>
        <p:nvSpPr>
          <p:cNvPr id="21548" name="Line 51"/>
          <p:cNvSpPr>
            <a:spLocks noChangeShapeType="1"/>
          </p:cNvSpPr>
          <p:nvPr/>
        </p:nvSpPr>
        <p:spPr bwMode="auto">
          <a:xfrm>
            <a:off x="1514475" y="5046663"/>
            <a:ext cx="0" cy="381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49" name="Rectangle 52"/>
          <p:cNvSpPr>
            <a:spLocks noChangeArrowheads="1"/>
          </p:cNvSpPr>
          <p:nvPr/>
        </p:nvSpPr>
        <p:spPr bwMode="auto">
          <a:xfrm>
            <a:off x="1116013" y="5613400"/>
            <a:ext cx="3014662" cy="3810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21550" name="Rectangle 53"/>
          <p:cNvSpPr>
            <a:spLocks noChangeArrowheads="1"/>
          </p:cNvSpPr>
          <p:nvPr/>
        </p:nvSpPr>
        <p:spPr bwMode="auto">
          <a:xfrm>
            <a:off x="1579563" y="5643563"/>
            <a:ext cx="296862" cy="336550"/>
          </a:xfrm>
          <a:prstGeom prst="rect">
            <a:avLst/>
          </a:prstGeom>
          <a:solidFill>
            <a:schemeClr val="hlink"/>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1600">
                <a:latin typeface="Chessmaster9000"/>
              </a:rPr>
              <a:t>1</a:t>
            </a:r>
          </a:p>
        </p:txBody>
      </p:sp>
      <p:sp>
        <p:nvSpPr>
          <p:cNvPr id="21551" name="Line 54"/>
          <p:cNvSpPr>
            <a:spLocks noChangeShapeType="1"/>
          </p:cNvSpPr>
          <p:nvPr/>
        </p:nvSpPr>
        <p:spPr bwMode="auto">
          <a:xfrm>
            <a:off x="1912938" y="5622925"/>
            <a:ext cx="0" cy="381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52" name="Rectangle 55"/>
          <p:cNvSpPr>
            <a:spLocks noChangeArrowheads="1"/>
          </p:cNvSpPr>
          <p:nvPr/>
        </p:nvSpPr>
        <p:spPr bwMode="auto">
          <a:xfrm>
            <a:off x="2084388" y="5640388"/>
            <a:ext cx="21050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hessmaster9000"/>
              </a:rPr>
              <a:t>Global  address</a:t>
            </a:r>
          </a:p>
        </p:txBody>
      </p:sp>
      <p:sp>
        <p:nvSpPr>
          <p:cNvPr id="21553" name="Rectangle 56"/>
          <p:cNvSpPr>
            <a:spLocks noChangeArrowheads="1"/>
          </p:cNvSpPr>
          <p:nvPr/>
        </p:nvSpPr>
        <p:spPr bwMode="auto">
          <a:xfrm>
            <a:off x="1181100" y="5622925"/>
            <a:ext cx="3254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hessmaster9000"/>
              </a:rPr>
              <a:t>x</a:t>
            </a:r>
          </a:p>
        </p:txBody>
      </p:sp>
      <p:sp>
        <p:nvSpPr>
          <p:cNvPr id="21554" name="Line 57"/>
          <p:cNvSpPr>
            <a:spLocks noChangeShapeType="1"/>
          </p:cNvSpPr>
          <p:nvPr/>
        </p:nvSpPr>
        <p:spPr bwMode="auto">
          <a:xfrm>
            <a:off x="1514475" y="5602288"/>
            <a:ext cx="0" cy="381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55" name="Line 58"/>
          <p:cNvSpPr>
            <a:spLocks noChangeShapeType="1"/>
          </p:cNvSpPr>
          <p:nvPr/>
        </p:nvSpPr>
        <p:spPr bwMode="auto">
          <a:xfrm flipH="1">
            <a:off x="1047750" y="2636838"/>
            <a:ext cx="1795463" cy="1135062"/>
          </a:xfrm>
          <a:prstGeom prst="line">
            <a:avLst/>
          </a:prstGeom>
          <a:noFill/>
          <a:ln w="9525" cap="rnd">
            <a:solidFill>
              <a:schemeClr val="folHlink"/>
            </a:solidFill>
            <a:prstDash val="sysDot"/>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1556" name="Line 59"/>
          <p:cNvSpPr>
            <a:spLocks noChangeShapeType="1"/>
          </p:cNvSpPr>
          <p:nvPr/>
        </p:nvSpPr>
        <p:spPr bwMode="auto">
          <a:xfrm flipH="1">
            <a:off x="4106863" y="2619375"/>
            <a:ext cx="66675" cy="1295400"/>
          </a:xfrm>
          <a:prstGeom prst="line">
            <a:avLst/>
          </a:prstGeom>
          <a:noFill/>
          <a:ln w="9525" cap="rnd">
            <a:solidFill>
              <a:schemeClr val="folHlink"/>
            </a:solidFill>
            <a:prstDash val="sysDot"/>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1557" name="Line 60"/>
          <p:cNvSpPr>
            <a:spLocks noChangeShapeType="1"/>
          </p:cNvSpPr>
          <p:nvPr/>
        </p:nvSpPr>
        <p:spPr bwMode="auto">
          <a:xfrm>
            <a:off x="1912938" y="4419600"/>
            <a:ext cx="0" cy="381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58" name="Line 61"/>
          <p:cNvSpPr>
            <a:spLocks noChangeShapeType="1"/>
          </p:cNvSpPr>
          <p:nvPr/>
        </p:nvSpPr>
        <p:spPr bwMode="auto">
          <a:xfrm>
            <a:off x="1912938" y="3749675"/>
            <a:ext cx="0" cy="381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59" name="Rectangle 62"/>
          <p:cNvSpPr>
            <a:spLocks noChangeArrowheads="1"/>
          </p:cNvSpPr>
          <p:nvPr/>
        </p:nvSpPr>
        <p:spPr bwMode="auto">
          <a:xfrm>
            <a:off x="1574800" y="3698875"/>
            <a:ext cx="3254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hessmaster9000"/>
              </a:rPr>
              <a:t>x</a:t>
            </a:r>
          </a:p>
        </p:txBody>
      </p:sp>
      <p:sp>
        <p:nvSpPr>
          <p:cNvPr id="21560" name="Rectangle 63"/>
          <p:cNvSpPr>
            <a:spLocks noChangeArrowheads="1"/>
          </p:cNvSpPr>
          <p:nvPr/>
        </p:nvSpPr>
        <p:spPr bwMode="auto">
          <a:xfrm>
            <a:off x="1574800" y="4419600"/>
            <a:ext cx="3254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hessmaster9000"/>
              </a:rPr>
              <a:t>x</a:t>
            </a:r>
          </a:p>
        </p:txBody>
      </p:sp>
      <p:sp>
        <p:nvSpPr>
          <p:cNvPr id="21561" name="Rectangle 68"/>
          <p:cNvSpPr>
            <a:spLocks noGrp="1" noChangeArrowheads="1"/>
          </p:cNvSpPr>
          <p:nvPr>
            <p:ph type="title"/>
          </p:nvPr>
        </p:nvSpPr>
        <p:spPr/>
        <p:txBody>
          <a:bodyPr/>
          <a:lstStyle/>
          <a:p>
            <a:r>
              <a:rPr lang="it-IT" altLang="en-US" smtClean="0"/>
              <a:t>Indirizzamento  IEEE 802.3</a:t>
            </a:r>
            <a:endParaRPr lang="en-GB" altLang="en-US" smtClean="0"/>
          </a:p>
        </p:txBody>
      </p:sp>
      <p:sp>
        <p:nvSpPr>
          <p:cNvPr id="21562" name="Line 14"/>
          <p:cNvSpPr>
            <a:spLocks noChangeShapeType="1"/>
          </p:cNvSpPr>
          <p:nvPr/>
        </p:nvSpPr>
        <p:spPr bwMode="auto">
          <a:xfrm>
            <a:off x="7361238" y="2124075"/>
            <a:ext cx="0" cy="5080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6"/>
          <p:cNvSpPr>
            <a:spLocks noGrp="1" noChangeArrowheads="1"/>
          </p:cNvSpPr>
          <p:nvPr>
            <p:ph type="title"/>
          </p:nvPr>
        </p:nvSpPr>
        <p:spPr/>
        <p:txBody>
          <a:bodyPr/>
          <a:lstStyle/>
          <a:p>
            <a:r>
              <a:rPr lang="it-IT" altLang="en-US" smtClean="0"/>
              <a:t>Ethernet V2 vs IEEE 802.3</a:t>
            </a:r>
            <a:endParaRPr lang="en-US" altLang="en-US" smtClean="0"/>
          </a:p>
        </p:txBody>
      </p:sp>
      <p:graphicFrame>
        <p:nvGraphicFramePr>
          <p:cNvPr id="23555" name="Object 2"/>
          <p:cNvGraphicFramePr>
            <a:graphicFrameLocks noChangeAspect="1"/>
          </p:cNvGraphicFramePr>
          <p:nvPr>
            <p:ph idx="1"/>
          </p:nvPr>
        </p:nvGraphicFramePr>
        <p:xfrm>
          <a:off x="803275" y="2290763"/>
          <a:ext cx="7862888" cy="2398712"/>
        </p:xfrm>
        <a:graphic>
          <a:graphicData uri="http://schemas.openxmlformats.org/presentationml/2006/ole">
            <mc:AlternateContent xmlns:mc="http://schemas.openxmlformats.org/markup-compatibility/2006">
              <mc:Choice xmlns:v="urn:schemas-microsoft-com:vml" Requires="v">
                <p:oleObj spid="_x0000_s23556" name="Visio" r:id="rId3" imgW="8875776" imgH="2574138" progId="Visio.Drawing.11">
                  <p:embed/>
                </p:oleObj>
              </mc:Choice>
              <mc:Fallback>
                <p:oleObj name="Visio" r:id="rId3" imgW="8875776" imgH="2574138" progId="Visio.Drawing.11">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3275" y="2290763"/>
                        <a:ext cx="7862888" cy="2398712"/>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noFill/>
        </p:spPr>
        <p:txBody>
          <a:bodyPr lIns="90488" tIns="44450" rIns="90488" bIns="44450"/>
          <a:lstStyle/>
          <a:p>
            <a:r>
              <a:rPr lang="en-US" altLang="en-US" smtClean="0"/>
              <a:t>Byte Order</a:t>
            </a:r>
          </a:p>
        </p:txBody>
      </p:sp>
      <p:sp>
        <p:nvSpPr>
          <p:cNvPr id="617475" name="Rectangle 3"/>
          <p:cNvSpPr>
            <a:spLocks noGrp="1" noChangeArrowheads="1"/>
          </p:cNvSpPr>
          <p:nvPr>
            <p:ph type="body" idx="1"/>
          </p:nvPr>
        </p:nvSpPr>
        <p:spPr bwMode="auto">
          <a:xfrm>
            <a:off x="1312863" y="1536700"/>
            <a:ext cx="7115175" cy="2133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r>
              <a:rPr lang="en-US" altLang="en-US" smtClean="0"/>
              <a:t>Differenti architetture di computer usano differenti convenzioni per rappresentare valori che coinvolgono più byte.</a:t>
            </a:r>
          </a:p>
          <a:p>
            <a:r>
              <a:rPr lang="en-US" altLang="en-US" smtClean="0"/>
              <a:t>16 bit integer:</a:t>
            </a:r>
          </a:p>
        </p:txBody>
      </p:sp>
      <p:sp>
        <p:nvSpPr>
          <p:cNvPr id="617476" name="Rectangle 4"/>
          <p:cNvSpPr>
            <a:spLocks noChangeArrowheads="1"/>
          </p:cNvSpPr>
          <p:nvPr/>
        </p:nvSpPr>
        <p:spPr bwMode="auto">
          <a:xfrm>
            <a:off x="1995488" y="3856038"/>
            <a:ext cx="1651000" cy="508000"/>
          </a:xfrm>
          <a:prstGeom prst="rect">
            <a:avLst/>
          </a:prstGeom>
          <a:solidFill>
            <a:schemeClr val="accent1"/>
          </a:solidFill>
          <a:ln w="25400">
            <a:solidFill>
              <a:srgbClr val="000000"/>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a:solidFill>
                  <a:srgbClr val="000000"/>
                </a:solidFill>
                <a:latin typeface="Helvetica" panose="020B0604020202020204" pitchFamily="34" charset="0"/>
              </a:rPr>
              <a:t>Low Byte</a:t>
            </a:r>
          </a:p>
        </p:txBody>
      </p:sp>
      <p:sp>
        <p:nvSpPr>
          <p:cNvPr id="617477" name="Rectangle 5"/>
          <p:cNvSpPr>
            <a:spLocks noChangeArrowheads="1"/>
          </p:cNvSpPr>
          <p:nvPr/>
        </p:nvSpPr>
        <p:spPr bwMode="auto">
          <a:xfrm>
            <a:off x="1995488" y="4389438"/>
            <a:ext cx="1651000" cy="508000"/>
          </a:xfrm>
          <a:prstGeom prst="rect">
            <a:avLst/>
          </a:prstGeom>
          <a:solidFill>
            <a:schemeClr val="accent1"/>
          </a:solidFill>
          <a:ln w="25400">
            <a:solidFill>
              <a:srgbClr val="000000"/>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a:solidFill>
                  <a:srgbClr val="000000"/>
                </a:solidFill>
                <a:latin typeface="Helvetica" panose="020B0604020202020204" pitchFamily="34" charset="0"/>
              </a:rPr>
              <a:t>High Byte</a:t>
            </a:r>
          </a:p>
        </p:txBody>
      </p:sp>
      <p:sp>
        <p:nvSpPr>
          <p:cNvPr id="617478" name="Rectangle 6"/>
          <p:cNvSpPr>
            <a:spLocks noChangeArrowheads="1"/>
          </p:cNvSpPr>
          <p:nvPr/>
        </p:nvSpPr>
        <p:spPr bwMode="auto">
          <a:xfrm>
            <a:off x="1995488" y="4922838"/>
            <a:ext cx="1651000" cy="508000"/>
          </a:xfrm>
          <a:prstGeom prst="rect">
            <a:avLst/>
          </a:prstGeom>
          <a:solidFill>
            <a:schemeClr val="accent1"/>
          </a:solidFill>
          <a:ln w="25400">
            <a:solidFill>
              <a:srgbClr val="000000"/>
            </a:solidFill>
            <a:miter lim="800000"/>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sz="1800"/>
          </a:p>
        </p:txBody>
      </p:sp>
      <p:sp>
        <p:nvSpPr>
          <p:cNvPr id="617479" name="Rectangle 7"/>
          <p:cNvSpPr>
            <a:spLocks noChangeArrowheads="1"/>
          </p:cNvSpPr>
          <p:nvPr/>
        </p:nvSpPr>
        <p:spPr bwMode="auto">
          <a:xfrm>
            <a:off x="1995488" y="5456238"/>
            <a:ext cx="1651000" cy="508000"/>
          </a:xfrm>
          <a:prstGeom prst="rect">
            <a:avLst/>
          </a:prstGeom>
          <a:solidFill>
            <a:schemeClr val="accent1"/>
          </a:solidFill>
          <a:ln w="25400">
            <a:solidFill>
              <a:srgbClr val="000000"/>
            </a:solidFill>
            <a:miter lim="800000"/>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sz="1800"/>
          </a:p>
        </p:txBody>
      </p:sp>
      <p:sp>
        <p:nvSpPr>
          <p:cNvPr id="617480" name="Rectangle 8"/>
          <p:cNvSpPr>
            <a:spLocks noChangeArrowheads="1"/>
          </p:cNvSpPr>
          <p:nvPr/>
        </p:nvSpPr>
        <p:spPr bwMode="auto">
          <a:xfrm>
            <a:off x="6643688" y="3856038"/>
            <a:ext cx="1651000" cy="508000"/>
          </a:xfrm>
          <a:prstGeom prst="rect">
            <a:avLst/>
          </a:prstGeom>
          <a:solidFill>
            <a:schemeClr val="accent1"/>
          </a:solidFill>
          <a:ln w="25400">
            <a:solidFill>
              <a:srgbClr val="000000"/>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a:solidFill>
                  <a:srgbClr val="000000"/>
                </a:solidFill>
                <a:latin typeface="Helvetica" panose="020B0604020202020204" pitchFamily="34" charset="0"/>
              </a:rPr>
              <a:t>High Byte</a:t>
            </a:r>
          </a:p>
        </p:txBody>
      </p:sp>
      <p:sp>
        <p:nvSpPr>
          <p:cNvPr id="617481" name="Rectangle 9"/>
          <p:cNvSpPr>
            <a:spLocks noChangeArrowheads="1"/>
          </p:cNvSpPr>
          <p:nvPr/>
        </p:nvSpPr>
        <p:spPr bwMode="auto">
          <a:xfrm>
            <a:off x="6643688" y="4389438"/>
            <a:ext cx="1651000" cy="508000"/>
          </a:xfrm>
          <a:prstGeom prst="rect">
            <a:avLst/>
          </a:prstGeom>
          <a:solidFill>
            <a:schemeClr val="accent1"/>
          </a:solidFill>
          <a:ln w="25400">
            <a:solidFill>
              <a:srgbClr val="000000"/>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a:solidFill>
                  <a:srgbClr val="000000"/>
                </a:solidFill>
                <a:latin typeface="Helvetica" panose="020B0604020202020204" pitchFamily="34" charset="0"/>
              </a:rPr>
              <a:t>Low Byte</a:t>
            </a:r>
          </a:p>
        </p:txBody>
      </p:sp>
      <p:sp>
        <p:nvSpPr>
          <p:cNvPr id="617482" name="Rectangle 10"/>
          <p:cNvSpPr>
            <a:spLocks noChangeArrowheads="1"/>
          </p:cNvSpPr>
          <p:nvPr/>
        </p:nvSpPr>
        <p:spPr bwMode="auto">
          <a:xfrm>
            <a:off x="6643688" y="4922838"/>
            <a:ext cx="1651000" cy="508000"/>
          </a:xfrm>
          <a:prstGeom prst="rect">
            <a:avLst/>
          </a:prstGeom>
          <a:solidFill>
            <a:schemeClr val="accent1"/>
          </a:solidFill>
          <a:ln w="25400">
            <a:solidFill>
              <a:srgbClr val="000000"/>
            </a:solidFill>
            <a:miter lim="800000"/>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sz="1800"/>
          </a:p>
        </p:txBody>
      </p:sp>
      <p:sp>
        <p:nvSpPr>
          <p:cNvPr id="617483" name="Rectangle 11"/>
          <p:cNvSpPr>
            <a:spLocks noChangeArrowheads="1"/>
          </p:cNvSpPr>
          <p:nvPr/>
        </p:nvSpPr>
        <p:spPr bwMode="auto">
          <a:xfrm>
            <a:off x="6643688" y="5456238"/>
            <a:ext cx="1651000" cy="508000"/>
          </a:xfrm>
          <a:prstGeom prst="rect">
            <a:avLst/>
          </a:prstGeom>
          <a:solidFill>
            <a:schemeClr val="accent1"/>
          </a:solidFill>
          <a:ln w="25400">
            <a:solidFill>
              <a:srgbClr val="000000"/>
            </a:solidFill>
            <a:miter lim="800000"/>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sz="1800"/>
          </a:p>
        </p:txBody>
      </p:sp>
      <p:sp>
        <p:nvSpPr>
          <p:cNvPr id="617484" name="Rectangle 12"/>
          <p:cNvSpPr>
            <a:spLocks noChangeArrowheads="1"/>
          </p:cNvSpPr>
          <p:nvPr/>
        </p:nvSpPr>
        <p:spPr bwMode="auto">
          <a:xfrm>
            <a:off x="4237038" y="3789363"/>
            <a:ext cx="1712912" cy="458787"/>
          </a:xfrm>
          <a:prstGeom prst="rect">
            <a:avLst/>
          </a:prstGeom>
          <a:noFill/>
          <a:ln>
            <a:noFill/>
          </a:ln>
          <a:effectLst>
            <a:outerShdw dist="17961" dir="2700000"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2400">
                <a:latin typeface="Helvetica" panose="020B0604020202020204" pitchFamily="34" charset="0"/>
              </a:rPr>
              <a:t>Address A</a:t>
            </a:r>
          </a:p>
        </p:txBody>
      </p:sp>
      <p:sp>
        <p:nvSpPr>
          <p:cNvPr id="617485" name="Line 13"/>
          <p:cNvSpPr>
            <a:spLocks noChangeShapeType="1"/>
          </p:cNvSpPr>
          <p:nvPr/>
        </p:nvSpPr>
        <p:spPr bwMode="auto">
          <a:xfrm flipH="1">
            <a:off x="3722688" y="4071938"/>
            <a:ext cx="558800" cy="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17486" name="Line 14"/>
          <p:cNvSpPr>
            <a:spLocks noChangeShapeType="1"/>
          </p:cNvSpPr>
          <p:nvPr/>
        </p:nvSpPr>
        <p:spPr bwMode="auto">
          <a:xfrm>
            <a:off x="6035675" y="4071938"/>
            <a:ext cx="506413" cy="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17487" name="Line 15"/>
          <p:cNvSpPr>
            <a:spLocks noChangeShapeType="1"/>
          </p:cNvSpPr>
          <p:nvPr/>
        </p:nvSpPr>
        <p:spPr bwMode="auto">
          <a:xfrm flipH="1">
            <a:off x="3722688" y="4605338"/>
            <a:ext cx="406400" cy="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17488" name="Line 16"/>
          <p:cNvSpPr>
            <a:spLocks noChangeShapeType="1"/>
          </p:cNvSpPr>
          <p:nvPr/>
        </p:nvSpPr>
        <p:spPr bwMode="auto">
          <a:xfrm>
            <a:off x="6186488" y="4605338"/>
            <a:ext cx="355600" cy="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17489" name="Rectangle 17"/>
          <p:cNvSpPr>
            <a:spLocks noChangeArrowheads="1"/>
          </p:cNvSpPr>
          <p:nvPr/>
        </p:nvSpPr>
        <p:spPr bwMode="auto">
          <a:xfrm>
            <a:off x="4129088" y="4305300"/>
            <a:ext cx="2063750" cy="458788"/>
          </a:xfrm>
          <a:prstGeom prst="rect">
            <a:avLst/>
          </a:prstGeom>
          <a:noFill/>
          <a:ln>
            <a:noFill/>
          </a:ln>
          <a:effectLst>
            <a:outerShdw dist="17961" dir="2700000"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sz="2400">
                <a:latin typeface="Helvetica" panose="020B0604020202020204" pitchFamily="34" charset="0"/>
              </a:rPr>
              <a:t>Address A+1</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17475">
                                            <p:txEl>
                                              <p:pRg st="0" end="0"/>
                                            </p:txEl>
                                          </p:spTgt>
                                        </p:tgtEl>
                                        <p:attrNameLst>
                                          <p:attrName>style.visibility</p:attrName>
                                        </p:attrNameLst>
                                      </p:cBhvr>
                                      <p:to>
                                        <p:strVal val="visible"/>
                                      </p:to>
                                    </p:set>
                                    <p:animEffect transition="in" filter="wipe(left)">
                                      <p:cBhvr>
                                        <p:cTn id="7" dur="500"/>
                                        <p:tgtEl>
                                          <p:spTgt spid="6174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17475">
                                            <p:txEl>
                                              <p:pRg st="1" end="1"/>
                                            </p:txEl>
                                          </p:spTgt>
                                        </p:tgtEl>
                                        <p:attrNameLst>
                                          <p:attrName>style.visibility</p:attrName>
                                        </p:attrNameLst>
                                      </p:cBhvr>
                                      <p:to>
                                        <p:strVal val="visible"/>
                                      </p:to>
                                    </p:set>
                                    <p:animEffect transition="in" filter="wipe(left)">
                                      <p:cBhvr>
                                        <p:cTn id="12" dur="500"/>
                                        <p:tgtEl>
                                          <p:spTgt spid="6174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617476"/>
                                        </p:tgtEl>
                                        <p:attrNameLst>
                                          <p:attrName>style.visibility</p:attrName>
                                        </p:attrNameLst>
                                      </p:cBhvr>
                                      <p:to>
                                        <p:strVal val="visible"/>
                                      </p:to>
                                    </p:set>
                                  </p:childTnLst>
                                </p:cTn>
                              </p:par>
                            </p:childTnLst>
                          </p:cTn>
                        </p:par>
                        <p:par>
                          <p:cTn id="17" fill="hold" nodeType="afterGroup">
                            <p:stCondLst>
                              <p:cond delay="500"/>
                            </p:stCondLst>
                            <p:childTnLst>
                              <p:par>
                                <p:cTn id="18" presetID="1" presetClass="entr" presetSubtype="0" fill="hold" grpId="0" nodeType="afterEffect">
                                  <p:stCondLst>
                                    <p:cond delay="0"/>
                                  </p:stCondLst>
                                  <p:childTnLst>
                                    <p:set>
                                      <p:cBhvr>
                                        <p:cTn id="19" dur="1" fill="hold">
                                          <p:stCondLst>
                                            <p:cond delay="499"/>
                                          </p:stCondLst>
                                        </p:cTn>
                                        <p:tgtEl>
                                          <p:spTgt spid="617477"/>
                                        </p:tgtEl>
                                        <p:attrNameLst>
                                          <p:attrName>style.visibility</p:attrName>
                                        </p:attrNameLst>
                                      </p:cBhvr>
                                      <p:to>
                                        <p:strVal val="visible"/>
                                      </p:to>
                                    </p:set>
                                  </p:childTnLst>
                                </p:cTn>
                              </p:par>
                            </p:childTnLst>
                          </p:cTn>
                        </p:par>
                        <p:par>
                          <p:cTn id="20" fill="hold" nodeType="afterGroup">
                            <p:stCondLst>
                              <p:cond delay="1000"/>
                            </p:stCondLst>
                            <p:childTnLst>
                              <p:par>
                                <p:cTn id="21" presetID="1" presetClass="entr" presetSubtype="0" fill="hold" grpId="0" nodeType="afterEffect">
                                  <p:stCondLst>
                                    <p:cond delay="0"/>
                                  </p:stCondLst>
                                  <p:childTnLst>
                                    <p:set>
                                      <p:cBhvr>
                                        <p:cTn id="22" dur="1" fill="hold">
                                          <p:stCondLst>
                                            <p:cond delay="499"/>
                                          </p:stCondLst>
                                        </p:cTn>
                                        <p:tgtEl>
                                          <p:spTgt spid="617478"/>
                                        </p:tgtEl>
                                        <p:attrNameLst>
                                          <p:attrName>style.visibility</p:attrName>
                                        </p:attrNameLst>
                                      </p:cBhvr>
                                      <p:to>
                                        <p:strVal val="visible"/>
                                      </p:to>
                                    </p:set>
                                  </p:childTnLst>
                                </p:cTn>
                              </p:par>
                            </p:childTnLst>
                          </p:cTn>
                        </p:par>
                        <p:par>
                          <p:cTn id="23" fill="hold" nodeType="afterGroup">
                            <p:stCondLst>
                              <p:cond delay="1500"/>
                            </p:stCondLst>
                            <p:childTnLst>
                              <p:par>
                                <p:cTn id="24" presetID="1" presetClass="entr" presetSubtype="0" fill="hold" grpId="0" nodeType="afterEffect">
                                  <p:stCondLst>
                                    <p:cond delay="0"/>
                                  </p:stCondLst>
                                  <p:childTnLst>
                                    <p:set>
                                      <p:cBhvr>
                                        <p:cTn id="25" dur="1" fill="hold">
                                          <p:stCondLst>
                                            <p:cond delay="499"/>
                                          </p:stCondLst>
                                        </p:cTn>
                                        <p:tgtEl>
                                          <p:spTgt spid="617479"/>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617480"/>
                                        </p:tgtEl>
                                        <p:attrNameLst>
                                          <p:attrName>style.visibility</p:attrName>
                                        </p:attrNameLst>
                                      </p:cBhvr>
                                      <p:to>
                                        <p:strVal val="visible"/>
                                      </p:to>
                                    </p:set>
                                  </p:childTnLst>
                                </p:cTn>
                              </p:par>
                            </p:childTnLst>
                          </p:cTn>
                        </p:par>
                        <p:par>
                          <p:cTn id="30" fill="hold" nodeType="afterGroup">
                            <p:stCondLst>
                              <p:cond delay="500"/>
                            </p:stCondLst>
                            <p:childTnLst>
                              <p:par>
                                <p:cTn id="31" presetID="1" presetClass="entr" presetSubtype="0" fill="hold" grpId="0" nodeType="afterEffect">
                                  <p:stCondLst>
                                    <p:cond delay="0"/>
                                  </p:stCondLst>
                                  <p:childTnLst>
                                    <p:set>
                                      <p:cBhvr>
                                        <p:cTn id="32" dur="1" fill="hold">
                                          <p:stCondLst>
                                            <p:cond delay="499"/>
                                          </p:stCondLst>
                                        </p:cTn>
                                        <p:tgtEl>
                                          <p:spTgt spid="617481"/>
                                        </p:tgtEl>
                                        <p:attrNameLst>
                                          <p:attrName>style.visibility</p:attrName>
                                        </p:attrNameLst>
                                      </p:cBhvr>
                                      <p:to>
                                        <p:strVal val="visible"/>
                                      </p:to>
                                    </p:set>
                                  </p:childTnLst>
                                </p:cTn>
                              </p:par>
                            </p:childTnLst>
                          </p:cTn>
                        </p:par>
                        <p:par>
                          <p:cTn id="33" fill="hold" nodeType="afterGroup">
                            <p:stCondLst>
                              <p:cond delay="1000"/>
                            </p:stCondLst>
                            <p:childTnLst>
                              <p:par>
                                <p:cTn id="34" presetID="1" presetClass="entr" presetSubtype="0" fill="hold" grpId="0" nodeType="afterEffect">
                                  <p:stCondLst>
                                    <p:cond delay="0"/>
                                  </p:stCondLst>
                                  <p:childTnLst>
                                    <p:set>
                                      <p:cBhvr>
                                        <p:cTn id="35" dur="1" fill="hold">
                                          <p:stCondLst>
                                            <p:cond delay="499"/>
                                          </p:stCondLst>
                                        </p:cTn>
                                        <p:tgtEl>
                                          <p:spTgt spid="617482"/>
                                        </p:tgtEl>
                                        <p:attrNameLst>
                                          <p:attrName>style.visibility</p:attrName>
                                        </p:attrNameLst>
                                      </p:cBhvr>
                                      <p:to>
                                        <p:strVal val="visible"/>
                                      </p:to>
                                    </p:set>
                                  </p:childTnLst>
                                </p:cTn>
                              </p:par>
                            </p:childTnLst>
                          </p:cTn>
                        </p:par>
                        <p:par>
                          <p:cTn id="36" fill="hold" nodeType="afterGroup">
                            <p:stCondLst>
                              <p:cond delay="1500"/>
                            </p:stCondLst>
                            <p:childTnLst>
                              <p:par>
                                <p:cTn id="37" presetID="1" presetClass="entr" presetSubtype="0" fill="hold" grpId="0" nodeType="afterEffect">
                                  <p:stCondLst>
                                    <p:cond delay="0"/>
                                  </p:stCondLst>
                                  <p:childTnLst>
                                    <p:set>
                                      <p:cBhvr>
                                        <p:cTn id="38" dur="1" fill="hold">
                                          <p:stCondLst>
                                            <p:cond delay="499"/>
                                          </p:stCondLst>
                                        </p:cTn>
                                        <p:tgtEl>
                                          <p:spTgt spid="617484"/>
                                        </p:tgtEl>
                                        <p:attrNameLst>
                                          <p:attrName>style.visibility</p:attrName>
                                        </p:attrNameLst>
                                      </p:cBhvr>
                                      <p:to>
                                        <p:strVal val="visible"/>
                                      </p:to>
                                    </p:set>
                                  </p:childTnLst>
                                </p:cTn>
                              </p:par>
                            </p:childTnLst>
                          </p:cTn>
                        </p:par>
                        <p:par>
                          <p:cTn id="39" fill="hold" nodeType="afterGroup">
                            <p:stCondLst>
                              <p:cond delay="2000"/>
                            </p:stCondLst>
                            <p:childTnLst>
                              <p:par>
                                <p:cTn id="40" presetID="1" presetClass="entr" presetSubtype="0" fill="hold" grpId="0" nodeType="afterEffect">
                                  <p:stCondLst>
                                    <p:cond delay="0"/>
                                  </p:stCondLst>
                                  <p:childTnLst>
                                    <p:set>
                                      <p:cBhvr>
                                        <p:cTn id="41" dur="1" fill="hold">
                                          <p:stCondLst>
                                            <p:cond delay="499"/>
                                          </p:stCondLst>
                                        </p:cTn>
                                        <p:tgtEl>
                                          <p:spTgt spid="617483"/>
                                        </p:tgtEl>
                                        <p:attrNameLst>
                                          <p:attrName>style.visibility</p:attrName>
                                        </p:attrNameLst>
                                      </p:cBhvr>
                                      <p:to>
                                        <p:strVal val="visible"/>
                                      </p:to>
                                    </p:set>
                                  </p:childTnLst>
                                </p:cTn>
                              </p:par>
                            </p:childTnLst>
                          </p:cTn>
                        </p:par>
                        <p:par>
                          <p:cTn id="42" fill="hold" nodeType="afterGroup">
                            <p:stCondLst>
                              <p:cond delay="2500"/>
                            </p:stCondLst>
                            <p:childTnLst>
                              <p:par>
                                <p:cTn id="43" presetID="1" presetClass="entr" presetSubtype="0" fill="hold" grpId="0" nodeType="afterEffect">
                                  <p:stCondLst>
                                    <p:cond delay="0"/>
                                  </p:stCondLst>
                                  <p:childTnLst>
                                    <p:set>
                                      <p:cBhvr>
                                        <p:cTn id="44" dur="1" fill="hold">
                                          <p:stCondLst>
                                            <p:cond delay="499"/>
                                          </p:stCondLst>
                                        </p:cTn>
                                        <p:tgtEl>
                                          <p:spTgt spid="617485"/>
                                        </p:tgtEl>
                                        <p:attrNameLst>
                                          <p:attrName>style.visibility</p:attrName>
                                        </p:attrNameLst>
                                      </p:cBhvr>
                                      <p:to>
                                        <p:strVal val="visible"/>
                                      </p:to>
                                    </p:set>
                                  </p:childTnLst>
                                </p:cTn>
                              </p:par>
                            </p:childTnLst>
                          </p:cTn>
                        </p:par>
                        <p:par>
                          <p:cTn id="45" fill="hold" nodeType="afterGroup">
                            <p:stCondLst>
                              <p:cond delay="3000"/>
                            </p:stCondLst>
                            <p:childTnLst>
                              <p:par>
                                <p:cTn id="46" presetID="1" presetClass="entr" presetSubtype="0" fill="hold" grpId="0" nodeType="afterEffect">
                                  <p:stCondLst>
                                    <p:cond delay="0"/>
                                  </p:stCondLst>
                                  <p:childTnLst>
                                    <p:set>
                                      <p:cBhvr>
                                        <p:cTn id="47" dur="1" fill="hold">
                                          <p:stCondLst>
                                            <p:cond delay="499"/>
                                          </p:stCondLst>
                                        </p:cTn>
                                        <p:tgtEl>
                                          <p:spTgt spid="617486"/>
                                        </p:tgtEl>
                                        <p:attrNameLst>
                                          <p:attrName>style.visibility</p:attrName>
                                        </p:attrNameLst>
                                      </p:cBhvr>
                                      <p:to>
                                        <p:strVal val="visible"/>
                                      </p:to>
                                    </p:set>
                                  </p:childTnLst>
                                </p:cTn>
                              </p:par>
                            </p:childTnLst>
                          </p:cTn>
                        </p:par>
                        <p:par>
                          <p:cTn id="48" fill="hold" nodeType="afterGroup">
                            <p:stCondLst>
                              <p:cond delay="3500"/>
                            </p:stCondLst>
                            <p:childTnLst>
                              <p:par>
                                <p:cTn id="49" presetID="1" presetClass="entr" presetSubtype="0" fill="hold" grpId="0" nodeType="afterEffect">
                                  <p:stCondLst>
                                    <p:cond delay="0"/>
                                  </p:stCondLst>
                                  <p:childTnLst>
                                    <p:set>
                                      <p:cBhvr>
                                        <p:cTn id="50" dur="1" fill="hold">
                                          <p:stCondLst>
                                            <p:cond delay="499"/>
                                          </p:stCondLst>
                                        </p:cTn>
                                        <p:tgtEl>
                                          <p:spTgt spid="617487"/>
                                        </p:tgtEl>
                                        <p:attrNameLst>
                                          <p:attrName>style.visibility</p:attrName>
                                        </p:attrNameLst>
                                      </p:cBhvr>
                                      <p:to>
                                        <p:strVal val="visible"/>
                                      </p:to>
                                    </p:set>
                                  </p:childTnLst>
                                </p:cTn>
                              </p:par>
                            </p:childTnLst>
                          </p:cTn>
                        </p:par>
                        <p:par>
                          <p:cTn id="51" fill="hold" nodeType="afterGroup">
                            <p:stCondLst>
                              <p:cond delay="4000"/>
                            </p:stCondLst>
                            <p:childTnLst>
                              <p:par>
                                <p:cTn id="52" presetID="1" presetClass="entr" presetSubtype="0" fill="hold" grpId="0" nodeType="afterEffect">
                                  <p:stCondLst>
                                    <p:cond delay="0"/>
                                  </p:stCondLst>
                                  <p:childTnLst>
                                    <p:set>
                                      <p:cBhvr>
                                        <p:cTn id="53" dur="1" fill="hold">
                                          <p:stCondLst>
                                            <p:cond delay="499"/>
                                          </p:stCondLst>
                                        </p:cTn>
                                        <p:tgtEl>
                                          <p:spTgt spid="617488"/>
                                        </p:tgtEl>
                                        <p:attrNameLst>
                                          <p:attrName>style.visibility</p:attrName>
                                        </p:attrNameLst>
                                      </p:cBhvr>
                                      <p:to>
                                        <p:strVal val="visible"/>
                                      </p:to>
                                    </p:set>
                                  </p:childTnLst>
                                </p:cTn>
                              </p:par>
                            </p:childTnLst>
                          </p:cTn>
                        </p:par>
                        <p:par>
                          <p:cTn id="54" fill="hold" nodeType="afterGroup">
                            <p:stCondLst>
                              <p:cond delay="4500"/>
                            </p:stCondLst>
                            <p:childTnLst>
                              <p:par>
                                <p:cTn id="55" presetID="1" presetClass="entr" presetSubtype="0" fill="hold" grpId="0" nodeType="afterEffect">
                                  <p:stCondLst>
                                    <p:cond delay="0"/>
                                  </p:stCondLst>
                                  <p:childTnLst>
                                    <p:set>
                                      <p:cBhvr>
                                        <p:cTn id="56" dur="1" fill="hold">
                                          <p:stCondLst>
                                            <p:cond delay="499"/>
                                          </p:stCondLst>
                                        </p:cTn>
                                        <p:tgtEl>
                                          <p:spTgt spid="6174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7475" grpId="0" build="p" autoUpdateAnimBg="0"/>
      <p:bldP spid="617476" grpId="0" animBg="1" autoUpdateAnimBg="0"/>
      <p:bldP spid="617477" grpId="0" animBg="1" autoUpdateAnimBg="0"/>
      <p:bldP spid="617478" grpId="0" animBg="1"/>
      <p:bldP spid="617479" grpId="0" animBg="1"/>
      <p:bldP spid="617480" grpId="0" animBg="1" autoUpdateAnimBg="0"/>
      <p:bldP spid="617481" grpId="0" animBg="1" autoUpdateAnimBg="0"/>
      <p:bldP spid="617482" grpId="0" animBg="1"/>
      <p:bldP spid="617483" grpId="0" animBg="1"/>
      <p:bldP spid="617484" grpId="0" autoUpdateAnimBg="0"/>
      <p:bldP spid="617485" grpId="0" animBg="1"/>
      <p:bldP spid="617486" grpId="0" animBg="1"/>
      <p:bldP spid="617487" grpId="0" animBg="1"/>
      <p:bldP spid="617488" grpId="0" animBg="1"/>
      <p:bldP spid="61748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1"/>
          </p:nvPr>
        </p:nvSpPr>
        <p:spPr bwMode="auto">
          <a:xfrm>
            <a:off x="5103813" y="1543050"/>
            <a:ext cx="3935412" cy="4406900"/>
          </a:xfr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algn="ctr">
              <a:buFont typeface="Wingdings" panose="05000000000000000000" pitchFamily="2" charset="2"/>
              <a:buNone/>
            </a:pPr>
            <a:r>
              <a:rPr lang="en-US" altLang="en-US" sz="3200" smtClean="0"/>
              <a:t>Big-Endian</a:t>
            </a:r>
          </a:p>
          <a:p>
            <a:pPr algn="ctr">
              <a:buFont typeface="Wingdings" panose="05000000000000000000" pitchFamily="2" charset="2"/>
              <a:buNone/>
            </a:pPr>
            <a:endParaRPr lang="en-US" altLang="en-US" sz="3200" smtClean="0"/>
          </a:p>
          <a:p>
            <a:pPr algn="ctr">
              <a:buFont typeface="Wingdings" panose="05000000000000000000" pitchFamily="2" charset="2"/>
              <a:buNone/>
            </a:pPr>
            <a:endParaRPr lang="en-US" altLang="en-US" smtClean="0"/>
          </a:p>
          <a:p>
            <a:pPr>
              <a:buFont typeface="Wingdings" panose="05000000000000000000" pitchFamily="2" charset="2"/>
              <a:buNone/>
            </a:pPr>
            <a:r>
              <a:rPr lang="en-US" altLang="en-US" sz="3200" smtClean="0"/>
              <a:t>IBM 370</a:t>
            </a:r>
          </a:p>
          <a:p>
            <a:pPr>
              <a:buFont typeface="Wingdings" panose="05000000000000000000" pitchFamily="2" charset="2"/>
              <a:buNone/>
            </a:pPr>
            <a:r>
              <a:rPr lang="en-US" altLang="en-US" sz="3200" smtClean="0"/>
              <a:t>Motorola 68000</a:t>
            </a:r>
          </a:p>
          <a:p>
            <a:pPr>
              <a:buFont typeface="Wingdings" panose="05000000000000000000" pitchFamily="2" charset="2"/>
              <a:buNone/>
            </a:pPr>
            <a:r>
              <a:rPr lang="en-US" altLang="en-US" sz="3200" smtClean="0"/>
              <a:t>Sun</a:t>
            </a:r>
          </a:p>
        </p:txBody>
      </p:sp>
      <p:sp>
        <p:nvSpPr>
          <p:cNvPr id="618499" name="Rectangle 3"/>
          <p:cNvSpPr>
            <a:spLocks noChangeArrowheads="1"/>
          </p:cNvSpPr>
          <p:nvPr/>
        </p:nvSpPr>
        <p:spPr bwMode="auto">
          <a:xfrm>
            <a:off x="1035050" y="1536700"/>
            <a:ext cx="3935413" cy="4406900"/>
          </a:xfrm>
          <a:prstGeom prst="rect">
            <a:avLst/>
          </a:prstGeom>
          <a:noFill/>
          <a:ln w="25400">
            <a:solidFill>
              <a:schemeClr val="tx1"/>
            </a:solidFill>
            <a:miter lim="800000"/>
            <a:headEnd/>
            <a:tailEnd/>
          </a:ln>
          <a:effectLst/>
        </p:spPr>
        <p:txBody>
          <a:bodyPr lIns="90488" tIns="44450" rIns="90488" bIns="44450"/>
          <a:lstStyle/>
          <a:p>
            <a:pPr marL="342900" indent="-342900" algn="ctr">
              <a:spcBef>
                <a:spcPct val="20000"/>
              </a:spcBef>
              <a:defRPr/>
            </a:pPr>
            <a:r>
              <a:rPr lang="en-US" sz="3200">
                <a:effectLst>
                  <a:outerShdw blurRad="38100" dist="38100" dir="2700000" algn="tl">
                    <a:srgbClr val="C0C0C0"/>
                  </a:outerShdw>
                </a:effectLst>
                <a:latin typeface="Helvetica" pitchFamily="34" charset="0"/>
              </a:rPr>
              <a:t>Little-Endian</a:t>
            </a:r>
          </a:p>
          <a:p>
            <a:pPr marL="342900" indent="-342900" algn="ctr">
              <a:spcBef>
                <a:spcPct val="20000"/>
              </a:spcBef>
              <a:defRPr/>
            </a:pPr>
            <a:endParaRPr lang="en-US" sz="3200">
              <a:effectLst>
                <a:outerShdw blurRad="38100" dist="38100" dir="2700000" algn="tl">
                  <a:srgbClr val="C0C0C0"/>
                </a:outerShdw>
              </a:effectLst>
              <a:latin typeface="Helvetica" pitchFamily="34" charset="0"/>
            </a:endParaRPr>
          </a:p>
          <a:p>
            <a:pPr marL="342900" indent="-342900" algn="ctr">
              <a:spcBef>
                <a:spcPct val="20000"/>
              </a:spcBef>
              <a:defRPr/>
            </a:pPr>
            <a:endParaRPr lang="en-US" sz="3200">
              <a:effectLst>
                <a:outerShdw blurRad="38100" dist="38100" dir="2700000" algn="tl">
                  <a:srgbClr val="C0C0C0"/>
                </a:outerShdw>
              </a:effectLst>
              <a:latin typeface="Helvetica" pitchFamily="34" charset="0"/>
            </a:endParaRPr>
          </a:p>
          <a:p>
            <a:pPr marL="342900" indent="-342900">
              <a:spcBef>
                <a:spcPct val="20000"/>
              </a:spcBef>
              <a:defRPr/>
            </a:pPr>
            <a:endParaRPr lang="en-US" sz="3200">
              <a:effectLst>
                <a:outerShdw blurRad="38100" dist="38100" dir="2700000" algn="tl">
                  <a:srgbClr val="C0C0C0"/>
                </a:outerShdw>
              </a:effectLst>
              <a:latin typeface="Helvetica" pitchFamily="34" charset="0"/>
            </a:endParaRPr>
          </a:p>
          <a:p>
            <a:pPr marL="342900" indent="-342900">
              <a:spcBef>
                <a:spcPct val="20000"/>
              </a:spcBef>
              <a:defRPr/>
            </a:pPr>
            <a:r>
              <a:rPr lang="en-US" sz="3200">
                <a:effectLst>
                  <a:outerShdw blurRad="38100" dist="38100" dir="2700000" algn="tl">
                    <a:srgbClr val="C0C0C0"/>
                  </a:outerShdw>
                </a:effectLst>
                <a:latin typeface="Helvetica" pitchFamily="34" charset="0"/>
              </a:rPr>
              <a:t>IBM 80x86</a:t>
            </a:r>
          </a:p>
          <a:p>
            <a:pPr marL="342900" indent="-342900">
              <a:spcBef>
                <a:spcPct val="20000"/>
              </a:spcBef>
              <a:defRPr/>
            </a:pPr>
            <a:r>
              <a:rPr lang="en-US" sz="3200">
                <a:effectLst>
                  <a:outerShdw blurRad="38100" dist="38100" dir="2700000" algn="tl">
                    <a:srgbClr val="C0C0C0"/>
                  </a:outerShdw>
                </a:effectLst>
                <a:latin typeface="Helvetica" pitchFamily="34" charset="0"/>
              </a:rPr>
              <a:t>DEC VAX</a:t>
            </a:r>
          </a:p>
          <a:p>
            <a:pPr marL="342900" indent="-342900">
              <a:spcBef>
                <a:spcPct val="20000"/>
              </a:spcBef>
              <a:defRPr/>
            </a:pPr>
            <a:r>
              <a:rPr lang="en-US" sz="3200">
                <a:effectLst>
                  <a:outerShdw blurRad="38100" dist="38100" dir="2700000" algn="tl">
                    <a:srgbClr val="C0C0C0"/>
                  </a:outerShdw>
                </a:effectLst>
                <a:latin typeface="Helvetica" pitchFamily="34" charset="0"/>
              </a:rPr>
              <a:t>DEC PDP-11</a:t>
            </a:r>
          </a:p>
        </p:txBody>
      </p:sp>
      <p:sp>
        <p:nvSpPr>
          <p:cNvPr id="25604" name="Rectangle 4"/>
          <p:cNvSpPr>
            <a:spLocks noGrp="1" noChangeArrowheads="1"/>
          </p:cNvSpPr>
          <p:nvPr>
            <p:ph type="title"/>
          </p:nvPr>
        </p:nvSpPr>
        <p:spPr>
          <a:noFill/>
        </p:spPr>
        <p:txBody>
          <a:bodyPr lIns="90488" tIns="44450" rIns="90488" bIns="44450"/>
          <a:lstStyle/>
          <a:p>
            <a:r>
              <a:rPr lang="en-US" altLang="en-US" smtClean="0"/>
              <a:t>Byte Ordering</a:t>
            </a:r>
          </a:p>
        </p:txBody>
      </p:sp>
      <p:sp>
        <p:nvSpPr>
          <p:cNvPr id="25605" name="Rectangle 5"/>
          <p:cNvSpPr>
            <a:spLocks noChangeArrowheads="1"/>
          </p:cNvSpPr>
          <p:nvPr/>
        </p:nvSpPr>
        <p:spPr bwMode="auto">
          <a:xfrm>
            <a:off x="7104063" y="2305050"/>
            <a:ext cx="1649412" cy="508000"/>
          </a:xfrm>
          <a:prstGeom prst="rect">
            <a:avLst/>
          </a:prstGeom>
          <a:solidFill>
            <a:schemeClr val="accent1"/>
          </a:solidFill>
          <a:ln w="25400">
            <a:solidFill>
              <a:srgbClr val="000000"/>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sz="2400">
                <a:solidFill>
                  <a:srgbClr val="000000"/>
                </a:solidFill>
                <a:latin typeface="Helvetica" panose="020B0604020202020204" pitchFamily="34" charset="0"/>
              </a:rPr>
              <a:t>Low Byte</a:t>
            </a:r>
          </a:p>
        </p:txBody>
      </p:sp>
      <p:sp>
        <p:nvSpPr>
          <p:cNvPr id="25606" name="Rectangle 6"/>
          <p:cNvSpPr>
            <a:spLocks noChangeArrowheads="1"/>
          </p:cNvSpPr>
          <p:nvPr/>
        </p:nvSpPr>
        <p:spPr bwMode="auto">
          <a:xfrm>
            <a:off x="5448300" y="2305050"/>
            <a:ext cx="1651000" cy="508000"/>
          </a:xfrm>
          <a:prstGeom prst="rect">
            <a:avLst/>
          </a:prstGeom>
          <a:solidFill>
            <a:schemeClr val="accent1"/>
          </a:solidFill>
          <a:ln w="25400">
            <a:solidFill>
              <a:srgbClr val="000000"/>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sz="2400">
                <a:solidFill>
                  <a:srgbClr val="000000"/>
                </a:solidFill>
                <a:latin typeface="Helvetica" panose="020B0604020202020204" pitchFamily="34" charset="0"/>
              </a:rPr>
              <a:t>High Byte</a:t>
            </a:r>
          </a:p>
        </p:txBody>
      </p:sp>
      <p:sp>
        <p:nvSpPr>
          <p:cNvPr id="25607" name="Rectangle 7"/>
          <p:cNvSpPr>
            <a:spLocks noChangeArrowheads="1"/>
          </p:cNvSpPr>
          <p:nvPr/>
        </p:nvSpPr>
        <p:spPr bwMode="auto">
          <a:xfrm>
            <a:off x="5686425" y="2887663"/>
            <a:ext cx="1196975"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2400">
                <a:latin typeface="Helvetica" panose="020B0604020202020204" pitchFamily="34" charset="0"/>
              </a:rPr>
              <a:t>Addr A</a:t>
            </a:r>
          </a:p>
        </p:txBody>
      </p:sp>
      <p:sp>
        <p:nvSpPr>
          <p:cNvPr id="25608" name="Rectangle 8"/>
          <p:cNvSpPr>
            <a:spLocks noChangeArrowheads="1"/>
          </p:cNvSpPr>
          <p:nvPr/>
        </p:nvSpPr>
        <p:spPr bwMode="auto">
          <a:xfrm>
            <a:off x="7134225" y="2887663"/>
            <a:ext cx="1547813"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2400">
                <a:latin typeface="Helvetica" panose="020B0604020202020204" pitchFamily="34" charset="0"/>
              </a:rPr>
              <a:t>Addr A+1</a:t>
            </a:r>
          </a:p>
        </p:txBody>
      </p:sp>
      <p:sp>
        <p:nvSpPr>
          <p:cNvPr id="25609" name="Rectangle 9"/>
          <p:cNvSpPr>
            <a:spLocks noChangeArrowheads="1"/>
          </p:cNvSpPr>
          <p:nvPr/>
        </p:nvSpPr>
        <p:spPr bwMode="auto">
          <a:xfrm>
            <a:off x="2862263" y="2298700"/>
            <a:ext cx="1651000" cy="508000"/>
          </a:xfrm>
          <a:prstGeom prst="rect">
            <a:avLst/>
          </a:prstGeom>
          <a:solidFill>
            <a:schemeClr val="accent1"/>
          </a:solidFill>
          <a:ln w="25400">
            <a:solidFill>
              <a:srgbClr val="000000"/>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sz="2400">
                <a:solidFill>
                  <a:srgbClr val="000000"/>
                </a:solidFill>
                <a:latin typeface="Helvetica" panose="020B0604020202020204" pitchFamily="34" charset="0"/>
              </a:rPr>
              <a:t>High Byte</a:t>
            </a:r>
          </a:p>
        </p:txBody>
      </p:sp>
      <p:sp>
        <p:nvSpPr>
          <p:cNvPr id="25610" name="Rectangle 10"/>
          <p:cNvSpPr>
            <a:spLocks noChangeArrowheads="1"/>
          </p:cNvSpPr>
          <p:nvPr/>
        </p:nvSpPr>
        <p:spPr bwMode="auto">
          <a:xfrm>
            <a:off x="1187450" y="2298700"/>
            <a:ext cx="1651000" cy="508000"/>
          </a:xfrm>
          <a:prstGeom prst="rect">
            <a:avLst/>
          </a:prstGeom>
          <a:solidFill>
            <a:schemeClr val="accent1"/>
          </a:solidFill>
          <a:ln w="25400">
            <a:solidFill>
              <a:srgbClr val="000000"/>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US" altLang="en-US" sz="2400">
                <a:solidFill>
                  <a:srgbClr val="000000"/>
                </a:solidFill>
                <a:latin typeface="Helvetica" panose="020B0604020202020204" pitchFamily="34" charset="0"/>
              </a:rPr>
              <a:t>Low Byte</a:t>
            </a:r>
          </a:p>
        </p:txBody>
      </p:sp>
      <p:sp>
        <p:nvSpPr>
          <p:cNvPr id="25611" name="Rectangle 11"/>
          <p:cNvSpPr>
            <a:spLocks noChangeArrowheads="1"/>
          </p:cNvSpPr>
          <p:nvPr/>
        </p:nvSpPr>
        <p:spPr bwMode="auto">
          <a:xfrm>
            <a:off x="1463675" y="2881313"/>
            <a:ext cx="1198563"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2400">
                <a:latin typeface="Helvetica" panose="020B0604020202020204" pitchFamily="34" charset="0"/>
              </a:rPr>
              <a:t>Addr A</a:t>
            </a:r>
          </a:p>
        </p:txBody>
      </p:sp>
      <p:sp>
        <p:nvSpPr>
          <p:cNvPr id="25612" name="Rectangle 12"/>
          <p:cNvSpPr>
            <a:spLocks noChangeArrowheads="1"/>
          </p:cNvSpPr>
          <p:nvPr/>
        </p:nvSpPr>
        <p:spPr bwMode="auto">
          <a:xfrm>
            <a:off x="2913063" y="2881313"/>
            <a:ext cx="1547812"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sz="2400">
                <a:latin typeface="Helvetica" panose="020B0604020202020204" pitchFamily="34" charset="0"/>
              </a:rPr>
              <a:t>Addr A+1</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ltLang="en-US" smtClean="0"/>
              <a:t>Byte Order e Networking</a:t>
            </a:r>
          </a:p>
        </p:txBody>
      </p:sp>
      <p:sp>
        <p:nvSpPr>
          <p:cNvPr id="2662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Supponiamo che una macchina Big Endian invii  un 16 bit integer con il valore 2:</a:t>
            </a:r>
          </a:p>
          <a:p>
            <a:endParaRPr lang="en-US" altLang="en-US" smtClean="0"/>
          </a:p>
          <a:p>
            <a:endParaRPr lang="en-US" altLang="en-US" smtClean="0"/>
          </a:p>
          <a:p>
            <a:endParaRPr lang="en-US" altLang="en-US" smtClean="0"/>
          </a:p>
          <a:p>
            <a:r>
              <a:rPr lang="en-US" altLang="en-US" smtClean="0"/>
              <a:t>Una macchina Little Endian penserà di avere ricevuto il numero 512:</a:t>
            </a:r>
          </a:p>
        </p:txBody>
      </p:sp>
      <p:sp>
        <p:nvSpPr>
          <p:cNvPr id="26628" name="Text Box 4"/>
          <p:cNvSpPr txBox="1">
            <a:spLocks noChangeArrowheads="1"/>
          </p:cNvSpPr>
          <p:nvPr/>
        </p:nvSpPr>
        <p:spPr bwMode="auto">
          <a:xfrm>
            <a:off x="2244725" y="2349500"/>
            <a:ext cx="4724400" cy="584200"/>
          </a:xfrm>
          <a:prstGeom prst="rect">
            <a:avLst/>
          </a:prstGeom>
          <a:solidFill>
            <a:schemeClr val="accent1"/>
          </a:solidFill>
          <a:ln w="38100">
            <a:solidFill>
              <a:schemeClr val="bg2"/>
            </a:solidFill>
            <a:miter lim="800000"/>
            <a:headEnd/>
            <a:tailEnd/>
          </a:ln>
        </p:spPr>
        <p:txBody>
          <a:bodyP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US" altLang="en-US" sz="3200">
                <a:solidFill>
                  <a:srgbClr val="000099"/>
                </a:solidFill>
              </a:rPr>
              <a:t>00000000 00000010</a:t>
            </a:r>
            <a:endParaRPr lang="en-US" altLang="en-US" sz="2400">
              <a:solidFill>
                <a:srgbClr val="000099"/>
              </a:solidFill>
              <a:latin typeface="Helvetica" panose="020B0604020202020204" pitchFamily="34" charset="0"/>
            </a:endParaRPr>
          </a:p>
        </p:txBody>
      </p:sp>
      <p:sp>
        <p:nvSpPr>
          <p:cNvPr id="26629" name="Text Box 5"/>
          <p:cNvSpPr txBox="1">
            <a:spLocks noChangeArrowheads="1"/>
          </p:cNvSpPr>
          <p:nvPr/>
        </p:nvSpPr>
        <p:spPr bwMode="auto">
          <a:xfrm>
            <a:off x="2262188" y="5227638"/>
            <a:ext cx="4724400" cy="584200"/>
          </a:xfrm>
          <a:prstGeom prst="rect">
            <a:avLst/>
          </a:prstGeom>
          <a:solidFill>
            <a:schemeClr val="accent1"/>
          </a:solidFill>
          <a:ln w="38100">
            <a:solidFill>
              <a:schemeClr val="bg2"/>
            </a:solidFill>
            <a:miter lim="800000"/>
            <a:headEnd/>
            <a:tailEnd/>
          </a:ln>
        </p:spPr>
        <p:txBody>
          <a:bodyP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US" altLang="en-US" sz="3200">
                <a:solidFill>
                  <a:srgbClr val="000099"/>
                </a:solidFill>
              </a:rPr>
              <a:t>00000010 00000000</a:t>
            </a:r>
            <a:endParaRPr lang="en-US" altLang="en-US" sz="2400">
              <a:solidFill>
                <a:srgbClr val="000099"/>
              </a:solidFill>
              <a:latin typeface="Helvetica" panose="020B0604020202020204" pitchFamily="34"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6"/>
          <p:cNvSpPr>
            <a:spLocks noGrp="1" noChangeArrowheads="1"/>
          </p:cNvSpPr>
          <p:nvPr>
            <p:ph type="title"/>
          </p:nvPr>
        </p:nvSpPr>
        <p:spPr/>
        <p:txBody>
          <a:bodyPr/>
          <a:lstStyle/>
          <a:p>
            <a:r>
              <a:rPr lang="en-US" altLang="en-US" smtClean="0"/>
              <a:t>Network Byte Order</a:t>
            </a:r>
          </a:p>
        </p:txBody>
      </p:sp>
      <p:sp>
        <p:nvSpPr>
          <p:cNvPr id="621575" name="Rectangle 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400" smtClean="0"/>
              <a:t>La conversione dei dati per l’ “application-level” è demandata al livello presentazione.</a:t>
            </a:r>
          </a:p>
          <a:p>
            <a:endParaRPr lang="en-US" altLang="en-US" sz="2400" smtClean="0"/>
          </a:p>
          <a:p>
            <a:r>
              <a:rPr lang="en-US" altLang="en-US" sz="2400" smtClean="0"/>
              <a:t>Ma attenzione !!! Come comunicano i livelli  più bassi se essi rappresentano i valori in modo  differente ? (i.e.: il campo “data length” presente  nell’ header)</a:t>
            </a:r>
          </a:p>
          <a:p>
            <a:endParaRPr lang="en-US" altLang="en-US" sz="2400" smtClean="0"/>
          </a:p>
          <a:p>
            <a:r>
              <a:rPr lang="en-US" altLang="en-US" sz="2400" smtClean="0"/>
              <a:t>É stato fissato un “byte order”  (chiamato  </a:t>
            </a:r>
            <a:r>
              <a:rPr lang="en-US" altLang="en-US" sz="2400" b="1" smtClean="0">
                <a:solidFill>
                  <a:srgbClr val="CC0000"/>
                </a:solidFill>
              </a:rPr>
              <a:t>network byte order</a:t>
            </a:r>
            <a:r>
              <a:rPr lang="en-US" altLang="en-US" sz="2400" smtClean="0"/>
              <a:t>) per tutti i dati di controllo</a:t>
            </a:r>
          </a:p>
          <a:p>
            <a:pPr lvl="1"/>
            <a:endParaRPr lang="en-US" altLang="en-US" sz="2000" smtClean="0">
              <a:solidFill>
                <a:srgbClr val="CC0000"/>
              </a:solidFill>
            </a:endParaRPr>
          </a:p>
          <a:p>
            <a:pPr lvl="1"/>
            <a:r>
              <a:rPr lang="en-US" altLang="en-US" sz="2000" b="1" smtClean="0">
                <a:solidFill>
                  <a:srgbClr val="CC0000"/>
                </a:solidFill>
              </a:rPr>
              <a:t>Il Network Byte Order è Big-Endian</a:t>
            </a:r>
            <a:r>
              <a:rPr lang="en-US" altLang="en-US" sz="2000" b="1" smtClean="0"/>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21575">
                                            <p:txEl>
                                              <p:pRg st="0" end="0"/>
                                            </p:txEl>
                                          </p:spTgt>
                                        </p:tgtEl>
                                        <p:attrNameLst>
                                          <p:attrName>style.visibility</p:attrName>
                                        </p:attrNameLst>
                                      </p:cBhvr>
                                      <p:to>
                                        <p:strVal val="visible"/>
                                      </p:to>
                                    </p:set>
                                    <p:animEffect transition="in" filter="wipe(left)">
                                      <p:cBhvr>
                                        <p:cTn id="7" dur="500"/>
                                        <p:tgtEl>
                                          <p:spTgt spid="6215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21575">
                                            <p:txEl>
                                              <p:pRg st="2" end="2"/>
                                            </p:txEl>
                                          </p:spTgt>
                                        </p:tgtEl>
                                        <p:attrNameLst>
                                          <p:attrName>style.visibility</p:attrName>
                                        </p:attrNameLst>
                                      </p:cBhvr>
                                      <p:to>
                                        <p:strVal val="visible"/>
                                      </p:to>
                                    </p:set>
                                    <p:animEffect transition="in" filter="wipe(left)">
                                      <p:cBhvr>
                                        <p:cTn id="12" dur="500"/>
                                        <p:tgtEl>
                                          <p:spTgt spid="62157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21575">
                                            <p:txEl>
                                              <p:pRg st="4" end="4"/>
                                            </p:txEl>
                                          </p:spTgt>
                                        </p:tgtEl>
                                        <p:attrNameLst>
                                          <p:attrName>style.visibility</p:attrName>
                                        </p:attrNameLst>
                                      </p:cBhvr>
                                      <p:to>
                                        <p:strVal val="visible"/>
                                      </p:to>
                                    </p:set>
                                    <p:animEffect transition="in" filter="wipe(left)">
                                      <p:cBhvr>
                                        <p:cTn id="17" dur="500"/>
                                        <p:tgtEl>
                                          <p:spTgt spid="621575">
                                            <p:txEl>
                                              <p:pRg st="4" end="4"/>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621575">
                                            <p:txEl>
                                              <p:pRg st="6" end="6"/>
                                            </p:txEl>
                                          </p:spTgt>
                                        </p:tgtEl>
                                        <p:attrNameLst>
                                          <p:attrName>style.visibility</p:attrName>
                                        </p:attrNameLst>
                                      </p:cBhvr>
                                      <p:to>
                                        <p:strVal val="visible"/>
                                      </p:to>
                                    </p:set>
                                    <p:animEffect transition="in" filter="wipe(left)">
                                      <p:cBhvr>
                                        <p:cTn id="20" dur="500"/>
                                        <p:tgtEl>
                                          <p:spTgt spid="62157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157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ltLang="en-US" smtClean="0"/>
              <a:t>Ethernet MAC Protocol</a:t>
            </a:r>
          </a:p>
        </p:txBody>
      </p:sp>
      <p:sp>
        <p:nvSpPr>
          <p:cNvPr id="356355" name="Rectangle 3"/>
          <p:cNvSpPr>
            <a:spLocks noGrp="1" noChangeArrowheads="1"/>
          </p:cNvSpPr>
          <p:nvPr>
            <p:ph type="body" idx="1"/>
          </p:nvPr>
        </p:nvSpPr>
        <p:spPr bwMode="auto">
          <a:xfrm>
            <a:off x="1106488" y="4630738"/>
            <a:ext cx="6662737" cy="800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609600" indent="-609600">
              <a:buFont typeface="Wingdings" panose="05000000000000000000" pitchFamily="2" charset="2"/>
              <a:buNone/>
            </a:pPr>
            <a:r>
              <a:rPr lang="en-US" altLang="en-US" sz="2000" smtClean="0"/>
              <a:t>Frame formats: </a:t>
            </a:r>
            <a:r>
              <a:rPr lang="en-US" altLang="en-US" sz="2000" smtClean="0">
                <a:solidFill>
                  <a:schemeClr val="accent2"/>
                </a:solidFill>
              </a:rPr>
              <a:t>(a)</a:t>
            </a:r>
            <a:r>
              <a:rPr lang="en-US" altLang="en-US" sz="2000" smtClean="0"/>
              <a:t> DIX Ethernet versione 2,              </a:t>
            </a:r>
          </a:p>
          <a:p>
            <a:pPr marL="609600" indent="-609600">
              <a:buFont typeface="Wingdings" panose="05000000000000000000" pitchFamily="2" charset="2"/>
              <a:buNone/>
            </a:pPr>
            <a:r>
              <a:rPr lang="en-US" altLang="en-US" sz="2000" smtClean="0">
                <a:solidFill>
                  <a:schemeClr val="accent2"/>
                </a:solidFill>
              </a:rPr>
              <a:t>    			   (b)</a:t>
            </a:r>
            <a:r>
              <a:rPr lang="en-US" altLang="en-US" sz="2000" smtClean="0"/>
              <a:t> IEEE 802.3.</a:t>
            </a:r>
          </a:p>
        </p:txBody>
      </p:sp>
      <p:pic>
        <p:nvPicPr>
          <p:cNvPr id="28676" name="Picture 4" descr="4-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463" y="1916113"/>
            <a:ext cx="8116887"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6360" name="Rectangle 8"/>
          <p:cNvSpPr>
            <a:spLocks noChangeArrowheads="1"/>
          </p:cNvSpPr>
          <p:nvPr/>
        </p:nvSpPr>
        <p:spPr bwMode="auto">
          <a:xfrm flipH="1">
            <a:off x="1190625" y="2349500"/>
            <a:ext cx="3722688" cy="1654175"/>
          </a:xfrm>
          <a:prstGeom prst="rect">
            <a:avLst/>
          </a:prstGeom>
          <a:solidFill>
            <a:srgbClr val="FFFF00">
              <a:alpha val="49019"/>
            </a:srgbClr>
          </a:solidFill>
          <a:ln w="57150">
            <a:solidFill>
              <a:schemeClr val="tx2"/>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356361" name="Rectangle 9"/>
          <p:cNvSpPr>
            <a:spLocks noChangeArrowheads="1"/>
          </p:cNvSpPr>
          <p:nvPr/>
        </p:nvSpPr>
        <p:spPr bwMode="auto">
          <a:xfrm flipH="1">
            <a:off x="6508750" y="2351088"/>
            <a:ext cx="2195513" cy="1654175"/>
          </a:xfrm>
          <a:prstGeom prst="rect">
            <a:avLst/>
          </a:prstGeom>
          <a:solidFill>
            <a:srgbClr val="FFFF00">
              <a:alpha val="49019"/>
            </a:srgbClr>
          </a:solidFill>
          <a:ln w="57150">
            <a:solidFill>
              <a:schemeClr val="tx2"/>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356362" name="Text Box 10"/>
          <p:cNvSpPr txBox="1">
            <a:spLocks noChangeArrowheads="1"/>
          </p:cNvSpPr>
          <p:nvPr/>
        </p:nvSpPr>
        <p:spPr bwMode="auto">
          <a:xfrm>
            <a:off x="2173288" y="2924175"/>
            <a:ext cx="1281112"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prstDash val="sysDot"/>
                <a:miter lim="800000"/>
                <a:headEnd type="none" w="sm" len="sm"/>
                <a:tailEnd type="none" w="sm" len="sm"/>
              </a14:hiddenLine>
            </a:ext>
          </a:extLst>
        </p:spPr>
        <p:txBody>
          <a:bodyPr wrap="none">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r">
              <a:lnSpc>
                <a:spcPct val="90000"/>
              </a:lnSpc>
              <a:spcBef>
                <a:spcPct val="50000"/>
              </a:spcBef>
            </a:pPr>
            <a:r>
              <a:rPr lang="it-IT" altLang="en-US" sz="2400">
                <a:latin typeface="Rockwell" panose="02060603020205020403" pitchFamily="18" charset="0"/>
              </a:rPr>
              <a:t>Header</a:t>
            </a:r>
            <a:endParaRPr lang="en-GB" altLang="en-US" sz="2400">
              <a:latin typeface="Rockwell" panose="02060603020205020403" pitchFamily="18" charset="0"/>
            </a:endParaRPr>
          </a:p>
        </p:txBody>
      </p:sp>
      <p:sp>
        <p:nvSpPr>
          <p:cNvPr id="356363" name="Text Box 11"/>
          <p:cNvSpPr txBox="1">
            <a:spLocks noChangeArrowheads="1"/>
          </p:cNvSpPr>
          <p:nvPr/>
        </p:nvSpPr>
        <p:spPr bwMode="auto">
          <a:xfrm>
            <a:off x="6838950" y="2924175"/>
            <a:ext cx="1243013"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prstDash val="sysDot"/>
                <a:miter lim="800000"/>
                <a:headEnd type="none" w="sm" len="sm"/>
                <a:tailEnd type="none" w="sm" len="sm"/>
              </a14:hiddenLine>
            </a:ext>
          </a:extLst>
        </p:spPr>
        <p:txBody>
          <a:bodyPr wrap="none">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r">
              <a:lnSpc>
                <a:spcPct val="90000"/>
              </a:lnSpc>
              <a:spcBef>
                <a:spcPct val="50000"/>
              </a:spcBef>
            </a:pPr>
            <a:r>
              <a:rPr lang="it-IT" altLang="en-US" sz="2400">
                <a:latin typeface="Rockwell" panose="02060603020205020403" pitchFamily="18" charset="0"/>
              </a:rPr>
              <a:t>Trailer</a:t>
            </a:r>
            <a:endParaRPr lang="en-GB" altLang="en-US" sz="2400">
              <a:latin typeface="Rockwell" panose="02060603020205020403"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56355">
                                            <p:txEl>
                                              <p:pRg st="0" end="0"/>
                                            </p:txEl>
                                          </p:spTgt>
                                        </p:tgtEl>
                                        <p:attrNameLst>
                                          <p:attrName>style.visibility</p:attrName>
                                        </p:attrNameLst>
                                      </p:cBhvr>
                                      <p:to>
                                        <p:strVal val="visible"/>
                                      </p:to>
                                    </p:set>
                                    <p:anim calcmode="lin" valueType="num">
                                      <p:cBhvr additive="base">
                                        <p:cTn id="7" dur="500" fill="hold"/>
                                        <p:tgtEl>
                                          <p:spTgt spid="3563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56355">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56355">
                                            <p:txEl>
                                              <p:pRg st="1" end="1"/>
                                            </p:txEl>
                                          </p:spTgt>
                                        </p:tgtEl>
                                        <p:attrNameLst>
                                          <p:attrName>style.visibility</p:attrName>
                                        </p:attrNameLst>
                                      </p:cBhvr>
                                      <p:to>
                                        <p:strVal val="visible"/>
                                      </p:to>
                                    </p:set>
                                    <p:anim calcmode="lin" valueType="num">
                                      <p:cBhvr additive="base">
                                        <p:cTn id="12" dur="500" fill="hold"/>
                                        <p:tgtEl>
                                          <p:spTgt spid="356355">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56355">
                                            <p:txEl>
                                              <p:pRg st="1" end="1"/>
                                            </p:txEl>
                                          </p:spTgt>
                                        </p:tgtEl>
                                        <p:attrNameLst>
                                          <p:attrName>ppt_y</p:attrName>
                                        </p:attrNameLst>
                                      </p:cBhvr>
                                      <p:tavLst>
                                        <p:tav tm="0">
                                          <p:val>
                                            <p:strVal val="1+#ppt_h/2"/>
                                          </p:val>
                                        </p:tav>
                                        <p:tav tm="100000">
                                          <p:val>
                                            <p:strVal val="#ppt_y"/>
                                          </p:val>
                                        </p:tav>
                                      </p:tavLst>
                                    </p:anim>
                                  </p:childTnLst>
                                </p:cTn>
                              </p:par>
                              <p:par>
                                <p:cTn id="14" presetID="3" presetClass="entr" presetSubtype="10" fill="hold" grpId="0" nodeType="withEffect">
                                  <p:stCondLst>
                                    <p:cond delay="0"/>
                                  </p:stCondLst>
                                  <p:childTnLst>
                                    <p:set>
                                      <p:cBhvr>
                                        <p:cTn id="15" dur="1" fill="hold">
                                          <p:stCondLst>
                                            <p:cond delay="0"/>
                                          </p:stCondLst>
                                        </p:cTn>
                                        <p:tgtEl>
                                          <p:spTgt spid="356360"/>
                                        </p:tgtEl>
                                        <p:attrNameLst>
                                          <p:attrName>style.visibility</p:attrName>
                                        </p:attrNameLst>
                                      </p:cBhvr>
                                      <p:to>
                                        <p:strVal val="visible"/>
                                      </p:to>
                                    </p:set>
                                    <p:animEffect transition="in" filter="blinds(horizontal)">
                                      <p:cBhvr>
                                        <p:cTn id="16" dur="500"/>
                                        <p:tgtEl>
                                          <p:spTgt spid="356360"/>
                                        </p:tgtEl>
                                      </p:cBhvr>
                                    </p:animEffect>
                                  </p:childTnLst>
                                </p:cTn>
                              </p:par>
                            </p:childTnLst>
                          </p:cTn>
                        </p:par>
                        <p:par>
                          <p:cTn id="17" fill="hold" nodeType="afterGroup">
                            <p:stCondLst>
                              <p:cond delay="1000"/>
                            </p:stCondLst>
                            <p:childTnLst>
                              <p:par>
                                <p:cTn id="18" presetID="16" presetClass="entr" presetSubtype="26" fill="hold" grpId="0" nodeType="afterEffect">
                                  <p:stCondLst>
                                    <p:cond delay="0"/>
                                  </p:stCondLst>
                                  <p:childTnLst>
                                    <p:set>
                                      <p:cBhvr>
                                        <p:cTn id="19" dur="1" fill="hold">
                                          <p:stCondLst>
                                            <p:cond delay="0"/>
                                          </p:stCondLst>
                                        </p:cTn>
                                        <p:tgtEl>
                                          <p:spTgt spid="356362"/>
                                        </p:tgtEl>
                                        <p:attrNameLst>
                                          <p:attrName>style.visibility</p:attrName>
                                        </p:attrNameLst>
                                      </p:cBhvr>
                                      <p:to>
                                        <p:strVal val="visible"/>
                                      </p:to>
                                    </p:set>
                                    <p:animEffect transition="in" filter="barn(inHorizontal)">
                                      <p:cBhvr>
                                        <p:cTn id="20" dur="500"/>
                                        <p:tgtEl>
                                          <p:spTgt spid="35636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356361"/>
                                        </p:tgtEl>
                                        <p:attrNameLst>
                                          <p:attrName>style.visibility</p:attrName>
                                        </p:attrNameLst>
                                      </p:cBhvr>
                                      <p:to>
                                        <p:strVal val="visible"/>
                                      </p:to>
                                    </p:set>
                                    <p:animEffect transition="in" filter="box(in)">
                                      <p:cBhvr>
                                        <p:cTn id="25" dur="500"/>
                                        <p:tgtEl>
                                          <p:spTgt spid="356361"/>
                                        </p:tgtEl>
                                      </p:cBhvr>
                                    </p:animEffect>
                                  </p:childTnLst>
                                </p:cTn>
                              </p:par>
                            </p:childTnLst>
                          </p:cTn>
                        </p:par>
                        <p:par>
                          <p:cTn id="26" fill="hold" nodeType="afterGroup">
                            <p:stCondLst>
                              <p:cond delay="500"/>
                            </p:stCondLst>
                            <p:childTnLst>
                              <p:par>
                                <p:cTn id="27" presetID="2" presetClass="entr" presetSubtype="4" fill="hold" grpId="0" nodeType="afterEffect">
                                  <p:stCondLst>
                                    <p:cond delay="0"/>
                                  </p:stCondLst>
                                  <p:childTnLst>
                                    <p:set>
                                      <p:cBhvr>
                                        <p:cTn id="28" dur="1" fill="hold">
                                          <p:stCondLst>
                                            <p:cond delay="0"/>
                                          </p:stCondLst>
                                        </p:cTn>
                                        <p:tgtEl>
                                          <p:spTgt spid="356363"/>
                                        </p:tgtEl>
                                        <p:attrNameLst>
                                          <p:attrName>style.visibility</p:attrName>
                                        </p:attrNameLst>
                                      </p:cBhvr>
                                      <p:to>
                                        <p:strVal val="visible"/>
                                      </p:to>
                                    </p:set>
                                    <p:anim calcmode="lin" valueType="num">
                                      <p:cBhvr additive="base">
                                        <p:cTn id="29" dur="500" fill="hold"/>
                                        <p:tgtEl>
                                          <p:spTgt spid="356363"/>
                                        </p:tgtEl>
                                        <p:attrNameLst>
                                          <p:attrName>ppt_x</p:attrName>
                                        </p:attrNameLst>
                                      </p:cBhvr>
                                      <p:tavLst>
                                        <p:tav tm="0">
                                          <p:val>
                                            <p:strVal val="#ppt_x"/>
                                          </p:val>
                                        </p:tav>
                                        <p:tav tm="100000">
                                          <p:val>
                                            <p:strVal val="#ppt_x"/>
                                          </p:val>
                                        </p:tav>
                                      </p:tavLst>
                                    </p:anim>
                                    <p:anim calcmode="lin" valueType="num">
                                      <p:cBhvr additive="base">
                                        <p:cTn id="30" dur="500" fill="hold"/>
                                        <p:tgtEl>
                                          <p:spTgt spid="3563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6355" grpId="0" build="p"/>
      <p:bldP spid="356360" grpId="0" animBg="1"/>
      <p:bldP spid="356361" grpId="0" animBg="1"/>
      <p:bldP spid="356362" grpId="0"/>
      <p:bldP spid="35636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altLang="en-US" smtClean="0"/>
              <a:t>Ethernet MAC Protocol</a:t>
            </a:r>
          </a:p>
        </p:txBody>
      </p:sp>
      <p:pic>
        <p:nvPicPr>
          <p:cNvPr id="29699" name="Picture 4" descr="4-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38" y="1484313"/>
            <a:ext cx="811847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 Box 7"/>
          <p:cNvSpPr txBox="1">
            <a:spLocks noChangeArrowheads="1"/>
          </p:cNvSpPr>
          <p:nvPr/>
        </p:nvSpPr>
        <p:spPr bwMode="auto">
          <a:xfrm>
            <a:off x="860425" y="3933825"/>
            <a:ext cx="7313613" cy="2087563"/>
          </a:xfrm>
          <a:prstGeom prst="rect">
            <a:avLst/>
          </a:prstGeom>
          <a:solidFill>
            <a:srgbClr val="FFFF00"/>
          </a:solidFill>
          <a:ln w="25400">
            <a:solidFill>
              <a:schemeClr val="tx1"/>
            </a:solidFill>
            <a:miter lim="800000"/>
            <a:headEnd/>
            <a:tailEnd/>
          </a:ln>
        </p:spPr>
        <p:txBody>
          <a:bodyPr lIns="90488" tIns="44450" rIns="90488" bIns="44450"/>
          <a:lstStyle>
            <a:lvl1pPr marL="342900" indent="-342900"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spcBef>
                <a:spcPct val="20000"/>
              </a:spcBef>
              <a:buClr>
                <a:schemeClr val="tx2"/>
              </a:buClr>
              <a:buSzPct val="60000"/>
              <a:buFontTx/>
              <a:buChar char="•"/>
            </a:pPr>
            <a:r>
              <a:rPr lang="en-GB" altLang="en-US" sz="1600"/>
              <a:t>Il Preambolo (10101010) serve a sincronizzare sia le trame Ethernet (a) che IEEE 802.3 (b). Ha una lunghezza minima (7 bytes) e termina con una violazione di alternanza (11 al posto di 10). Il preambolo Ethernet include un byte addizionale che equivale al campo IEEE 802.3 Start-of Frame (SOF=10101011).  In parole povere cambiano le denominazioni ma i patterns sono identici nelle due trame.</a:t>
            </a:r>
          </a:p>
        </p:txBody>
      </p:sp>
      <p:grpSp>
        <p:nvGrpSpPr>
          <p:cNvPr id="29701" name="Group 10"/>
          <p:cNvGrpSpPr>
            <a:grpSpLocks/>
          </p:cNvGrpSpPr>
          <p:nvPr/>
        </p:nvGrpSpPr>
        <p:grpSpPr bwMode="auto">
          <a:xfrm>
            <a:off x="1327150" y="1917700"/>
            <a:ext cx="1130300" cy="2000250"/>
            <a:chOff x="806" y="1344"/>
            <a:chExt cx="771" cy="1260"/>
          </a:xfrm>
        </p:grpSpPr>
        <p:sp>
          <p:nvSpPr>
            <p:cNvPr id="29702" name="Line 6"/>
            <p:cNvSpPr>
              <a:spLocks noChangeShapeType="1"/>
            </p:cNvSpPr>
            <p:nvPr/>
          </p:nvSpPr>
          <p:spPr bwMode="auto">
            <a:xfrm flipH="1" flipV="1">
              <a:off x="1122" y="2387"/>
              <a:ext cx="1" cy="217"/>
            </a:xfrm>
            <a:prstGeom prst="line">
              <a:avLst/>
            </a:prstGeom>
            <a:noFill/>
            <a:ln w="57150">
              <a:solidFill>
                <a:schemeClr val="tx2"/>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US"/>
            </a:p>
          </p:txBody>
        </p:sp>
        <p:sp>
          <p:nvSpPr>
            <p:cNvPr id="29703" name="Rectangle 8"/>
            <p:cNvSpPr>
              <a:spLocks noChangeArrowheads="1"/>
            </p:cNvSpPr>
            <p:nvPr/>
          </p:nvSpPr>
          <p:spPr bwMode="auto">
            <a:xfrm flipH="1">
              <a:off x="806" y="1344"/>
              <a:ext cx="771" cy="1042"/>
            </a:xfrm>
            <a:prstGeom prst="rect">
              <a:avLst/>
            </a:prstGeom>
            <a:solidFill>
              <a:srgbClr val="FFFF00">
                <a:alpha val="49019"/>
              </a:srgbClr>
            </a:solidFill>
            <a:ln w="57150">
              <a:solidFill>
                <a:schemeClr val="tx2"/>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sz="1600"/>
            </a:p>
          </p:txBody>
        </p:sp>
      </p:gr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altLang="en-US" smtClean="0"/>
              <a:t>Ethernet MAC Protocol</a:t>
            </a:r>
          </a:p>
        </p:txBody>
      </p:sp>
      <p:pic>
        <p:nvPicPr>
          <p:cNvPr id="30723" name="Picture 3" descr="4-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850" y="1700213"/>
            <a:ext cx="8116888"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Text Box 4"/>
          <p:cNvSpPr txBox="1">
            <a:spLocks noChangeArrowheads="1"/>
          </p:cNvSpPr>
          <p:nvPr/>
        </p:nvSpPr>
        <p:spPr bwMode="auto">
          <a:xfrm>
            <a:off x="803275" y="4292600"/>
            <a:ext cx="7553325" cy="1008063"/>
          </a:xfrm>
          <a:prstGeom prst="rect">
            <a:avLst/>
          </a:prstGeom>
          <a:solidFill>
            <a:srgbClr val="FFFF00"/>
          </a:solidFill>
          <a:ln w="25400">
            <a:solidFill>
              <a:schemeClr val="tx1"/>
            </a:solidFill>
            <a:miter lim="800000"/>
            <a:headEnd/>
            <a:tailEnd/>
          </a:ln>
        </p:spPr>
        <p:txBody>
          <a:bodyPr lIns="90488" tIns="44450" rIns="90488" bIns="44450"/>
          <a:lstStyle>
            <a:lvl1pPr marL="342900" indent="-342900"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spcBef>
                <a:spcPct val="20000"/>
              </a:spcBef>
              <a:buClr>
                <a:schemeClr val="tx2"/>
              </a:buClr>
              <a:buSzPct val="60000"/>
              <a:buFontTx/>
              <a:buChar char="•"/>
            </a:pPr>
            <a:r>
              <a:rPr lang="en-GB" altLang="en-US">
                <a:latin typeface="Rockwell" panose="02060603020205020403" pitchFamily="18" charset="0"/>
              </a:rPr>
              <a:t>Il campo Destination Address può essere unicast, multicast (gruppo) o broadcast (tutti i nodi).</a:t>
            </a:r>
          </a:p>
        </p:txBody>
      </p:sp>
      <p:grpSp>
        <p:nvGrpSpPr>
          <p:cNvPr id="30725" name="Group 5"/>
          <p:cNvGrpSpPr>
            <a:grpSpLocks/>
          </p:cNvGrpSpPr>
          <p:nvPr/>
        </p:nvGrpSpPr>
        <p:grpSpPr bwMode="auto">
          <a:xfrm>
            <a:off x="2438400" y="2132013"/>
            <a:ext cx="1063625" cy="2160587"/>
            <a:chOff x="480" y="96"/>
            <a:chExt cx="816" cy="2544"/>
          </a:xfrm>
        </p:grpSpPr>
        <p:sp>
          <p:nvSpPr>
            <p:cNvPr id="30726" name="Line 6"/>
            <p:cNvSpPr>
              <a:spLocks noChangeShapeType="1"/>
            </p:cNvSpPr>
            <p:nvPr/>
          </p:nvSpPr>
          <p:spPr bwMode="auto">
            <a:xfrm flipV="1">
              <a:off x="912" y="2496"/>
              <a:ext cx="0" cy="144"/>
            </a:xfrm>
            <a:prstGeom prst="line">
              <a:avLst/>
            </a:prstGeom>
            <a:noFill/>
            <a:ln w="57150">
              <a:solidFill>
                <a:schemeClr val="tx2"/>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US"/>
            </a:p>
          </p:txBody>
        </p:sp>
        <p:sp>
          <p:nvSpPr>
            <p:cNvPr id="30727" name="Rectangle 7"/>
            <p:cNvSpPr>
              <a:spLocks noChangeArrowheads="1"/>
            </p:cNvSpPr>
            <p:nvPr/>
          </p:nvSpPr>
          <p:spPr bwMode="auto">
            <a:xfrm flipH="1">
              <a:off x="480" y="96"/>
              <a:ext cx="816" cy="2400"/>
            </a:xfrm>
            <a:prstGeom prst="rect">
              <a:avLst/>
            </a:prstGeom>
            <a:solidFill>
              <a:srgbClr val="FFFF00">
                <a:alpha val="47842"/>
              </a:srgbClr>
            </a:solidFill>
            <a:ln w="57150">
              <a:solidFill>
                <a:schemeClr val="tx2"/>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altLang="en-US" smtClean="0"/>
              <a:t>Ethernet MAC Protocol</a:t>
            </a:r>
          </a:p>
        </p:txBody>
      </p:sp>
      <p:pic>
        <p:nvPicPr>
          <p:cNvPr id="31747" name="Picture 3" descr="4-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 y="1773238"/>
            <a:ext cx="811847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ext Box 4"/>
          <p:cNvSpPr txBox="1">
            <a:spLocks noChangeArrowheads="1"/>
          </p:cNvSpPr>
          <p:nvPr/>
        </p:nvSpPr>
        <p:spPr bwMode="auto">
          <a:xfrm>
            <a:off x="823913" y="4365625"/>
            <a:ext cx="6888162" cy="576263"/>
          </a:xfrm>
          <a:prstGeom prst="rect">
            <a:avLst/>
          </a:prstGeom>
          <a:solidFill>
            <a:srgbClr val="FFFF00"/>
          </a:solidFill>
          <a:ln w="25400">
            <a:solidFill>
              <a:schemeClr val="tx1"/>
            </a:solidFill>
            <a:miter lim="800000"/>
            <a:headEnd/>
            <a:tailEnd/>
          </a:ln>
        </p:spPr>
        <p:txBody>
          <a:bodyPr lIns="90488" tIns="44450" rIns="90488" bIns="44450"/>
          <a:lstStyle>
            <a:lvl1pPr marL="342900" indent="-342900"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20000"/>
              </a:spcBef>
              <a:buClr>
                <a:schemeClr val="tx2"/>
              </a:buClr>
              <a:buSzPct val="60000"/>
            </a:pPr>
            <a:r>
              <a:rPr lang="en-GB" altLang="en-US">
                <a:latin typeface="Rockwell" panose="02060603020205020403" pitchFamily="18" charset="0"/>
              </a:rPr>
              <a:t>Il campo Source Address è sempre di tipo unicast.</a:t>
            </a:r>
          </a:p>
        </p:txBody>
      </p:sp>
      <p:grpSp>
        <p:nvGrpSpPr>
          <p:cNvPr id="31749" name="Group 5"/>
          <p:cNvGrpSpPr>
            <a:grpSpLocks/>
          </p:cNvGrpSpPr>
          <p:nvPr/>
        </p:nvGrpSpPr>
        <p:grpSpPr bwMode="auto">
          <a:xfrm>
            <a:off x="3457575" y="2205038"/>
            <a:ext cx="1063625" cy="2160587"/>
            <a:chOff x="480" y="96"/>
            <a:chExt cx="816" cy="2544"/>
          </a:xfrm>
        </p:grpSpPr>
        <p:sp>
          <p:nvSpPr>
            <p:cNvPr id="31750" name="Line 6"/>
            <p:cNvSpPr>
              <a:spLocks noChangeShapeType="1"/>
            </p:cNvSpPr>
            <p:nvPr/>
          </p:nvSpPr>
          <p:spPr bwMode="auto">
            <a:xfrm flipV="1">
              <a:off x="912" y="2496"/>
              <a:ext cx="0" cy="144"/>
            </a:xfrm>
            <a:prstGeom prst="line">
              <a:avLst/>
            </a:prstGeom>
            <a:noFill/>
            <a:ln w="57150">
              <a:solidFill>
                <a:schemeClr val="tx2"/>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US"/>
            </a:p>
          </p:txBody>
        </p:sp>
        <p:sp>
          <p:nvSpPr>
            <p:cNvPr id="31751" name="Rectangle 7"/>
            <p:cNvSpPr>
              <a:spLocks noChangeArrowheads="1"/>
            </p:cNvSpPr>
            <p:nvPr/>
          </p:nvSpPr>
          <p:spPr bwMode="auto">
            <a:xfrm flipH="1">
              <a:off x="480" y="96"/>
              <a:ext cx="816" cy="2400"/>
            </a:xfrm>
            <a:prstGeom prst="rect">
              <a:avLst/>
            </a:prstGeom>
            <a:solidFill>
              <a:srgbClr val="FFFF00">
                <a:alpha val="49019"/>
              </a:srgbClr>
            </a:solidFill>
            <a:ln w="57150">
              <a:solidFill>
                <a:schemeClr val="tx2"/>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sz="1800"/>
            </a:p>
          </p:txBody>
        </p:sp>
      </p:gr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altLang="en-US" smtClean="0"/>
              <a:t>Ethernet MAC Protocol</a:t>
            </a:r>
          </a:p>
        </p:txBody>
      </p:sp>
      <p:pic>
        <p:nvPicPr>
          <p:cNvPr id="32771" name="Picture 3" descr="4-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413" y="1628775"/>
            <a:ext cx="811847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Text Box 4"/>
          <p:cNvSpPr txBox="1">
            <a:spLocks noChangeArrowheads="1"/>
          </p:cNvSpPr>
          <p:nvPr/>
        </p:nvSpPr>
        <p:spPr bwMode="auto">
          <a:xfrm>
            <a:off x="733425" y="4221163"/>
            <a:ext cx="7885113" cy="1800225"/>
          </a:xfrm>
          <a:prstGeom prst="rect">
            <a:avLst/>
          </a:prstGeom>
          <a:solidFill>
            <a:srgbClr val="FFFF00"/>
          </a:solidFill>
          <a:ln w="25400">
            <a:solidFill>
              <a:schemeClr val="tx1"/>
            </a:solidFill>
            <a:miter lim="800000"/>
            <a:headEnd/>
            <a:tailEnd/>
          </a:ln>
        </p:spPr>
        <p:txBody>
          <a:bodyPr lIns="90488" tIns="44450" rIns="90488" bIns="44450"/>
          <a:lstStyle>
            <a:lvl1pPr marL="342900" indent="-342900"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spcBef>
                <a:spcPct val="50000"/>
              </a:spcBef>
            </a:pPr>
            <a:r>
              <a:rPr lang="en-GB" altLang="en-US">
                <a:latin typeface="Rockwell" panose="02060603020205020403" pitchFamily="18" charset="0"/>
              </a:rPr>
              <a:t>Il campo Ethernet </a:t>
            </a:r>
            <a:r>
              <a:rPr lang="en-GB" altLang="en-US" i="1">
                <a:solidFill>
                  <a:schemeClr val="tx2"/>
                </a:solidFill>
                <a:latin typeface="Rockwell" panose="02060603020205020403" pitchFamily="18" charset="0"/>
              </a:rPr>
              <a:t>Type</a:t>
            </a:r>
            <a:r>
              <a:rPr lang="en-GB" altLang="en-US" i="1">
                <a:latin typeface="Rockwell" panose="02060603020205020403" pitchFamily="18" charset="0"/>
              </a:rPr>
              <a:t> </a:t>
            </a:r>
            <a:r>
              <a:rPr lang="en-GB" altLang="en-US">
                <a:latin typeface="Rockwell" panose="02060603020205020403" pitchFamily="18" charset="0"/>
              </a:rPr>
              <a:t>specifica il protocollo superiore trasportato (&gt; 1536 </a:t>
            </a:r>
            <a:r>
              <a:rPr lang="en-US" altLang="en-US">
                <a:latin typeface="Rockwell" panose="02060603020205020403" pitchFamily="18" charset="0"/>
              </a:rPr>
              <a:t>0x600 esadecimale</a:t>
            </a:r>
            <a:r>
              <a:rPr lang="en-GB" altLang="en-US">
                <a:latin typeface="Rockwell" panose="02060603020205020403" pitchFamily="18" charset="0"/>
              </a:rPr>
              <a:t>) </a:t>
            </a:r>
          </a:p>
          <a:p>
            <a:pPr algn="l">
              <a:lnSpc>
                <a:spcPct val="90000"/>
              </a:lnSpc>
              <a:spcBef>
                <a:spcPct val="50000"/>
              </a:spcBef>
            </a:pPr>
            <a:r>
              <a:rPr lang="en-GB" altLang="en-US">
                <a:latin typeface="Rockwell" panose="02060603020205020403" pitchFamily="18" charset="0"/>
              </a:rPr>
              <a:t>Il campo IEEE 802.3 </a:t>
            </a:r>
            <a:r>
              <a:rPr lang="en-GB" altLang="en-US" i="1">
                <a:solidFill>
                  <a:schemeClr val="tx2"/>
                </a:solidFill>
                <a:latin typeface="Rockwell" panose="02060603020205020403" pitchFamily="18" charset="0"/>
              </a:rPr>
              <a:t>Length</a:t>
            </a:r>
            <a:r>
              <a:rPr lang="en-GB" altLang="en-US" i="1">
                <a:latin typeface="Rockwell" panose="02060603020205020403" pitchFamily="18" charset="0"/>
              </a:rPr>
              <a:t> </a:t>
            </a:r>
            <a:r>
              <a:rPr lang="en-GB" altLang="en-US">
                <a:latin typeface="Rockwell" panose="02060603020205020403" pitchFamily="18" charset="0"/>
              </a:rPr>
              <a:t>specifica il numero di bytes di  ‘data’ trasportati (che seguono questo campo).</a:t>
            </a:r>
          </a:p>
        </p:txBody>
      </p:sp>
      <p:grpSp>
        <p:nvGrpSpPr>
          <p:cNvPr id="32773" name="Group 5"/>
          <p:cNvGrpSpPr>
            <a:grpSpLocks/>
          </p:cNvGrpSpPr>
          <p:nvPr/>
        </p:nvGrpSpPr>
        <p:grpSpPr bwMode="auto">
          <a:xfrm>
            <a:off x="4430713" y="2060575"/>
            <a:ext cx="663575" cy="2160588"/>
            <a:chOff x="480" y="96"/>
            <a:chExt cx="816" cy="2544"/>
          </a:xfrm>
        </p:grpSpPr>
        <p:sp>
          <p:nvSpPr>
            <p:cNvPr id="32774" name="Line 6"/>
            <p:cNvSpPr>
              <a:spLocks noChangeShapeType="1"/>
            </p:cNvSpPr>
            <p:nvPr/>
          </p:nvSpPr>
          <p:spPr bwMode="auto">
            <a:xfrm flipV="1">
              <a:off x="912" y="2496"/>
              <a:ext cx="0" cy="144"/>
            </a:xfrm>
            <a:prstGeom prst="line">
              <a:avLst/>
            </a:prstGeom>
            <a:noFill/>
            <a:ln w="57150">
              <a:solidFill>
                <a:schemeClr val="tx2"/>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US"/>
            </a:p>
          </p:txBody>
        </p:sp>
        <p:sp>
          <p:nvSpPr>
            <p:cNvPr id="32775" name="Rectangle 7"/>
            <p:cNvSpPr>
              <a:spLocks noChangeArrowheads="1"/>
            </p:cNvSpPr>
            <p:nvPr/>
          </p:nvSpPr>
          <p:spPr bwMode="auto">
            <a:xfrm flipH="1">
              <a:off x="480" y="96"/>
              <a:ext cx="816" cy="2400"/>
            </a:xfrm>
            <a:prstGeom prst="rect">
              <a:avLst/>
            </a:prstGeom>
            <a:solidFill>
              <a:srgbClr val="FFFF00">
                <a:alpha val="47842"/>
              </a:srgbClr>
            </a:solidFill>
            <a:ln w="57150">
              <a:solidFill>
                <a:schemeClr val="tx2"/>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en-US" smtClean="0"/>
              <a:t>Ethernet MAC Protocol</a:t>
            </a:r>
          </a:p>
        </p:txBody>
      </p:sp>
      <p:pic>
        <p:nvPicPr>
          <p:cNvPr id="33795" name="Picture 3" descr="4-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513" y="1341438"/>
            <a:ext cx="8116887"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Text Box 5"/>
          <p:cNvSpPr txBox="1">
            <a:spLocks noChangeArrowheads="1"/>
          </p:cNvSpPr>
          <p:nvPr/>
        </p:nvSpPr>
        <p:spPr bwMode="auto">
          <a:xfrm>
            <a:off x="1216025" y="3933825"/>
            <a:ext cx="7113588" cy="2089150"/>
          </a:xfrm>
          <a:prstGeom prst="rect">
            <a:avLst/>
          </a:prstGeom>
          <a:solidFill>
            <a:srgbClr val="FFFF00"/>
          </a:solidFill>
          <a:ln w="25400">
            <a:solidFill>
              <a:schemeClr val="tx1"/>
            </a:solidFill>
            <a:miter lim="800000"/>
            <a:headEnd/>
            <a:tailEnd/>
          </a:ln>
        </p:spPr>
        <p:txBody>
          <a:bodyPr lIns="90488" tIns="44450" rIns="90488" bIns="44450"/>
          <a:lstStyle>
            <a:lvl1pPr marL="342900" indent="-342900"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spcBef>
                <a:spcPct val="50000"/>
              </a:spcBef>
            </a:pPr>
            <a:r>
              <a:rPr lang="en-GB" altLang="en-US" sz="1800">
                <a:latin typeface="Rockwell" panose="02060603020205020403" pitchFamily="18" charset="0"/>
              </a:rPr>
              <a:t>Il campo </a:t>
            </a:r>
            <a:r>
              <a:rPr lang="en-GB" altLang="en-US" sz="1800">
                <a:solidFill>
                  <a:schemeClr val="tx2"/>
                </a:solidFill>
                <a:latin typeface="Rockwell" panose="02060603020205020403" pitchFamily="18" charset="0"/>
              </a:rPr>
              <a:t>Data</a:t>
            </a:r>
            <a:r>
              <a:rPr lang="en-GB" altLang="en-US" sz="1800">
                <a:latin typeface="Rockwell" panose="02060603020205020403" pitchFamily="18" charset="0"/>
              </a:rPr>
              <a:t> contiene il messaggio incapsulato.</a:t>
            </a:r>
          </a:p>
          <a:p>
            <a:pPr algn="l">
              <a:lnSpc>
                <a:spcPct val="90000"/>
              </a:lnSpc>
              <a:spcBef>
                <a:spcPct val="50000"/>
              </a:spcBef>
            </a:pPr>
            <a:r>
              <a:rPr lang="en-US" altLang="en-US" sz="1800">
                <a:latin typeface="Rockwell" panose="02060603020205020403" pitchFamily="18" charset="0"/>
              </a:rPr>
              <a:t>Ethernet richiede che la frame sia non minore di 64 bytes e non maggiore di 1518 (escluso il preambolo). </a:t>
            </a:r>
          </a:p>
          <a:p>
            <a:pPr lvl="2" algn="l">
              <a:lnSpc>
                <a:spcPct val="90000"/>
              </a:lnSpc>
              <a:spcBef>
                <a:spcPct val="50000"/>
              </a:spcBef>
            </a:pPr>
            <a:r>
              <a:rPr lang="en-US" altLang="en-US" sz="1800">
                <a:latin typeface="Rockwell" panose="02060603020205020403" pitchFamily="18" charset="0"/>
              </a:rPr>
              <a:t>La MTU (maximum transmission unit) per Ethernet è 1500 ottetti, pertanto il campo DATA non deve eccedere questa limitazione. </a:t>
            </a:r>
          </a:p>
          <a:p>
            <a:pPr lvl="2" algn="l">
              <a:lnSpc>
                <a:spcPct val="80000"/>
              </a:lnSpc>
              <a:spcBef>
                <a:spcPct val="30000"/>
              </a:spcBef>
              <a:buClr>
                <a:schemeClr val="accent2"/>
              </a:buClr>
              <a:buSzPct val="60000"/>
              <a:buFont typeface="Monotype Sorts" pitchFamily="2" charset="2"/>
              <a:buChar char="n"/>
            </a:pPr>
            <a:endParaRPr lang="en-GB" altLang="en-US" sz="1800">
              <a:latin typeface="Rockwell" panose="02060603020205020403" pitchFamily="18" charset="0"/>
            </a:endParaRPr>
          </a:p>
        </p:txBody>
      </p:sp>
      <p:grpSp>
        <p:nvGrpSpPr>
          <p:cNvPr id="33797" name="Group 6"/>
          <p:cNvGrpSpPr>
            <a:grpSpLocks/>
          </p:cNvGrpSpPr>
          <p:nvPr/>
        </p:nvGrpSpPr>
        <p:grpSpPr bwMode="auto">
          <a:xfrm>
            <a:off x="4938713" y="1731963"/>
            <a:ext cx="1568450" cy="2201862"/>
            <a:chOff x="480" y="96"/>
            <a:chExt cx="816" cy="2544"/>
          </a:xfrm>
        </p:grpSpPr>
        <p:sp>
          <p:nvSpPr>
            <p:cNvPr id="33798" name="Line 7"/>
            <p:cNvSpPr>
              <a:spLocks noChangeShapeType="1"/>
            </p:cNvSpPr>
            <p:nvPr/>
          </p:nvSpPr>
          <p:spPr bwMode="auto">
            <a:xfrm flipV="1">
              <a:off x="912" y="2496"/>
              <a:ext cx="0" cy="144"/>
            </a:xfrm>
            <a:prstGeom prst="line">
              <a:avLst/>
            </a:prstGeom>
            <a:noFill/>
            <a:ln w="57150">
              <a:solidFill>
                <a:schemeClr val="tx2"/>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US"/>
            </a:p>
          </p:txBody>
        </p:sp>
        <p:sp>
          <p:nvSpPr>
            <p:cNvPr id="33799" name="Rectangle 8"/>
            <p:cNvSpPr>
              <a:spLocks noChangeArrowheads="1"/>
            </p:cNvSpPr>
            <p:nvPr/>
          </p:nvSpPr>
          <p:spPr bwMode="auto">
            <a:xfrm flipH="1">
              <a:off x="480" y="96"/>
              <a:ext cx="816" cy="2400"/>
            </a:xfrm>
            <a:prstGeom prst="rect">
              <a:avLst/>
            </a:prstGeom>
            <a:solidFill>
              <a:srgbClr val="FFFF00">
                <a:alpha val="45882"/>
              </a:srgbClr>
            </a:solidFill>
            <a:ln w="57150">
              <a:solidFill>
                <a:schemeClr val="tx2"/>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sz="1800"/>
            </a:p>
          </p:txBody>
        </p:sp>
      </p:gr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altLang="en-US" smtClean="0"/>
              <a:t>Ethernet MAC Protocol</a:t>
            </a:r>
          </a:p>
        </p:txBody>
      </p:sp>
      <p:pic>
        <p:nvPicPr>
          <p:cNvPr id="34819" name="Picture 3" descr="4-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763" y="1700213"/>
            <a:ext cx="811847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20" name="Group 5"/>
          <p:cNvGrpSpPr>
            <a:grpSpLocks/>
          </p:cNvGrpSpPr>
          <p:nvPr/>
        </p:nvGrpSpPr>
        <p:grpSpPr bwMode="auto">
          <a:xfrm>
            <a:off x="6629400" y="2090738"/>
            <a:ext cx="1063625" cy="2201862"/>
            <a:chOff x="480" y="96"/>
            <a:chExt cx="816" cy="2544"/>
          </a:xfrm>
        </p:grpSpPr>
        <p:sp>
          <p:nvSpPr>
            <p:cNvPr id="34822" name="Line 6"/>
            <p:cNvSpPr>
              <a:spLocks noChangeShapeType="1"/>
            </p:cNvSpPr>
            <p:nvPr/>
          </p:nvSpPr>
          <p:spPr bwMode="auto">
            <a:xfrm flipV="1">
              <a:off x="912" y="2496"/>
              <a:ext cx="0" cy="144"/>
            </a:xfrm>
            <a:prstGeom prst="line">
              <a:avLst/>
            </a:prstGeom>
            <a:noFill/>
            <a:ln w="57150">
              <a:solidFill>
                <a:schemeClr val="tx2"/>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US"/>
            </a:p>
          </p:txBody>
        </p:sp>
        <p:sp>
          <p:nvSpPr>
            <p:cNvPr id="34823" name="Rectangle 7"/>
            <p:cNvSpPr>
              <a:spLocks noChangeArrowheads="1"/>
            </p:cNvSpPr>
            <p:nvPr/>
          </p:nvSpPr>
          <p:spPr bwMode="auto">
            <a:xfrm flipH="1">
              <a:off x="480" y="96"/>
              <a:ext cx="816" cy="2400"/>
            </a:xfrm>
            <a:prstGeom prst="rect">
              <a:avLst/>
            </a:prstGeom>
            <a:solidFill>
              <a:srgbClr val="FFFF00">
                <a:alpha val="49019"/>
              </a:srgbClr>
            </a:solidFill>
            <a:ln w="57150">
              <a:solidFill>
                <a:schemeClr val="tx2"/>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34821" name="Text Box 4"/>
          <p:cNvSpPr txBox="1">
            <a:spLocks noChangeArrowheads="1"/>
          </p:cNvSpPr>
          <p:nvPr/>
        </p:nvSpPr>
        <p:spPr bwMode="auto">
          <a:xfrm>
            <a:off x="1843088" y="4262438"/>
            <a:ext cx="5849937" cy="1398587"/>
          </a:xfrm>
          <a:prstGeom prst="rect">
            <a:avLst/>
          </a:prstGeom>
          <a:solidFill>
            <a:srgbClr val="FFFF00"/>
          </a:solidFill>
          <a:ln w="25400">
            <a:solidFill>
              <a:schemeClr val="tx1"/>
            </a:solidFill>
            <a:miter lim="800000"/>
            <a:headEnd/>
            <a:tailEnd/>
          </a:ln>
        </p:spPr>
        <p:txBody>
          <a:bodyPr lIns="90488" tIns="44450" rIns="90488" bIns="44450"/>
          <a:lstStyle>
            <a:lvl1pPr marL="342900" indent="-342900"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spcBef>
                <a:spcPct val="20000"/>
              </a:spcBef>
              <a:buClr>
                <a:schemeClr val="tx2"/>
              </a:buClr>
              <a:buSzPct val="60000"/>
              <a:buFont typeface="Monotype Sorts" pitchFamily="2" charset="2"/>
              <a:buNone/>
            </a:pPr>
            <a:r>
              <a:rPr lang="en-GB" altLang="en-US"/>
              <a:t>Il campo </a:t>
            </a:r>
            <a:r>
              <a:rPr lang="en-GB" altLang="en-US">
                <a:solidFill>
                  <a:schemeClr val="tx2"/>
                </a:solidFill>
              </a:rPr>
              <a:t>PAD può essere assente e serve a garantire la frame minima da 64 bytes</a:t>
            </a:r>
            <a:r>
              <a:rPr lang="en-GB" altLang="en-US"/>
              <a:t>. </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en-US" smtClean="0"/>
              <a:t>Ethernet MAC Protocol</a:t>
            </a:r>
          </a:p>
        </p:txBody>
      </p:sp>
      <p:pic>
        <p:nvPicPr>
          <p:cNvPr id="35843" name="Picture 3" descr="4-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463" y="1628775"/>
            <a:ext cx="811847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Text Box 4"/>
          <p:cNvSpPr txBox="1">
            <a:spLocks noChangeArrowheads="1"/>
          </p:cNvSpPr>
          <p:nvPr/>
        </p:nvSpPr>
        <p:spPr bwMode="auto">
          <a:xfrm>
            <a:off x="752475" y="4119563"/>
            <a:ext cx="7685088" cy="1830387"/>
          </a:xfrm>
          <a:prstGeom prst="rect">
            <a:avLst/>
          </a:prstGeom>
          <a:solidFill>
            <a:srgbClr val="FFFF00"/>
          </a:solidFill>
          <a:ln w="25400">
            <a:solidFill>
              <a:schemeClr val="tx1"/>
            </a:solidFill>
            <a:miter lim="800000"/>
            <a:headEnd/>
            <a:tailEnd/>
          </a:ln>
        </p:spPr>
        <p:txBody>
          <a:bodyPr lIns="90488" tIns="44450" rIns="90488" bIns="44450"/>
          <a:lstStyle>
            <a:lvl1pPr marL="342900" indent="-342900"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spcBef>
                <a:spcPct val="20000"/>
              </a:spcBef>
              <a:buClr>
                <a:schemeClr val="tx2"/>
              </a:buClr>
              <a:buSzPct val="60000"/>
              <a:buFont typeface="Monotype Sorts" pitchFamily="2" charset="2"/>
              <a:buNone/>
            </a:pPr>
            <a:r>
              <a:rPr lang="en-GB" altLang="en-US" sz="1600"/>
              <a:t>Il Campo Checksum o Frame Check Sequence (FCS) contiene un valore di 4-bytes di cyclic redundancy check (CRC).</a:t>
            </a:r>
          </a:p>
          <a:p>
            <a:pPr algn="l" eaLnBrk="1" hangingPunct="1">
              <a:lnSpc>
                <a:spcPct val="90000"/>
              </a:lnSpc>
              <a:spcBef>
                <a:spcPct val="20000"/>
              </a:spcBef>
              <a:buFontTx/>
              <a:buChar char="•"/>
            </a:pPr>
            <a:r>
              <a:rPr lang="en-US" altLang="en-US" sz="1600">
                <a:latin typeface="Rockwell" panose="02060603020205020403" pitchFamily="18" charset="0"/>
              </a:rPr>
              <a:t>Il CRC è calcolato su tutta la frame Ethernet eccetto il preamble, SoF e FCS</a:t>
            </a:r>
            <a:endParaRPr lang="en-GB" altLang="en-US" sz="1600"/>
          </a:p>
        </p:txBody>
      </p:sp>
      <p:grpSp>
        <p:nvGrpSpPr>
          <p:cNvPr id="35845" name="Group 5"/>
          <p:cNvGrpSpPr>
            <a:grpSpLocks/>
          </p:cNvGrpSpPr>
          <p:nvPr/>
        </p:nvGrpSpPr>
        <p:grpSpPr bwMode="auto">
          <a:xfrm>
            <a:off x="7705725" y="1989138"/>
            <a:ext cx="1065213" cy="2130425"/>
            <a:chOff x="480" y="96"/>
            <a:chExt cx="816" cy="2544"/>
          </a:xfrm>
        </p:grpSpPr>
        <p:sp>
          <p:nvSpPr>
            <p:cNvPr id="35847" name="Line 6"/>
            <p:cNvSpPr>
              <a:spLocks noChangeShapeType="1"/>
            </p:cNvSpPr>
            <p:nvPr/>
          </p:nvSpPr>
          <p:spPr bwMode="auto">
            <a:xfrm flipV="1">
              <a:off x="912" y="2496"/>
              <a:ext cx="0" cy="144"/>
            </a:xfrm>
            <a:prstGeom prst="line">
              <a:avLst/>
            </a:prstGeom>
            <a:noFill/>
            <a:ln w="57150">
              <a:solidFill>
                <a:schemeClr val="tx2"/>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US"/>
            </a:p>
          </p:txBody>
        </p:sp>
        <p:sp>
          <p:nvSpPr>
            <p:cNvPr id="35848" name="Rectangle 7"/>
            <p:cNvSpPr>
              <a:spLocks noChangeArrowheads="1"/>
            </p:cNvSpPr>
            <p:nvPr/>
          </p:nvSpPr>
          <p:spPr bwMode="auto">
            <a:xfrm flipH="1">
              <a:off x="480" y="96"/>
              <a:ext cx="816" cy="2400"/>
            </a:xfrm>
            <a:prstGeom prst="rect">
              <a:avLst/>
            </a:prstGeom>
            <a:solidFill>
              <a:srgbClr val="FFFF00">
                <a:alpha val="49019"/>
              </a:srgbClr>
            </a:solidFill>
            <a:ln w="57150">
              <a:solidFill>
                <a:schemeClr val="tx2"/>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sz="1600"/>
            </a:p>
          </p:txBody>
        </p:sp>
      </p:grpSp>
      <p:sp>
        <p:nvSpPr>
          <p:cNvPr id="35846" name="Text Box 8"/>
          <p:cNvSpPr txBox="1">
            <a:spLocks noChangeArrowheads="1"/>
          </p:cNvSpPr>
          <p:nvPr/>
        </p:nvSpPr>
        <p:spPr bwMode="auto">
          <a:xfrm>
            <a:off x="1146175" y="5373688"/>
            <a:ext cx="7024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eaLnBrk="1" hangingPunct="1">
              <a:spcBef>
                <a:spcPct val="50000"/>
              </a:spcBef>
            </a:pP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32</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26</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23</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22</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16</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12</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11</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10</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8</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7</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5</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4</a:t>
            </a:r>
            <a:r>
              <a:rPr lang="en-US" altLang="en-US">
                <a:latin typeface="Rockwell" panose="02060603020205020403" pitchFamily="18" charset="0"/>
                <a:cs typeface="Times New Roman" panose="02020603050405020304" pitchFamily="18" charset="0"/>
              </a:rPr>
              <a:t>+x</a:t>
            </a:r>
            <a:r>
              <a:rPr lang="en-US" altLang="en-US" baseline="30000">
                <a:latin typeface="Rockwell" panose="02060603020205020403" pitchFamily="18" charset="0"/>
                <a:cs typeface="Times New Roman" panose="02020603050405020304" pitchFamily="18" charset="0"/>
              </a:rPr>
              <a:t>2</a:t>
            </a:r>
            <a:r>
              <a:rPr lang="en-US" altLang="en-US">
                <a:latin typeface="Rockwell" panose="02060603020205020403" pitchFamily="18" charset="0"/>
                <a:cs typeface="Times New Roman" panose="02020603050405020304" pitchFamily="18" charset="0"/>
              </a:rPr>
              <a:t>+x+1</a:t>
            </a:r>
            <a:r>
              <a:rPr lang="en-US" altLang="en-US" sz="2400">
                <a:latin typeface="Rockwell" panose="02060603020205020403" pitchFamily="18" charset="0"/>
              </a:rPr>
              <a:t> </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9"/>
          <p:cNvSpPr>
            <a:spLocks noGrp="1" noChangeArrowheads="1"/>
          </p:cNvSpPr>
          <p:nvPr>
            <p:ph type="title"/>
          </p:nvPr>
        </p:nvSpPr>
        <p:spPr/>
        <p:txBody>
          <a:bodyPr/>
          <a:lstStyle/>
          <a:p>
            <a:r>
              <a:rPr lang="en-GB" altLang="en-US" smtClean="0"/>
              <a:t>Gli indirizzi MAC</a:t>
            </a:r>
          </a:p>
        </p:txBody>
      </p:sp>
      <p:sp>
        <p:nvSpPr>
          <p:cNvPr id="36867" name="Rectangle 3"/>
          <p:cNvSpPr>
            <a:spLocks noGrp="1" noChangeArrowheads="1"/>
          </p:cNvSpPr>
          <p:nvPr>
            <p:ph type="body" idx="4294967295"/>
          </p:nvPr>
        </p:nvSpPr>
        <p:spPr bwMode="auto">
          <a:xfrm>
            <a:off x="1247775" y="1365250"/>
            <a:ext cx="7113588" cy="22082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13" tIns="42863" rIns="87313" bIns="42863"/>
          <a:lstStyle/>
          <a:p>
            <a:r>
              <a:rPr lang="en-GB" altLang="en-US" smtClean="0"/>
              <a:t>Sono standardizzati dalla IEEE</a:t>
            </a:r>
          </a:p>
          <a:p>
            <a:pPr lvl="1"/>
            <a:r>
              <a:rPr lang="en-GB" altLang="en-US" smtClean="0"/>
              <a:t>sono lunghi 6 byte, cioè 48 bit</a:t>
            </a:r>
          </a:p>
          <a:p>
            <a:pPr lvl="1"/>
            <a:r>
              <a:rPr lang="en-GB" altLang="en-US" smtClean="0"/>
              <a:t>si scrivono come 6 coppie di cifre esadecimali</a:t>
            </a:r>
          </a:p>
          <a:p>
            <a:r>
              <a:rPr lang="en-GB" altLang="en-US" smtClean="0"/>
              <a:t>Ad esempio:</a:t>
            </a:r>
          </a:p>
        </p:txBody>
      </p:sp>
      <p:grpSp>
        <p:nvGrpSpPr>
          <p:cNvPr id="36868" name="Group 16"/>
          <p:cNvGrpSpPr>
            <a:grpSpLocks/>
          </p:cNvGrpSpPr>
          <p:nvPr/>
        </p:nvGrpSpPr>
        <p:grpSpPr bwMode="auto">
          <a:xfrm>
            <a:off x="1146175" y="4356100"/>
            <a:ext cx="7215188" cy="660400"/>
            <a:chOff x="658" y="2744"/>
            <a:chExt cx="4922" cy="416"/>
          </a:xfrm>
        </p:grpSpPr>
        <p:sp>
          <p:nvSpPr>
            <p:cNvPr id="36871" name="Rectangle 4"/>
            <p:cNvSpPr>
              <a:spLocks noChangeArrowheads="1"/>
            </p:cNvSpPr>
            <p:nvPr/>
          </p:nvSpPr>
          <p:spPr bwMode="auto">
            <a:xfrm>
              <a:off x="658"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36872" name="Rectangle 5"/>
            <p:cNvSpPr>
              <a:spLocks noChangeArrowheads="1"/>
            </p:cNvSpPr>
            <p:nvPr/>
          </p:nvSpPr>
          <p:spPr bwMode="auto">
            <a:xfrm>
              <a:off x="1074"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8</a:t>
              </a:r>
            </a:p>
          </p:txBody>
        </p:sp>
        <p:sp>
          <p:nvSpPr>
            <p:cNvPr id="36873" name="Rectangle 6"/>
            <p:cNvSpPr>
              <a:spLocks noChangeArrowheads="1"/>
            </p:cNvSpPr>
            <p:nvPr/>
          </p:nvSpPr>
          <p:spPr bwMode="auto">
            <a:xfrm>
              <a:off x="1490" y="2744"/>
              <a:ext cx="347"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36874" name="Rectangle 7"/>
            <p:cNvSpPr>
              <a:spLocks noChangeArrowheads="1"/>
            </p:cNvSpPr>
            <p:nvPr/>
          </p:nvSpPr>
          <p:spPr bwMode="auto">
            <a:xfrm>
              <a:off x="1905"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36875" name="Rectangle 8"/>
            <p:cNvSpPr>
              <a:spLocks noChangeArrowheads="1"/>
            </p:cNvSpPr>
            <p:nvPr/>
          </p:nvSpPr>
          <p:spPr bwMode="auto">
            <a:xfrm>
              <a:off x="2321"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2</a:t>
              </a:r>
            </a:p>
          </p:txBody>
        </p:sp>
        <p:sp>
          <p:nvSpPr>
            <p:cNvPr id="36876" name="Rectangle 9"/>
            <p:cNvSpPr>
              <a:spLocks noChangeArrowheads="1"/>
            </p:cNvSpPr>
            <p:nvPr/>
          </p:nvSpPr>
          <p:spPr bwMode="auto">
            <a:xfrm>
              <a:off x="2737"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b</a:t>
              </a:r>
            </a:p>
          </p:txBody>
        </p:sp>
        <p:sp>
          <p:nvSpPr>
            <p:cNvPr id="36877" name="Rectangle 10"/>
            <p:cNvSpPr>
              <a:spLocks noChangeArrowheads="1"/>
            </p:cNvSpPr>
            <p:nvPr/>
          </p:nvSpPr>
          <p:spPr bwMode="auto">
            <a:xfrm>
              <a:off x="3153"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3</a:t>
              </a:r>
            </a:p>
          </p:txBody>
        </p:sp>
        <p:sp>
          <p:nvSpPr>
            <p:cNvPr id="36878" name="Rectangle 11"/>
            <p:cNvSpPr>
              <a:spLocks noChangeArrowheads="1"/>
            </p:cNvSpPr>
            <p:nvPr/>
          </p:nvSpPr>
          <p:spPr bwMode="auto">
            <a:xfrm>
              <a:off x="3569"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c</a:t>
              </a:r>
            </a:p>
          </p:txBody>
        </p:sp>
        <p:sp>
          <p:nvSpPr>
            <p:cNvPr id="36879" name="Rectangle 12"/>
            <p:cNvSpPr>
              <a:spLocks noChangeArrowheads="1"/>
            </p:cNvSpPr>
            <p:nvPr/>
          </p:nvSpPr>
          <p:spPr bwMode="auto">
            <a:xfrm>
              <a:off x="3985"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36880" name="Rectangle 13"/>
            <p:cNvSpPr>
              <a:spLocks noChangeArrowheads="1"/>
            </p:cNvSpPr>
            <p:nvPr/>
          </p:nvSpPr>
          <p:spPr bwMode="auto">
            <a:xfrm>
              <a:off x="4401" y="2744"/>
              <a:ext cx="347"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7</a:t>
              </a:r>
            </a:p>
          </p:txBody>
        </p:sp>
        <p:sp>
          <p:nvSpPr>
            <p:cNvPr id="36881" name="Rectangle 14"/>
            <p:cNvSpPr>
              <a:spLocks noChangeArrowheads="1"/>
            </p:cNvSpPr>
            <p:nvPr/>
          </p:nvSpPr>
          <p:spPr bwMode="auto">
            <a:xfrm>
              <a:off x="4816"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9</a:t>
              </a:r>
            </a:p>
          </p:txBody>
        </p:sp>
        <p:sp>
          <p:nvSpPr>
            <p:cNvPr id="36882" name="Rectangle 15"/>
            <p:cNvSpPr>
              <a:spLocks noChangeArrowheads="1"/>
            </p:cNvSpPr>
            <p:nvPr/>
          </p:nvSpPr>
          <p:spPr bwMode="auto">
            <a:xfrm>
              <a:off x="5232"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a</a:t>
              </a:r>
            </a:p>
          </p:txBody>
        </p:sp>
      </p:grpSp>
      <p:sp>
        <p:nvSpPr>
          <p:cNvPr id="36869" name="Rectangle 17"/>
          <p:cNvSpPr>
            <a:spLocks noChangeArrowheads="1"/>
          </p:cNvSpPr>
          <p:nvPr/>
        </p:nvSpPr>
        <p:spPr bwMode="auto">
          <a:xfrm>
            <a:off x="1100138" y="3860800"/>
            <a:ext cx="72707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spcBef>
                <a:spcPct val="50000"/>
              </a:spcBef>
            </a:pPr>
            <a:r>
              <a:rPr lang="en-GB" altLang="en-US" sz="1400"/>
              <a:t>0000  </a:t>
            </a:r>
            <a:r>
              <a:rPr lang="en-GB" altLang="en-US" sz="1400">
                <a:solidFill>
                  <a:srgbClr val="114FFB"/>
                </a:solidFill>
              </a:rPr>
              <a:t>1000  </a:t>
            </a:r>
            <a:r>
              <a:rPr lang="en-GB" altLang="en-US" sz="1400"/>
              <a:t>0000 </a:t>
            </a:r>
            <a:r>
              <a:rPr lang="en-GB" altLang="en-US" sz="1400">
                <a:solidFill>
                  <a:srgbClr val="114FFB"/>
                </a:solidFill>
              </a:rPr>
              <a:t>0000  </a:t>
            </a:r>
            <a:r>
              <a:rPr lang="en-GB" altLang="en-US" sz="1400"/>
              <a:t>0010  </a:t>
            </a:r>
            <a:r>
              <a:rPr lang="en-GB" altLang="en-US" sz="1400">
                <a:solidFill>
                  <a:srgbClr val="114FFB"/>
                </a:solidFill>
              </a:rPr>
              <a:t>1011  </a:t>
            </a:r>
            <a:r>
              <a:rPr lang="en-GB" altLang="en-US" sz="1400"/>
              <a:t>0011 </a:t>
            </a:r>
            <a:r>
              <a:rPr lang="en-GB" altLang="en-US" sz="1400">
                <a:solidFill>
                  <a:srgbClr val="114FFB"/>
                </a:solidFill>
              </a:rPr>
              <a:t>1100  </a:t>
            </a:r>
            <a:r>
              <a:rPr lang="en-GB" altLang="en-US" sz="1400"/>
              <a:t>0000  </a:t>
            </a:r>
            <a:r>
              <a:rPr lang="en-GB" altLang="en-US" sz="1400">
                <a:solidFill>
                  <a:srgbClr val="114FFB"/>
                </a:solidFill>
              </a:rPr>
              <a:t>0111 </a:t>
            </a:r>
            <a:r>
              <a:rPr lang="en-GB" altLang="en-US" sz="1400"/>
              <a:t>1001 </a:t>
            </a:r>
            <a:r>
              <a:rPr lang="en-GB" altLang="en-US" sz="1400">
                <a:solidFill>
                  <a:srgbClr val="114FFB"/>
                </a:solidFill>
              </a:rPr>
              <a:t>1010</a:t>
            </a:r>
          </a:p>
        </p:txBody>
      </p:sp>
      <p:sp>
        <p:nvSpPr>
          <p:cNvPr id="36870" name="Rectangle 18"/>
          <p:cNvSpPr>
            <a:spLocks noChangeArrowheads="1"/>
          </p:cNvSpPr>
          <p:nvPr/>
        </p:nvSpPr>
        <p:spPr bwMode="auto">
          <a:xfrm>
            <a:off x="3354388" y="5441950"/>
            <a:ext cx="27987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08-00-2b-3c-07-9a</a:t>
            </a:r>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8"/>
          <p:cNvSpPr>
            <a:spLocks noGrp="1" noChangeArrowheads="1"/>
          </p:cNvSpPr>
          <p:nvPr>
            <p:ph type="title"/>
          </p:nvPr>
        </p:nvSpPr>
        <p:spPr/>
        <p:txBody>
          <a:bodyPr/>
          <a:lstStyle/>
          <a:p>
            <a:r>
              <a:rPr lang="en-GB" altLang="en-US" smtClean="0"/>
              <a:t>Indirizzi MAC</a:t>
            </a:r>
          </a:p>
        </p:txBody>
      </p:sp>
      <p:sp>
        <p:nvSpPr>
          <p:cNvPr id="38915" name="Rectangle 3"/>
          <p:cNvSpPr>
            <a:spLocks noGrp="1" noChangeArrowheads="1"/>
          </p:cNvSpPr>
          <p:nvPr>
            <p:ph type="body" idx="4294967295"/>
          </p:nvPr>
        </p:nvSpPr>
        <p:spPr bwMode="auto">
          <a:xfrm>
            <a:off x="501650" y="1268413"/>
            <a:ext cx="8435975" cy="24479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13" tIns="42863" rIns="87313" bIns="42863"/>
          <a:lstStyle/>
          <a:p>
            <a:pPr>
              <a:lnSpc>
                <a:spcPct val="90000"/>
              </a:lnSpc>
            </a:pPr>
            <a:r>
              <a:rPr lang="en-GB" altLang="en-US" sz="2400" smtClean="0"/>
              <a:t>Si compongono di due parti grandi 3 bytes ciascuna:</a:t>
            </a:r>
          </a:p>
          <a:p>
            <a:pPr lvl="1">
              <a:lnSpc>
                <a:spcPct val="90000"/>
              </a:lnSpc>
            </a:pPr>
            <a:r>
              <a:rPr lang="en-GB" altLang="en-US" sz="2000" smtClean="0"/>
              <a:t>I tre bytes più significativi indicano il lotto di indirizzi acquistato dal costruttore della scheda, detto anche </a:t>
            </a:r>
            <a:r>
              <a:rPr lang="en-GB" altLang="en-US" sz="2000" i="1" smtClean="0"/>
              <a:t>vendor code o OUI (Organization Unique Identifier). </a:t>
            </a:r>
          </a:p>
          <a:p>
            <a:pPr lvl="2">
              <a:lnSpc>
                <a:spcPct val="90000"/>
              </a:lnSpc>
            </a:pPr>
            <a:r>
              <a:rPr lang="en-GB" altLang="en-US" sz="1800" i="1" smtClean="0"/>
              <a:t>Esempio: </a:t>
            </a:r>
            <a:r>
              <a:rPr lang="en-US" altLang="en-US" sz="1800" smtClean="0">
                <a:solidFill>
                  <a:schemeClr val="accent2"/>
                </a:solidFill>
              </a:rPr>
              <a:t>00-60-2F</a:t>
            </a:r>
            <a:r>
              <a:rPr lang="en-GB" altLang="en-US" sz="1800" smtClean="0"/>
              <a:t> è</a:t>
            </a:r>
            <a:r>
              <a:rPr lang="en-GB" altLang="en-US" sz="1800" i="1" smtClean="0"/>
              <a:t> </a:t>
            </a:r>
            <a:r>
              <a:rPr lang="en-GB" altLang="en-US" sz="1800" smtClean="0"/>
              <a:t>assegnato</a:t>
            </a:r>
            <a:r>
              <a:rPr lang="en-GB" altLang="en-US" sz="1800" i="1" smtClean="0"/>
              <a:t> </a:t>
            </a:r>
            <a:r>
              <a:rPr lang="en-GB" altLang="en-US" sz="1800" smtClean="0"/>
              <a:t>a</a:t>
            </a:r>
            <a:r>
              <a:rPr lang="en-GB" altLang="en-US" sz="1800" i="1" smtClean="0"/>
              <a:t> </a:t>
            </a:r>
            <a:r>
              <a:rPr lang="en-GB" altLang="en-US" sz="1800" smtClean="0"/>
              <a:t>CISCO</a:t>
            </a:r>
            <a:r>
              <a:rPr lang="en-GB" altLang="en-US" sz="1800" i="1" smtClean="0"/>
              <a:t> </a:t>
            </a:r>
            <a:r>
              <a:rPr lang="en-US" altLang="en-US" sz="1800" smtClean="0"/>
              <a:t>e </a:t>
            </a:r>
            <a:r>
              <a:rPr lang="it-IT" altLang="en-US" sz="1800" smtClean="0">
                <a:solidFill>
                  <a:schemeClr val="accent2"/>
                </a:solidFill>
              </a:rPr>
              <a:t>08-00-2b</a:t>
            </a:r>
            <a:r>
              <a:rPr lang="it-IT" altLang="en-US" sz="1800" smtClean="0"/>
              <a:t> a DEC</a:t>
            </a:r>
            <a:endParaRPr lang="en-GB" altLang="en-US" sz="1800" smtClean="0"/>
          </a:p>
          <a:p>
            <a:pPr lvl="1">
              <a:lnSpc>
                <a:spcPct val="90000"/>
              </a:lnSpc>
            </a:pPr>
            <a:r>
              <a:rPr lang="en-GB" altLang="en-US" sz="2000" smtClean="0"/>
              <a:t>I tre bytes meno significativi sono una numerazione progressiva decisa dal costruttore</a:t>
            </a:r>
          </a:p>
        </p:txBody>
      </p:sp>
      <p:sp>
        <p:nvSpPr>
          <p:cNvPr id="38916" name="Rectangle 4"/>
          <p:cNvSpPr>
            <a:spLocks noChangeArrowheads="1"/>
          </p:cNvSpPr>
          <p:nvPr/>
        </p:nvSpPr>
        <p:spPr bwMode="auto">
          <a:xfrm>
            <a:off x="1146175" y="5207000"/>
            <a:ext cx="509588" cy="660400"/>
          </a:xfrm>
          <a:prstGeom prst="rect">
            <a:avLst/>
          </a:prstGeom>
          <a:solidFill>
            <a:srgbClr val="A2C1F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38917" name="Rectangle 5"/>
          <p:cNvSpPr>
            <a:spLocks noChangeArrowheads="1"/>
          </p:cNvSpPr>
          <p:nvPr/>
        </p:nvSpPr>
        <p:spPr bwMode="auto">
          <a:xfrm>
            <a:off x="1755775" y="5207000"/>
            <a:ext cx="511175" cy="660400"/>
          </a:xfrm>
          <a:prstGeom prst="rect">
            <a:avLst/>
          </a:prstGeom>
          <a:solidFill>
            <a:srgbClr val="A2C1F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8</a:t>
            </a:r>
          </a:p>
        </p:txBody>
      </p:sp>
      <p:sp>
        <p:nvSpPr>
          <p:cNvPr id="38918" name="Rectangle 6"/>
          <p:cNvSpPr>
            <a:spLocks noChangeArrowheads="1"/>
          </p:cNvSpPr>
          <p:nvPr/>
        </p:nvSpPr>
        <p:spPr bwMode="auto">
          <a:xfrm>
            <a:off x="2365375" y="5207000"/>
            <a:ext cx="509588" cy="660400"/>
          </a:xfrm>
          <a:prstGeom prst="rect">
            <a:avLst/>
          </a:prstGeom>
          <a:solidFill>
            <a:srgbClr val="A2C1F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38919" name="Rectangle 7"/>
          <p:cNvSpPr>
            <a:spLocks noChangeArrowheads="1"/>
          </p:cNvSpPr>
          <p:nvPr/>
        </p:nvSpPr>
        <p:spPr bwMode="auto">
          <a:xfrm>
            <a:off x="2974975" y="5207000"/>
            <a:ext cx="509588" cy="660400"/>
          </a:xfrm>
          <a:prstGeom prst="rect">
            <a:avLst/>
          </a:prstGeom>
          <a:solidFill>
            <a:srgbClr val="A2C1F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38920" name="Rectangle 8"/>
          <p:cNvSpPr>
            <a:spLocks noChangeArrowheads="1"/>
          </p:cNvSpPr>
          <p:nvPr/>
        </p:nvSpPr>
        <p:spPr bwMode="auto">
          <a:xfrm>
            <a:off x="3584575" y="5207000"/>
            <a:ext cx="508000" cy="660400"/>
          </a:xfrm>
          <a:prstGeom prst="rect">
            <a:avLst/>
          </a:prstGeom>
          <a:solidFill>
            <a:srgbClr val="A2C1F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2</a:t>
            </a:r>
          </a:p>
        </p:txBody>
      </p:sp>
      <p:sp>
        <p:nvSpPr>
          <p:cNvPr id="38921" name="Rectangle 9"/>
          <p:cNvSpPr>
            <a:spLocks noChangeArrowheads="1"/>
          </p:cNvSpPr>
          <p:nvPr/>
        </p:nvSpPr>
        <p:spPr bwMode="auto">
          <a:xfrm>
            <a:off x="4194175" y="5207000"/>
            <a:ext cx="509588" cy="660400"/>
          </a:xfrm>
          <a:prstGeom prst="rect">
            <a:avLst/>
          </a:prstGeom>
          <a:solidFill>
            <a:srgbClr val="A2C1F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b</a:t>
            </a:r>
          </a:p>
        </p:txBody>
      </p:sp>
      <p:sp>
        <p:nvSpPr>
          <p:cNvPr id="38922" name="Rectangle 10"/>
          <p:cNvSpPr>
            <a:spLocks noChangeArrowheads="1"/>
          </p:cNvSpPr>
          <p:nvPr/>
        </p:nvSpPr>
        <p:spPr bwMode="auto">
          <a:xfrm>
            <a:off x="4803775" y="5207000"/>
            <a:ext cx="509588" cy="660400"/>
          </a:xfrm>
          <a:prstGeom prst="rect">
            <a:avLst/>
          </a:prstGeom>
          <a:solidFill>
            <a:srgbClr val="EAEC5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3</a:t>
            </a:r>
          </a:p>
        </p:txBody>
      </p:sp>
      <p:sp>
        <p:nvSpPr>
          <p:cNvPr id="38923" name="Rectangle 11"/>
          <p:cNvSpPr>
            <a:spLocks noChangeArrowheads="1"/>
          </p:cNvSpPr>
          <p:nvPr/>
        </p:nvSpPr>
        <p:spPr bwMode="auto">
          <a:xfrm>
            <a:off x="5414963" y="5207000"/>
            <a:ext cx="508000" cy="660400"/>
          </a:xfrm>
          <a:prstGeom prst="rect">
            <a:avLst/>
          </a:prstGeom>
          <a:solidFill>
            <a:srgbClr val="EAEC5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c</a:t>
            </a:r>
          </a:p>
        </p:txBody>
      </p:sp>
      <p:sp>
        <p:nvSpPr>
          <p:cNvPr id="38924" name="Rectangle 12"/>
          <p:cNvSpPr>
            <a:spLocks noChangeArrowheads="1"/>
          </p:cNvSpPr>
          <p:nvPr/>
        </p:nvSpPr>
        <p:spPr bwMode="auto">
          <a:xfrm>
            <a:off x="6022975" y="5207000"/>
            <a:ext cx="509588" cy="660400"/>
          </a:xfrm>
          <a:prstGeom prst="rect">
            <a:avLst/>
          </a:prstGeom>
          <a:solidFill>
            <a:srgbClr val="EAEC5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38925" name="Rectangle 13"/>
          <p:cNvSpPr>
            <a:spLocks noChangeArrowheads="1"/>
          </p:cNvSpPr>
          <p:nvPr/>
        </p:nvSpPr>
        <p:spPr bwMode="auto">
          <a:xfrm>
            <a:off x="6632575" y="5207000"/>
            <a:ext cx="509588" cy="660400"/>
          </a:xfrm>
          <a:prstGeom prst="rect">
            <a:avLst/>
          </a:prstGeom>
          <a:solidFill>
            <a:srgbClr val="EAEC5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7</a:t>
            </a:r>
          </a:p>
        </p:txBody>
      </p:sp>
      <p:sp>
        <p:nvSpPr>
          <p:cNvPr id="38926" name="Rectangle 14"/>
          <p:cNvSpPr>
            <a:spLocks noChangeArrowheads="1"/>
          </p:cNvSpPr>
          <p:nvPr/>
        </p:nvSpPr>
        <p:spPr bwMode="auto">
          <a:xfrm>
            <a:off x="7240588" y="5207000"/>
            <a:ext cx="511175" cy="660400"/>
          </a:xfrm>
          <a:prstGeom prst="rect">
            <a:avLst/>
          </a:prstGeom>
          <a:solidFill>
            <a:srgbClr val="EAEC5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9</a:t>
            </a:r>
          </a:p>
        </p:txBody>
      </p:sp>
      <p:sp>
        <p:nvSpPr>
          <p:cNvPr id="38927" name="Rectangle 15"/>
          <p:cNvSpPr>
            <a:spLocks noChangeArrowheads="1"/>
          </p:cNvSpPr>
          <p:nvPr/>
        </p:nvSpPr>
        <p:spPr bwMode="auto">
          <a:xfrm>
            <a:off x="7851775" y="5207000"/>
            <a:ext cx="509588" cy="660400"/>
          </a:xfrm>
          <a:prstGeom prst="rect">
            <a:avLst/>
          </a:prstGeom>
          <a:solidFill>
            <a:srgbClr val="EAEC5E"/>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a</a:t>
            </a:r>
          </a:p>
        </p:txBody>
      </p:sp>
      <p:sp>
        <p:nvSpPr>
          <p:cNvPr id="38928" name="Rectangle 16"/>
          <p:cNvSpPr>
            <a:spLocks noChangeArrowheads="1"/>
          </p:cNvSpPr>
          <p:nvPr/>
        </p:nvSpPr>
        <p:spPr bwMode="auto">
          <a:xfrm>
            <a:off x="1063625" y="5988050"/>
            <a:ext cx="38750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OUI assegnato dall’IEEE </a:t>
            </a:r>
          </a:p>
        </p:txBody>
      </p:sp>
      <p:sp>
        <p:nvSpPr>
          <p:cNvPr id="38929" name="Rectangle 17"/>
          <p:cNvSpPr>
            <a:spLocks noChangeArrowheads="1"/>
          </p:cNvSpPr>
          <p:nvPr/>
        </p:nvSpPr>
        <p:spPr bwMode="auto">
          <a:xfrm>
            <a:off x="4899025" y="5988050"/>
            <a:ext cx="40290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spcBef>
                <a:spcPct val="50000"/>
              </a:spcBef>
            </a:pPr>
            <a:r>
              <a:rPr lang="en-GB" altLang="en-US"/>
              <a:t>Assegnato dal costruttore</a:t>
            </a:r>
          </a:p>
        </p:txBody>
      </p:sp>
      <p:pic>
        <p:nvPicPr>
          <p:cNvPr id="38930"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3188" y="3644900"/>
            <a:ext cx="4721225" cy="12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type="none" w="sm" len="sm"/>
                <a:tailEnd type="none" w="sm" len="sm"/>
              </a14:hiddenLine>
            </a:ext>
          </a:extLst>
        </p:spPr>
      </p:pic>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6"/>
          <p:cNvSpPr>
            <a:spLocks noGrp="1" noChangeArrowheads="1"/>
          </p:cNvSpPr>
          <p:nvPr>
            <p:ph type="title"/>
          </p:nvPr>
        </p:nvSpPr>
        <p:spPr/>
        <p:txBody>
          <a:bodyPr/>
          <a:lstStyle/>
          <a:p>
            <a:r>
              <a:rPr lang="it-IT" altLang="en-US" smtClean="0"/>
              <a:t>Indirizzi MAC: tipologia</a:t>
            </a:r>
          </a:p>
        </p:txBody>
      </p:sp>
      <p:sp>
        <p:nvSpPr>
          <p:cNvPr id="40963" name="Rectangle 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sz="2400" smtClean="0"/>
              <a:t>Indirizzo unicast (o singlecast)</a:t>
            </a:r>
          </a:p>
          <a:p>
            <a:pPr lvl="1"/>
            <a:r>
              <a:rPr lang="it-IT" altLang="en-US" sz="2000" smtClean="0"/>
              <a:t>Individua una stazione singola</a:t>
            </a:r>
          </a:p>
          <a:p>
            <a:pPr lvl="1"/>
            <a:r>
              <a:rPr lang="it-IT" altLang="en-US" sz="2000" smtClean="0"/>
              <a:t>il pacchetto che lo contiene come DSAP viene passato alla stazione ricevente solo se il suo indirizzo è DSAP</a:t>
            </a:r>
          </a:p>
          <a:p>
            <a:r>
              <a:rPr lang="it-IT" altLang="en-US" sz="2400" smtClean="0"/>
              <a:t>Indirizzo multicast (1mo bit trasmesso=1)</a:t>
            </a:r>
          </a:p>
          <a:p>
            <a:pPr lvl="1"/>
            <a:r>
              <a:rPr lang="it-IT" altLang="en-US" sz="2000" smtClean="0"/>
              <a:t>Individua un gruppo di stazioni</a:t>
            </a:r>
          </a:p>
          <a:p>
            <a:pPr lvl="1"/>
            <a:r>
              <a:rPr lang="it-IT" altLang="en-US" sz="2000" smtClean="0"/>
              <a:t>il pacchetto che lo contiene come DSAP viene passato alla stazione ricevente se la ricezione è stata abilitata dal software, che si incaricherà poi di stabilire se la stazione appartiene o meno al gruppo associato</a:t>
            </a:r>
          </a:p>
          <a:p>
            <a:r>
              <a:rPr lang="it-IT" altLang="en-US" sz="2400" smtClean="0"/>
              <a:t>Indirizzo broadcast (ff-ff-ff-ff-ff-ff)</a:t>
            </a:r>
          </a:p>
          <a:p>
            <a:pPr lvl="1"/>
            <a:r>
              <a:rPr lang="it-IT" altLang="en-US" sz="2000" smtClean="0"/>
              <a:t>Individua tutte le stazioni connesse alla rete</a:t>
            </a:r>
          </a:p>
          <a:p>
            <a:pPr lvl="1"/>
            <a:r>
              <a:rPr lang="it-IT" altLang="en-US" sz="2000" smtClean="0"/>
              <a:t>il pacchetto che lo contiene come DSAP viene sempre e comunque passato alla stazione ricevente</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en-US" smtClean="0"/>
              <a:t>ARP</a:t>
            </a:r>
          </a:p>
        </p:txBody>
      </p:sp>
      <p:sp>
        <p:nvSpPr>
          <p:cNvPr id="634883" name="Rectangle 3"/>
          <p:cNvSpPr>
            <a:spLocks noGrp="1" noChangeArrowheads="1"/>
          </p:cNvSpPr>
          <p:nvPr>
            <p:ph type="body" idx="1"/>
          </p:nvPr>
        </p:nvSpPr>
        <p:spPr/>
        <p:txBody>
          <a:bodyPr/>
          <a:lstStyle/>
          <a:p>
            <a:pPr>
              <a:defRPr/>
            </a:pPr>
            <a:r>
              <a:rPr lang="en-US"/>
              <a:t>When you know the IP address of a host, but you don’t know it’s MAC address, your computer will use a protocol to find out.</a:t>
            </a:r>
          </a:p>
          <a:p>
            <a:pPr>
              <a:defRPr/>
            </a:pPr>
            <a:r>
              <a:rPr lang="en-US">
                <a:solidFill>
                  <a:schemeClr val="accent2"/>
                </a:solidFill>
                <a:effectLst>
                  <a:outerShdw blurRad="38100" dist="38100" dir="2700000" algn="tl">
                    <a:srgbClr val="C0C0C0"/>
                  </a:outerShdw>
                </a:effectLst>
              </a:rPr>
              <a:t>Address Resolution Protocol, or ARP</a:t>
            </a:r>
            <a:r>
              <a:rPr lang="en-US"/>
              <a:t>, is used to “map” IP addresses with MAC addresses.</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altLang="en-US" smtClean="0"/>
              <a:t>The ARP Process</a:t>
            </a:r>
          </a:p>
        </p:txBody>
      </p:sp>
      <p:pic>
        <p:nvPicPr>
          <p:cNvPr id="43011" name="Picture 3"/>
          <p:cNvPicPr>
            <a:picLocks noChangeAspect="1" noChangeArrowheads="1"/>
          </p:cNvPicPr>
          <p:nvPr/>
        </p:nvPicPr>
        <p:blipFill>
          <a:blip r:embed="rId2">
            <a:extLst>
              <a:ext uri="{28A0092B-C50C-407E-A947-70E740481C1C}">
                <a14:useLocalDpi xmlns:a14="http://schemas.microsoft.com/office/drawing/2010/main" val="0"/>
              </a:ext>
            </a:extLst>
          </a:blip>
          <a:srcRect l="14063" t="26280" r="47656" b="21968"/>
          <a:stretch>
            <a:fillRect/>
          </a:stretch>
        </p:blipFill>
        <p:spPr bwMode="auto">
          <a:xfrm>
            <a:off x="2362200" y="1676400"/>
            <a:ext cx="4495800" cy="440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altLang="en-US" smtClean="0"/>
              <a:t>The ARP Table</a:t>
            </a:r>
          </a:p>
        </p:txBody>
      </p:sp>
      <p:pic>
        <p:nvPicPr>
          <p:cNvPr id="44035" name="Picture 3" descr="still16-9"/>
          <p:cNvPicPr>
            <a:picLocks noChangeAspect="1" noChangeArrowheads="1"/>
          </p:cNvPicPr>
          <p:nvPr/>
        </p:nvPicPr>
        <p:blipFill>
          <a:blip r:embed="rId2">
            <a:extLst>
              <a:ext uri="{28A0092B-C50C-407E-A947-70E740481C1C}">
                <a14:useLocalDpi xmlns:a14="http://schemas.microsoft.com/office/drawing/2010/main" val="0"/>
              </a:ext>
            </a:extLst>
          </a:blip>
          <a:srcRect t="28070" b="28070"/>
          <a:stretch>
            <a:fillRect/>
          </a:stretch>
        </p:blipFill>
        <p:spPr bwMode="auto">
          <a:xfrm>
            <a:off x="400050" y="2366963"/>
            <a:ext cx="8142288" cy="277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057400"/>
            <a:ext cx="6553200" cy="352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pic>
      <p:sp>
        <p:nvSpPr>
          <p:cNvPr id="45059" name="Rectangle 3"/>
          <p:cNvSpPr>
            <a:spLocks noChangeArrowheads="1"/>
          </p:cNvSpPr>
          <p:nvPr/>
        </p:nvSpPr>
        <p:spPr bwMode="auto">
          <a:xfrm>
            <a:off x="501650" y="4711700"/>
            <a:ext cx="4953000"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lIns="73025" tIns="36512" rIns="73025" bIns="36512">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t>A default gateway is the IP</a:t>
            </a:r>
          </a:p>
          <a:p>
            <a:pPr algn="l"/>
            <a:r>
              <a:rPr lang="en-US" altLang="en-US"/>
              <a:t>address of the interface on the </a:t>
            </a:r>
          </a:p>
          <a:p>
            <a:pPr algn="l"/>
            <a:r>
              <a:rPr lang="en-US" altLang="en-US"/>
              <a:t>router that connects to the </a:t>
            </a:r>
          </a:p>
          <a:p>
            <a:pPr algn="l"/>
            <a:r>
              <a:rPr lang="en-US" altLang="en-US"/>
              <a:t>network segment on which the </a:t>
            </a:r>
          </a:p>
          <a:p>
            <a:pPr algn="l"/>
            <a:r>
              <a:rPr lang="en-US" altLang="en-US"/>
              <a:t>source host is located.</a:t>
            </a:r>
          </a:p>
        </p:txBody>
      </p:sp>
      <p:sp>
        <p:nvSpPr>
          <p:cNvPr id="45060" name="Rectangle 4"/>
          <p:cNvSpPr>
            <a:spLocks noGrp="1" noChangeArrowheads="1"/>
          </p:cNvSpPr>
          <p:nvPr>
            <p:ph type="title"/>
          </p:nvPr>
        </p:nvSpPr>
        <p:spPr/>
        <p:txBody>
          <a:bodyPr/>
          <a:lstStyle/>
          <a:p>
            <a:r>
              <a:rPr lang="en-US" altLang="en-US" smtClean="0"/>
              <a:t>Default Gateway</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770063"/>
            <a:ext cx="5791200" cy="432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pic>
      <p:sp>
        <p:nvSpPr>
          <p:cNvPr id="46083" name="Rectangle 4"/>
          <p:cNvSpPr>
            <a:spLocks noGrp="1" noChangeArrowheads="1"/>
          </p:cNvSpPr>
          <p:nvPr>
            <p:ph type="title"/>
          </p:nvPr>
        </p:nvSpPr>
        <p:spPr/>
        <p:txBody>
          <a:bodyPr/>
          <a:lstStyle/>
          <a:p>
            <a:r>
              <a:rPr lang="en-US" altLang="en-US" smtClean="0"/>
              <a:t>ARP @ work</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US" altLang="en-US" smtClean="0"/>
              <a:t>Il protocollo Ethernet</a:t>
            </a:r>
          </a:p>
        </p:txBody>
      </p:sp>
      <p:sp>
        <p:nvSpPr>
          <p:cNvPr id="47107" name="Rectangle 3"/>
          <p:cNvSpPr>
            <a:spLocks noGrp="1" noChangeArrowheads="1"/>
          </p:cNvSpPr>
          <p:nvPr>
            <p:ph type="body" idx="1"/>
          </p:nvPr>
        </p:nvSpPr>
        <p:spPr bwMode="auto">
          <a:xfrm>
            <a:off x="528638" y="1268413"/>
            <a:ext cx="8356600" cy="50371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Nasce nel 1970 grazie a due ricercatori della  Xerox’s Palo Alto Research Centre (PARC)</a:t>
            </a:r>
          </a:p>
          <a:p>
            <a:pPr lvl="1"/>
            <a:r>
              <a:rPr lang="en-US" altLang="en-US" smtClean="0"/>
              <a:t>Robert Metcalfe e David Boogs</a:t>
            </a:r>
          </a:p>
          <a:p>
            <a:r>
              <a:rPr lang="en-US" altLang="en-US" smtClean="0"/>
              <a:t>Nel 1975, la prima versione commerciale.</a:t>
            </a:r>
          </a:p>
          <a:p>
            <a:r>
              <a:rPr lang="en-US" altLang="en-US" smtClean="0"/>
              <a:t>Nel 1980, IEEE rilascia la raccomandazione 802.3, che definisce i principi di funzionamento di una rete  Ethernet.</a:t>
            </a:r>
          </a:p>
          <a:p>
            <a:r>
              <a:rPr lang="en-GB" altLang="en-US" smtClean="0"/>
              <a:t>DEC, Intel, e Xerox (DIX) sviluppano insieme  Ethernet Versione 2.0 che è compatibile con 802.3.</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6"/>
          <p:cNvSpPr>
            <a:spLocks noGrp="1" noChangeArrowheads="1"/>
          </p:cNvSpPr>
          <p:nvPr>
            <p:ph type="title"/>
          </p:nvPr>
        </p:nvSpPr>
        <p:spPr>
          <a:xfrm>
            <a:off x="2311400" y="296863"/>
            <a:ext cx="6716713" cy="865187"/>
          </a:xfrm>
        </p:spPr>
        <p:txBody>
          <a:bodyPr/>
          <a:lstStyle/>
          <a:p>
            <a:r>
              <a:rPr lang="en-US" altLang="en-US" smtClean="0"/>
              <a:t>Ethernet</a:t>
            </a:r>
          </a:p>
        </p:txBody>
      </p:sp>
      <p:sp>
        <p:nvSpPr>
          <p:cNvPr id="48131" name="Rectangle 7"/>
          <p:cNvSpPr>
            <a:spLocks noGrp="1" noChangeArrowheads="1"/>
          </p:cNvSpPr>
          <p:nvPr>
            <p:ph type="body" sz="half" idx="1"/>
          </p:nvPr>
        </p:nvSpPr>
        <p:spPr bwMode="auto">
          <a:xfrm>
            <a:off x="1042988" y="1268413"/>
            <a:ext cx="7921625" cy="24860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000" smtClean="0"/>
              <a:t>Tecnologia  LAN “dominante”</a:t>
            </a:r>
          </a:p>
          <a:p>
            <a:r>
              <a:rPr lang="en-US" altLang="en-US" sz="2000" smtClean="0"/>
              <a:t>Economica: $10 per una card a 100 Mbs</a:t>
            </a:r>
          </a:p>
          <a:p>
            <a:r>
              <a:rPr lang="en-US" altLang="en-US" sz="2000" smtClean="0"/>
              <a:t>La prima tecnologia LAN usata estensivamente</a:t>
            </a:r>
          </a:p>
          <a:p>
            <a:r>
              <a:rPr lang="en-US" altLang="en-US" sz="2000" smtClean="0"/>
              <a:t>Più Semplice, economica di token LANs e ATM</a:t>
            </a:r>
          </a:p>
          <a:p>
            <a:r>
              <a:rPr lang="en-US" altLang="en-US" sz="2000" smtClean="0"/>
              <a:t>Upgrade: 10, 100, 1000, 10000, 40000 Mbps </a:t>
            </a:r>
          </a:p>
        </p:txBody>
      </p:sp>
      <p:pic>
        <p:nvPicPr>
          <p:cNvPr id="48132" name="Picture 4" descr="551 metcalfe-e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050" y="3756025"/>
            <a:ext cx="5192713" cy="277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3" name="Text Box 5"/>
          <p:cNvSpPr txBox="1">
            <a:spLocks noChangeArrowheads="1"/>
          </p:cNvSpPr>
          <p:nvPr/>
        </p:nvSpPr>
        <p:spPr bwMode="auto">
          <a:xfrm>
            <a:off x="6218238" y="4487863"/>
            <a:ext cx="26749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US" altLang="en-US">
                <a:latin typeface="Comic Sans MS" panose="030F0702030302020204" pitchFamily="66" charset="0"/>
              </a:rPr>
              <a:t>Metcalfe’s Ethernet</a:t>
            </a:r>
          </a:p>
          <a:p>
            <a:pPr algn="l"/>
            <a:r>
              <a:rPr lang="en-US" altLang="en-US">
                <a:latin typeface="Comic Sans MS" panose="030F0702030302020204" pitchFamily="66" charset="0"/>
              </a:rPr>
              <a:t>sketch</a:t>
            </a:r>
          </a:p>
        </p:txBody>
      </p:sp>
    </p:spTree>
  </p:cSld>
  <p:clrMapOvr>
    <a:masterClrMapping/>
  </p:clrMapOvr>
  <p:transition>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6"/>
          <p:cNvSpPr>
            <a:spLocks noGrp="1" noChangeArrowheads="1"/>
          </p:cNvSpPr>
          <p:nvPr>
            <p:ph type="title"/>
          </p:nvPr>
        </p:nvSpPr>
        <p:spPr>
          <a:xfrm>
            <a:off x="2033588" y="381000"/>
            <a:ext cx="6543675" cy="685800"/>
          </a:xfrm>
        </p:spPr>
        <p:txBody>
          <a:bodyPr/>
          <a:lstStyle/>
          <a:p>
            <a:r>
              <a:rPr lang="en-GB" altLang="en-US" smtClean="0"/>
              <a:t>IEEE 802.3: CSMA/CD  (Ethernet)</a:t>
            </a:r>
          </a:p>
        </p:txBody>
      </p:sp>
      <p:sp>
        <p:nvSpPr>
          <p:cNvPr id="49155" name="Rectangle 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z="2400" smtClean="0"/>
              <a:t>Topologia: bus</a:t>
            </a:r>
          </a:p>
          <a:p>
            <a:r>
              <a:rPr lang="en-GB" altLang="en-US" sz="2400" smtClean="0"/>
              <a:t>Cablaggio: bus, stella</a:t>
            </a:r>
          </a:p>
          <a:p>
            <a:r>
              <a:rPr lang="en-GB" altLang="en-US" sz="2400" smtClean="0"/>
              <a:t>Arbitraggio del canale trasmissivo: tramite contesa</a:t>
            </a:r>
          </a:p>
          <a:p>
            <a:r>
              <a:rPr lang="en-GB" altLang="en-US" sz="2400" smtClean="0"/>
              <a:t>Tipologia del protocollo: non deterministico, tempo di attesa non limitato superiormente</a:t>
            </a:r>
          </a:p>
          <a:p>
            <a:r>
              <a:rPr lang="en-GB" altLang="en-US" sz="2400" smtClean="0"/>
              <a:t>Velocità Trasmissiva: 10 Mb/s</a:t>
            </a:r>
          </a:p>
          <a:p>
            <a:r>
              <a:rPr lang="en-GB" altLang="en-US" sz="2400" smtClean="0"/>
              <a:t>Throughput massimo: 4 Mb/s</a:t>
            </a:r>
          </a:p>
          <a:p>
            <a:r>
              <a:rPr lang="en-GB" altLang="en-US" sz="2400" smtClean="0"/>
              <a:t>Evoluzione della rete Ethernet proposta da Digital, Intel, Xerox (DIX)</a:t>
            </a:r>
          </a:p>
          <a:p>
            <a:r>
              <a:rPr lang="en-GB" altLang="en-US" sz="2400" smtClean="0"/>
              <a:t>Evoluzioni a 100 Mb/s, 1 Gb/s, 10 Gb/s.</a:t>
            </a:r>
          </a:p>
        </p:txBody>
      </p:sp>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defTabSz="814388"/>
            <a:r>
              <a:rPr lang="en-US" altLang="en-US" smtClean="0"/>
              <a:t>Ethernet Upgrade Process</a:t>
            </a:r>
          </a:p>
        </p:txBody>
      </p:sp>
      <p:sp>
        <p:nvSpPr>
          <p:cNvPr id="51203" name="Rectangle 4"/>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288925" indent="-288925" defTabSz="814388"/>
            <a:r>
              <a:rPr lang="en-US" altLang="en-US" smtClean="0"/>
              <a:t>10 Mbps</a:t>
            </a:r>
          </a:p>
          <a:p>
            <a:pPr marL="288925" indent="-288925" defTabSz="814388"/>
            <a:r>
              <a:rPr lang="en-US" altLang="en-US" smtClean="0"/>
              <a:t>100 Mbps</a:t>
            </a:r>
          </a:p>
          <a:p>
            <a:pPr marL="288925" indent="-288925" defTabSz="814388"/>
            <a:r>
              <a:rPr lang="en-US" altLang="en-US" smtClean="0"/>
              <a:t>1000 Mbps</a:t>
            </a:r>
          </a:p>
          <a:p>
            <a:pPr marL="288925" indent="-288925" defTabSz="814388"/>
            <a:r>
              <a:rPr lang="en-US" altLang="en-US" smtClean="0"/>
              <a:t>10 Gbps</a:t>
            </a:r>
          </a:p>
          <a:p>
            <a:pPr marL="288925" indent="-288925" defTabSz="814388"/>
            <a:r>
              <a:rPr lang="en-US" altLang="en-US" smtClean="0"/>
              <a:t>40 Gbps (working)</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altLang="en-US" smtClean="0"/>
              <a:t>Fast Ethernet : 100 Mbps </a:t>
            </a:r>
          </a:p>
        </p:txBody>
      </p:sp>
      <p:sp>
        <p:nvSpPr>
          <p:cNvPr id="53251" name="Rectangle 3"/>
          <p:cNvSpPr>
            <a:spLocks noGrp="1" noChangeArrowheads="1"/>
          </p:cNvSpPr>
          <p:nvPr>
            <p:ph type="body" idx="1"/>
          </p:nvPr>
        </p:nvSpPr>
        <p:spPr bwMode="auto">
          <a:xfrm>
            <a:off x="1042988" y="1268413"/>
            <a:ext cx="7921625" cy="15382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000" smtClean="0"/>
              <a:t>100 Mbps Ethernet is also known as Fast Ethernet. </a:t>
            </a:r>
          </a:p>
          <a:p>
            <a:r>
              <a:rPr lang="en-US" altLang="en-US" sz="2000" smtClean="0"/>
              <a:t>The two technologies that became important are 100BASE-TX</a:t>
            </a:r>
            <a:r>
              <a:rPr lang="en-GB" altLang="en-US" sz="2000" smtClean="0"/>
              <a:t>,</a:t>
            </a:r>
            <a:r>
              <a:rPr lang="en-US" altLang="en-US" sz="2000" smtClean="0"/>
              <a:t> which is copper UTP based</a:t>
            </a:r>
            <a:r>
              <a:rPr lang="en-GB" altLang="en-US" sz="2000" smtClean="0"/>
              <a:t>,</a:t>
            </a:r>
            <a:r>
              <a:rPr lang="en-US" altLang="en-US" sz="2000" smtClean="0"/>
              <a:t> and 100BASE-FX</a:t>
            </a:r>
            <a:r>
              <a:rPr lang="en-GB" altLang="en-US" sz="2000" smtClean="0"/>
              <a:t>,</a:t>
            </a:r>
            <a:r>
              <a:rPr lang="en-US" altLang="en-US" sz="2000" smtClean="0"/>
              <a:t> which is multimode optical fiber based</a:t>
            </a:r>
            <a:r>
              <a:rPr lang="en-GB" altLang="en-US" sz="2000" smtClean="0"/>
              <a:t>.</a:t>
            </a:r>
            <a:r>
              <a:rPr lang="en-US" altLang="en-US" sz="2000" smtClean="0"/>
              <a:t> </a:t>
            </a:r>
          </a:p>
        </p:txBody>
      </p:sp>
      <p:pic>
        <p:nvPicPr>
          <p:cNvPr id="53252" name="Picture 4"/>
          <p:cNvPicPr>
            <a:picLocks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bwMode="auto">
          <a:xfrm>
            <a:off x="715963" y="2730500"/>
            <a:ext cx="7978775" cy="3651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4149" name="Rectangle 37"/>
          <p:cNvSpPr>
            <a:spLocks noGrp="1" noChangeArrowheads="1"/>
          </p:cNvSpPr>
          <p:nvPr>
            <p:ph type="title"/>
          </p:nvPr>
        </p:nvSpPr>
        <p:spPr/>
        <p:txBody>
          <a:bodyPr/>
          <a:lstStyle/>
          <a:p>
            <a:r>
              <a:rPr lang="en-US" altLang="en-US" smtClean="0"/>
              <a:t>Velocità &amp; Distanza</a:t>
            </a:r>
          </a:p>
        </p:txBody>
      </p:sp>
      <p:graphicFrame>
        <p:nvGraphicFramePr>
          <p:cNvPr id="474152" name="Group 40"/>
          <p:cNvGraphicFramePr>
            <a:graphicFrameLocks noGrp="1"/>
          </p:cNvGraphicFramePr>
          <p:nvPr>
            <p:ph type="tbl" idx="4294967295"/>
          </p:nvPr>
        </p:nvGraphicFramePr>
        <p:xfrm>
          <a:off x="1220788" y="1852613"/>
          <a:ext cx="7015162" cy="4252912"/>
        </p:xfrm>
        <a:graphic>
          <a:graphicData uri="http://schemas.openxmlformats.org/drawingml/2006/table">
            <a:tbl>
              <a:tblPr/>
              <a:tblGrid>
                <a:gridCol w="2480078"/>
                <a:gridCol w="2339365"/>
                <a:gridCol w="2195719"/>
              </a:tblGrid>
              <a:tr h="608013">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1" i="0" u="none" strike="noStrike" cap="none" normalizeH="0" baseline="0" smtClean="0">
                          <a:ln>
                            <a:noFill/>
                          </a:ln>
                          <a:solidFill>
                            <a:schemeClr val="bg1"/>
                          </a:solidFill>
                          <a:effectLst/>
                          <a:latin typeface="Tahoma" pitchFamily="34" charset="0"/>
                        </a:rPr>
                        <a:t>Media</a:t>
                      </a:r>
                    </a:p>
                  </a:txBody>
                  <a:tcPr marL="84428" marR="84428" horzOverflow="overflow">
                    <a:lnL w="762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1" i="0" u="none" strike="noStrike" cap="none" normalizeH="0" baseline="0" smtClean="0">
                          <a:ln>
                            <a:noFill/>
                          </a:ln>
                          <a:solidFill>
                            <a:schemeClr val="bg1"/>
                          </a:solidFill>
                          <a:effectLst/>
                          <a:latin typeface="Tahoma" pitchFamily="34" charset="0"/>
                        </a:rPr>
                        <a:t>Bandwidth</a:t>
                      </a:r>
                    </a:p>
                  </a:txBody>
                  <a:tcPr marL="84428" marR="84428"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1" i="0" u="none" strike="noStrike" cap="none" normalizeH="0" baseline="0" smtClean="0">
                          <a:ln>
                            <a:noFill/>
                          </a:ln>
                          <a:solidFill>
                            <a:schemeClr val="bg1"/>
                          </a:solidFill>
                          <a:effectLst/>
                          <a:latin typeface="Tahoma" pitchFamily="34" charset="0"/>
                        </a:rPr>
                        <a:t>Distance</a:t>
                      </a:r>
                    </a:p>
                  </a:txBody>
                  <a:tcPr marL="84428" marR="84428" horzOverflow="overflow">
                    <a:lnL w="28575" cap="flat" cmpd="sng" algn="ctr">
                      <a:solidFill>
                        <a:schemeClr val="tx1"/>
                      </a:solidFill>
                      <a:prstDash val="solid"/>
                      <a:miter lim="800000"/>
                      <a:headEnd type="none" w="med" len="med"/>
                      <a:tailEnd type="none" w="med" len="med"/>
                    </a:lnL>
                    <a:lnR w="76200"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folHlink"/>
                    </a:solidFill>
                  </a:tcPr>
                </a:tc>
              </a:tr>
              <a:tr h="606425">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10Base2</a:t>
                      </a:r>
                    </a:p>
                  </a:txBody>
                  <a:tcPr marL="84428" marR="84428" horzOverflow="overflow">
                    <a:lnL w="762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10-100Mbps</a:t>
                      </a:r>
                    </a:p>
                  </a:txBody>
                  <a:tcPr marL="84428" marR="84428"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185m</a:t>
                      </a:r>
                    </a:p>
                  </a:txBody>
                  <a:tcPr marL="84428" marR="84428" horzOverflow="overflow">
                    <a:lnL w="28575" cap="flat" cmpd="sng" algn="ctr">
                      <a:solidFill>
                        <a:schemeClr val="tx1"/>
                      </a:solidFill>
                      <a:prstDash val="solid"/>
                      <a:miter lim="800000"/>
                      <a:headEnd type="none" w="med" len="med"/>
                      <a:tailEnd type="none" w="med" len="med"/>
                    </a:lnL>
                    <a:lnR w="76200"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solidFill>
                  </a:tcPr>
                </a:tc>
              </a:tr>
              <a:tr h="608013">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10Base5</a:t>
                      </a:r>
                    </a:p>
                  </a:txBody>
                  <a:tcPr marL="84428" marR="84428" horzOverflow="overflow">
                    <a:lnL w="762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10-100Mbps</a:t>
                      </a:r>
                    </a:p>
                  </a:txBody>
                  <a:tcPr marL="84428" marR="84428"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500m</a:t>
                      </a:r>
                    </a:p>
                  </a:txBody>
                  <a:tcPr marL="84428" marR="84428" horzOverflow="overflow">
                    <a:lnL w="28575" cap="flat" cmpd="sng" algn="ctr">
                      <a:solidFill>
                        <a:schemeClr val="tx1"/>
                      </a:solidFill>
                      <a:prstDash val="solid"/>
                      <a:miter lim="800000"/>
                      <a:headEnd type="none" w="med" len="med"/>
                      <a:tailEnd type="none" w="med" len="med"/>
                    </a:lnL>
                    <a:lnR w="762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bg1"/>
                    </a:solidFill>
                  </a:tcPr>
                </a:tc>
              </a:tr>
              <a:tr h="608013">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10BaseT</a:t>
                      </a:r>
                    </a:p>
                  </a:txBody>
                  <a:tcPr marL="84428" marR="84428" horzOverflow="overflow">
                    <a:lnL w="762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10Mbps</a:t>
                      </a:r>
                    </a:p>
                  </a:txBody>
                  <a:tcPr marL="84428" marR="84428"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100m</a:t>
                      </a:r>
                    </a:p>
                  </a:txBody>
                  <a:tcPr marL="84428" marR="84428" horzOverflow="overflow">
                    <a:lnL w="28575" cap="flat" cmpd="sng" algn="ctr">
                      <a:solidFill>
                        <a:schemeClr val="tx1"/>
                      </a:solidFill>
                      <a:prstDash val="solid"/>
                      <a:miter lim="800000"/>
                      <a:headEnd type="none" w="med" len="med"/>
                      <a:tailEnd type="none" w="med" len="med"/>
                    </a:lnL>
                    <a:lnR w="76200"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solidFill>
                  </a:tcPr>
                </a:tc>
              </a:tr>
              <a:tr h="608013">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100BaseTX</a:t>
                      </a:r>
                    </a:p>
                  </a:txBody>
                  <a:tcPr marL="84428" marR="84428" horzOverflow="overflow">
                    <a:lnL w="762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100Mbps</a:t>
                      </a:r>
                    </a:p>
                  </a:txBody>
                  <a:tcPr marL="84428" marR="84428"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100m</a:t>
                      </a:r>
                    </a:p>
                  </a:txBody>
                  <a:tcPr marL="84428" marR="84428" horzOverflow="overflow">
                    <a:lnL w="28575" cap="flat" cmpd="sng" algn="ctr">
                      <a:solidFill>
                        <a:schemeClr val="tx1"/>
                      </a:solidFill>
                      <a:prstDash val="solid"/>
                      <a:miter lim="800000"/>
                      <a:headEnd type="none" w="med" len="med"/>
                      <a:tailEnd type="none" w="med" len="med"/>
                    </a:lnL>
                    <a:lnR w="762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bg1"/>
                    </a:solidFill>
                  </a:tcPr>
                </a:tc>
              </a:tr>
              <a:tr h="606425">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100Base-FX</a:t>
                      </a:r>
                    </a:p>
                  </a:txBody>
                  <a:tcPr marL="84428" marR="84428" horzOverflow="overflow">
                    <a:lnL w="762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100Mbps</a:t>
                      </a:r>
                    </a:p>
                  </a:txBody>
                  <a:tcPr marL="84428" marR="84428"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2000m</a:t>
                      </a:r>
                    </a:p>
                  </a:txBody>
                  <a:tcPr marL="84428" marR="84428" horzOverflow="overflow">
                    <a:lnL w="28575" cap="flat" cmpd="sng" algn="ctr">
                      <a:solidFill>
                        <a:schemeClr val="tx1"/>
                      </a:solidFill>
                      <a:prstDash val="solid"/>
                      <a:miter lim="800000"/>
                      <a:headEnd type="none" w="med" len="med"/>
                      <a:tailEnd type="none" w="med" len="med"/>
                    </a:lnL>
                    <a:lnR w="76200" cap="flat" cmpd="sng" algn="ctr">
                      <a:solidFill>
                        <a:schemeClr val="tx1"/>
                      </a:solidFill>
                      <a:prstDash val="solid"/>
                      <a:miter lim="800000"/>
                      <a:headEnd type="none" w="med" len="med"/>
                      <a:tailEnd type="none" w="med" len="med"/>
                    </a:lnR>
                    <a:lnT w="762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solidFill>
                  </a:tcPr>
                </a:tc>
              </a:tr>
              <a:tr h="608013">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1000Base-LX</a:t>
                      </a:r>
                    </a:p>
                  </a:txBody>
                  <a:tcPr marL="84428" marR="84428" horzOverflow="overflow">
                    <a:lnL w="762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smtClean="0">
                          <a:ln>
                            <a:noFill/>
                          </a:ln>
                          <a:solidFill>
                            <a:srgbClr val="000066"/>
                          </a:solidFill>
                          <a:effectLst/>
                          <a:latin typeface="Tahoma" pitchFamily="34" charset="0"/>
                        </a:rPr>
                        <a:t>1000Mbps</a:t>
                      </a:r>
                    </a:p>
                  </a:txBody>
                  <a:tcPr marL="84428" marR="84428" horzOverflow="overflow">
                    <a:lnL w="28575"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dirty="0" smtClean="0">
                          <a:ln>
                            <a:noFill/>
                          </a:ln>
                          <a:solidFill>
                            <a:srgbClr val="000066"/>
                          </a:solidFill>
                          <a:effectLst/>
                          <a:latin typeface="Tahoma" pitchFamily="34" charset="0"/>
                        </a:rPr>
                        <a:t>3000m</a:t>
                      </a:r>
                    </a:p>
                  </a:txBody>
                  <a:tcPr marL="84428" marR="84428" horzOverflow="overflow">
                    <a:lnL w="28575" cap="flat" cmpd="sng" algn="ctr">
                      <a:solidFill>
                        <a:schemeClr val="tx1"/>
                      </a:solidFill>
                      <a:prstDash val="solid"/>
                      <a:miter lim="800000"/>
                      <a:headEnd type="none" w="med" len="med"/>
                      <a:tailEnd type="none" w="med" len="med"/>
                    </a:lnL>
                    <a:lnR w="762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76200" cap="flat" cmpd="sng" algn="ctr">
                      <a:solidFill>
                        <a:schemeClr val="tx1"/>
                      </a:solidFill>
                      <a:prstDash val="solid"/>
                      <a:miter lim="800000"/>
                      <a:headEnd type="none" w="med" len="med"/>
                      <a:tailEnd type="none" w="med" len="med"/>
                    </a:lnB>
                    <a:lnTlToBr>
                      <a:noFill/>
                    </a:lnTlToBr>
                    <a:lnBlToTr>
                      <a:noFill/>
                    </a:lnBlToTr>
                    <a:solidFill>
                      <a:schemeClr val="bg1"/>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474149"/>
                                        </p:tgtEl>
                                        <p:attrNameLst>
                                          <p:attrName>style.visibility</p:attrName>
                                        </p:attrNameLst>
                                      </p:cBhvr>
                                      <p:to>
                                        <p:strVal val="visible"/>
                                      </p:to>
                                    </p:set>
                                    <p:anim calcmode="lin" valueType="num">
                                      <p:cBhvr>
                                        <p:cTn id="7" dur="1000" fill="hold"/>
                                        <p:tgtEl>
                                          <p:spTgt spid="474149"/>
                                        </p:tgtEl>
                                        <p:attrNameLst>
                                          <p:attrName>ppt_w</p:attrName>
                                        </p:attrNameLst>
                                      </p:cBhvr>
                                      <p:tavLst>
                                        <p:tav tm="0">
                                          <p:val>
                                            <p:fltVal val="0"/>
                                          </p:val>
                                        </p:tav>
                                        <p:tav tm="100000">
                                          <p:val>
                                            <p:strVal val="#ppt_w"/>
                                          </p:val>
                                        </p:tav>
                                      </p:tavLst>
                                    </p:anim>
                                    <p:anim calcmode="lin" valueType="num">
                                      <p:cBhvr>
                                        <p:cTn id="8" dur="1000" fill="hold"/>
                                        <p:tgtEl>
                                          <p:spTgt spid="474149"/>
                                        </p:tgtEl>
                                        <p:attrNameLst>
                                          <p:attrName>ppt_h</p:attrName>
                                        </p:attrNameLst>
                                      </p:cBhvr>
                                      <p:tavLst>
                                        <p:tav tm="0">
                                          <p:val>
                                            <p:fltVal val="0"/>
                                          </p:val>
                                        </p:tav>
                                        <p:tav tm="100000">
                                          <p:val>
                                            <p:strVal val="#ppt_h"/>
                                          </p:val>
                                        </p:tav>
                                      </p:tavLst>
                                    </p:anim>
                                    <p:anim calcmode="lin" valueType="num">
                                      <p:cBhvr>
                                        <p:cTn id="9" dur="1000" fill="hold"/>
                                        <p:tgtEl>
                                          <p:spTgt spid="474149"/>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74149"/>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22" presetClass="entr" presetSubtype="8" fill="hold" nodeType="afterEffect">
                                  <p:stCondLst>
                                    <p:cond delay="0"/>
                                  </p:stCondLst>
                                  <p:childTnLst>
                                    <p:set>
                                      <p:cBhvr>
                                        <p:cTn id="13" dur="1" fill="hold">
                                          <p:stCondLst>
                                            <p:cond delay="0"/>
                                          </p:stCondLst>
                                        </p:cTn>
                                        <p:tgtEl>
                                          <p:spTgt spid="474152"/>
                                        </p:tgtEl>
                                        <p:attrNameLst>
                                          <p:attrName>style.visibility</p:attrName>
                                        </p:attrNameLst>
                                      </p:cBhvr>
                                      <p:to>
                                        <p:strVal val="visible"/>
                                      </p:to>
                                    </p:set>
                                    <p:animEffect transition="in" filter="wipe(left)">
                                      <p:cBhvr>
                                        <p:cTn id="14" dur="500"/>
                                        <p:tgtEl>
                                          <p:spTgt spid="474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4149"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03"/>
          <p:cNvSpPr>
            <a:spLocks noGrp="1" noChangeArrowheads="1"/>
          </p:cNvSpPr>
          <p:nvPr>
            <p:ph type="title"/>
          </p:nvPr>
        </p:nvSpPr>
        <p:spPr/>
        <p:txBody>
          <a:bodyPr/>
          <a:lstStyle/>
          <a:p>
            <a:r>
              <a:rPr lang="en-GB" altLang="en-US" smtClean="0"/>
              <a:t>Ethernet CSMA/CD</a:t>
            </a:r>
          </a:p>
        </p:txBody>
      </p:sp>
      <p:sp>
        <p:nvSpPr>
          <p:cNvPr id="55299" name="Rectangle 3"/>
          <p:cNvSpPr>
            <a:spLocks noGrp="1" noChangeArrowheads="1"/>
          </p:cNvSpPr>
          <p:nvPr>
            <p:ph type="body" idx="4294967295"/>
          </p:nvPr>
        </p:nvSpPr>
        <p:spPr bwMode="auto">
          <a:xfrm>
            <a:off x="528638" y="1300163"/>
            <a:ext cx="8358187" cy="23352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13" tIns="42863" rIns="87313" bIns="42863"/>
          <a:lstStyle/>
          <a:p>
            <a:r>
              <a:rPr lang="en-GB" altLang="en-US" sz="2400" smtClean="0"/>
              <a:t>CSMA/CD: Carrier Sense Multiple Access with Collision Detection</a:t>
            </a:r>
          </a:p>
          <a:p>
            <a:r>
              <a:rPr lang="en-GB" altLang="en-US" sz="2400" smtClean="0"/>
              <a:t>È un protocollo concepito per topologie a bus con equidistribuzione della risorsa trasmissiva (bus) e arbitraggio distributo</a:t>
            </a:r>
          </a:p>
        </p:txBody>
      </p:sp>
      <p:sp>
        <p:nvSpPr>
          <p:cNvPr id="55300" name="Rectangle 4"/>
          <p:cNvSpPr>
            <a:spLocks noChangeArrowheads="1"/>
          </p:cNvSpPr>
          <p:nvPr/>
        </p:nvSpPr>
        <p:spPr bwMode="auto">
          <a:xfrm>
            <a:off x="514350" y="4573588"/>
            <a:ext cx="1301750" cy="596900"/>
          </a:xfrm>
          <a:prstGeom prst="rect">
            <a:avLst/>
          </a:prstGeom>
          <a:solidFill>
            <a:schemeClr val="bg1"/>
          </a:solidFill>
          <a:ln w="25400">
            <a:solidFill>
              <a:schemeClr val="tx1"/>
            </a:solidFill>
            <a:miter lim="800000"/>
            <a:headEnd/>
            <a:tailEnd/>
          </a:ln>
        </p:spPr>
        <p:txBody>
          <a:bodyPr wrap="none" lIns="85725" tIns="42863" rIns="85725" bIns="42863" anchor="ctr"/>
          <a:lstStyle>
            <a:lvl1pPr algn="ctr" defTabSz="850900">
              <a:defRPr sz="2000" b="1">
                <a:solidFill>
                  <a:schemeClr val="tx1"/>
                </a:solidFill>
                <a:latin typeface="Courier New" panose="02070309020205020404" pitchFamily="49" charset="0"/>
                <a:cs typeface="Arial" panose="020B0604020202020204" pitchFamily="34" charset="0"/>
              </a:defRPr>
            </a:lvl1pPr>
            <a:lvl2pPr marL="742950" indent="-285750" algn="ctr" defTabSz="850900">
              <a:defRPr sz="2000" b="1">
                <a:solidFill>
                  <a:schemeClr val="tx1"/>
                </a:solidFill>
                <a:latin typeface="Courier New" panose="02070309020205020404" pitchFamily="49" charset="0"/>
                <a:cs typeface="Arial" panose="020B0604020202020204" pitchFamily="34" charset="0"/>
              </a:defRPr>
            </a:lvl2pPr>
            <a:lvl3pPr marL="1143000" indent="-228600" algn="ctr" defTabSz="850900">
              <a:defRPr sz="2000" b="1">
                <a:solidFill>
                  <a:schemeClr val="tx1"/>
                </a:solidFill>
                <a:latin typeface="Courier New" panose="02070309020205020404" pitchFamily="49" charset="0"/>
                <a:cs typeface="Arial" panose="020B0604020202020204" pitchFamily="34" charset="0"/>
              </a:defRPr>
            </a:lvl3pPr>
            <a:lvl4pPr marL="1600200" indent="-228600" algn="ctr" defTabSz="850900">
              <a:defRPr sz="2000" b="1">
                <a:solidFill>
                  <a:schemeClr val="tx1"/>
                </a:solidFill>
                <a:latin typeface="Courier New" panose="02070309020205020404" pitchFamily="49" charset="0"/>
                <a:cs typeface="Arial" panose="020B0604020202020204" pitchFamily="34" charset="0"/>
              </a:defRPr>
            </a:lvl4pPr>
            <a:lvl5pPr marL="2057400" indent="-228600" algn="ctr" defTabSz="850900">
              <a:defRPr sz="2000" b="1">
                <a:solidFill>
                  <a:schemeClr val="tx1"/>
                </a:solidFill>
                <a:latin typeface="Courier New" panose="02070309020205020404" pitchFamily="49" charset="0"/>
                <a:cs typeface="Arial" panose="020B0604020202020204" pitchFamily="34" charset="0"/>
              </a:defRPr>
            </a:lvl5pPr>
            <a:lvl6pPr marL="25146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300"/>
              <a:t>Qualcuno sta</a:t>
            </a:r>
          </a:p>
          <a:p>
            <a:r>
              <a:rPr lang="en-GB" altLang="en-US" sz="1300"/>
              <a:t>parlando ?</a:t>
            </a:r>
          </a:p>
        </p:txBody>
      </p:sp>
      <p:sp>
        <p:nvSpPr>
          <p:cNvPr id="55301" name="Line 5"/>
          <p:cNvSpPr>
            <a:spLocks noChangeShapeType="1"/>
          </p:cNvSpPr>
          <p:nvPr/>
        </p:nvSpPr>
        <p:spPr bwMode="auto">
          <a:xfrm flipV="1">
            <a:off x="611188" y="5553075"/>
            <a:ext cx="0" cy="10318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02" name="Line 6"/>
          <p:cNvSpPr>
            <a:spLocks noChangeShapeType="1"/>
          </p:cNvSpPr>
          <p:nvPr/>
        </p:nvSpPr>
        <p:spPr bwMode="auto">
          <a:xfrm flipH="1">
            <a:off x="382588" y="5567363"/>
            <a:ext cx="238125" cy="18573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03" name="Line 7"/>
          <p:cNvSpPr>
            <a:spLocks noChangeShapeType="1"/>
          </p:cNvSpPr>
          <p:nvPr/>
        </p:nvSpPr>
        <p:spPr bwMode="auto">
          <a:xfrm>
            <a:off x="393700" y="5765800"/>
            <a:ext cx="214313" cy="17780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04" name="Line 8"/>
          <p:cNvSpPr>
            <a:spLocks noChangeShapeType="1"/>
          </p:cNvSpPr>
          <p:nvPr/>
        </p:nvSpPr>
        <p:spPr bwMode="auto">
          <a:xfrm flipV="1">
            <a:off x="611188" y="5851525"/>
            <a:ext cx="0" cy="100013"/>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05" name="Line 9"/>
          <p:cNvSpPr>
            <a:spLocks noChangeShapeType="1"/>
          </p:cNvSpPr>
          <p:nvPr/>
        </p:nvSpPr>
        <p:spPr bwMode="auto">
          <a:xfrm flipV="1">
            <a:off x="3887788" y="5553075"/>
            <a:ext cx="0" cy="10318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06" name="Line 10"/>
          <p:cNvSpPr>
            <a:spLocks noChangeShapeType="1"/>
          </p:cNvSpPr>
          <p:nvPr/>
        </p:nvSpPr>
        <p:spPr bwMode="auto">
          <a:xfrm>
            <a:off x="3892550" y="5564188"/>
            <a:ext cx="211138" cy="18891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07" name="Line 11"/>
          <p:cNvSpPr>
            <a:spLocks noChangeShapeType="1"/>
          </p:cNvSpPr>
          <p:nvPr/>
        </p:nvSpPr>
        <p:spPr bwMode="auto">
          <a:xfrm flipH="1">
            <a:off x="3881438" y="5765800"/>
            <a:ext cx="234950" cy="174625"/>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grpSp>
        <p:nvGrpSpPr>
          <p:cNvPr id="55308" name="Group 34"/>
          <p:cNvGrpSpPr>
            <a:grpSpLocks/>
          </p:cNvGrpSpPr>
          <p:nvPr/>
        </p:nvGrpSpPr>
        <p:grpSpPr bwMode="auto">
          <a:xfrm>
            <a:off x="893763" y="5530850"/>
            <a:ext cx="539750" cy="401638"/>
            <a:chOff x="619" y="3459"/>
            <a:chExt cx="368" cy="253"/>
          </a:xfrm>
        </p:grpSpPr>
        <p:sp>
          <p:nvSpPr>
            <p:cNvPr id="55474" name="Oval 12"/>
            <p:cNvSpPr>
              <a:spLocks noChangeArrowheads="1"/>
            </p:cNvSpPr>
            <p:nvPr/>
          </p:nvSpPr>
          <p:spPr bwMode="auto">
            <a:xfrm>
              <a:off x="900" y="3508"/>
              <a:ext cx="87" cy="11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75" name="Oval 13"/>
            <p:cNvSpPr>
              <a:spLocks noChangeArrowheads="1"/>
            </p:cNvSpPr>
            <p:nvPr/>
          </p:nvSpPr>
          <p:spPr bwMode="auto">
            <a:xfrm>
              <a:off x="902" y="3586"/>
              <a:ext cx="47" cy="62"/>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76" name="Oval 14"/>
            <p:cNvSpPr>
              <a:spLocks noChangeArrowheads="1"/>
            </p:cNvSpPr>
            <p:nvPr/>
          </p:nvSpPr>
          <p:spPr bwMode="auto">
            <a:xfrm>
              <a:off x="874" y="3499"/>
              <a:ext cx="73" cy="15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77" name="Oval 15"/>
            <p:cNvSpPr>
              <a:spLocks noChangeArrowheads="1"/>
            </p:cNvSpPr>
            <p:nvPr/>
          </p:nvSpPr>
          <p:spPr bwMode="auto">
            <a:xfrm>
              <a:off x="921" y="3590"/>
              <a:ext cx="34" cy="2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55478" name="Group 20"/>
            <p:cNvGrpSpPr>
              <a:grpSpLocks/>
            </p:cNvGrpSpPr>
            <p:nvPr/>
          </p:nvGrpSpPr>
          <p:grpSpPr bwMode="auto">
            <a:xfrm>
              <a:off x="619" y="3499"/>
              <a:ext cx="113" cy="155"/>
              <a:chOff x="619" y="3499"/>
              <a:chExt cx="113" cy="155"/>
            </a:xfrm>
          </p:grpSpPr>
          <p:sp>
            <p:nvSpPr>
              <p:cNvPr id="55492" name="Oval 16"/>
              <p:cNvSpPr>
                <a:spLocks noChangeArrowheads="1"/>
              </p:cNvSpPr>
              <p:nvPr/>
            </p:nvSpPr>
            <p:spPr bwMode="auto">
              <a:xfrm>
                <a:off x="619" y="3506"/>
                <a:ext cx="87" cy="112"/>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93" name="Oval 17"/>
              <p:cNvSpPr>
                <a:spLocks noChangeArrowheads="1"/>
              </p:cNvSpPr>
              <p:nvPr/>
            </p:nvSpPr>
            <p:spPr bwMode="auto">
              <a:xfrm>
                <a:off x="657" y="3584"/>
                <a:ext cx="47" cy="63"/>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94" name="Oval 18"/>
              <p:cNvSpPr>
                <a:spLocks noChangeArrowheads="1"/>
              </p:cNvSpPr>
              <p:nvPr/>
            </p:nvSpPr>
            <p:spPr bwMode="auto">
              <a:xfrm>
                <a:off x="659" y="3499"/>
                <a:ext cx="73" cy="15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95" name="Oval 19"/>
              <p:cNvSpPr>
                <a:spLocks noChangeArrowheads="1"/>
              </p:cNvSpPr>
              <p:nvPr/>
            </p:nvSpPr>
            <p:spPr bwMode="auto">
              <a:xfrm>
                <a:off x="651" y="3588"/>
                <a:ext cx="33" cy="3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479" name="Rectangle 21"/>
            <p:cNvSpPr>
              <a:spLocks noChangeArrowheads="1"/>
            </p:cNvSpPr>
            <p:nvPr/>
          </p:nvSpPr>
          <p:spPr bwMode="auto">
            <a:xfrm>
              <a:off x="681" y="3459"/>
              <a:ext cx="245" cy="253"/>
            </a:xfrm>
            <a:prstGeom prst="rect">
              <a:avLst/>
            </a:prstGeom>
            <a:solidFill>
              <a:schemeClr val="bg1"/>
            </a:solidFill>
            <a:ln w="12700">
              <a:solidFill>
                <a:schemeClr val="tx1"/>
              </a:solidFill>
              <a:miter lim="800000"/>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55480" name="Group 24"/>
            <p:cNvGrpSpPr>
              <a:grpSpLocks/>
            </p:cNvGrpSpPr>
            <p:nvPr/>
          </p:nvGrpSpPr>
          <p:grpSpPr bwMode="auto">
            <a:xfrm>
              <a:off x="715" y="3505"/>
              <a:ext cx="47" cy="48"/>
              <a:chOff x="715" y="3505"/>
              <a:chExt cx="47" cy="48"/>
            </a:xfrm>
          </p:grpSpPr>
          <p:sp>
            <p:nvSpPr>
              <p:cNvPr id="55490" name="Oval 22"/>
              <p:cNvSpPr>
                <a:spLocks noChangeArrowheads="1"/>
              </p:cNvSpPr>
              <p:nvPr/>
            </p:nvSpPr>
            <p:spPr bwMode="auto">
              <a:xfrm>
                <a:off x="715" y="3505"/>
                <a:ext cx="47" cy="48"/>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91" name="Oval 23"/>
              <p:cNvSpPr>
                <a:spLocks noChangeArrowheads="1"/>
              </p:cNvSpPr>
              <p:nvPr/>
            </p:nvSpPr>
            <p:spPr bwMode="auto">
              <a:xfrm>
                <a:off x="729" y="3519"/>
                <a:ext cx="20" cy="2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grpSp>
          <p:nvGrpSpPr>
            <p:cNvPr id="55481" name="Group 27"/>
            <p:cNvGrpSpPr>
              <a:grpSpLocks/>
            </p:cNvGrpSpPr>
            <p:nvPr/>
          </p:nvGrpSpPr>
          <p:grpSpPr bwMode="auto">
            <a:xfrm>
              <a:off x="836" y="3505"/>
              <a:ext cx="46" cy="48"/>
              <a:chOff x="836" y="3505"/>
              <a:chExt cx="46" cy="48"/>
            </a:xfrm>
          </p:grpSpPr>
          <p:sp>
            <p:nvSpPr>
              <p:cNvPr id="55488" name="Oval 25"/>
              <p:cNvSpPr>
                <a:spLocks noChangeArrowheads="1"/>
              </p:cNvSpPr>
              <p:nvPr/>
            </p:nvSpPr>
            <p:spPr bwMode="auto">
              <a:xfrm>
                <a:off x="836" y="3505"/>
                <a:ext cx="46" cy="48"/>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89" name="Oval 26"/>
              <p:cNvSpPr>
                <a:spLocks noChangeArrowheads="1"/>
              </p:cNvSpPr>
              <p:nvPr/>
            </p:nvSpPr>
            <p:spPr bwMode="auto">
              <a:xfrm>
                <a:off x="849" y="3519"/>
                <a:ext cx="19" cy="2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482" name="Line 28"/>
            <p:cNvSpPr>
              <a:spLocks noChangeShapeType="1"/>
            </p:cNvSpPr>
            <p:nvPr/>
          </p:nvSpPr>
          <p:spPr bwMode="auto">
            <a:xfrm>
              <a:off x="798" y="3548"/>
              <a:ext cx="28" cy="51"/>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83" name="Line 29"/>
            <p:cNvSpPr>
              <a:spLocks noChangeShapeType="1"/>
            </p:cNvSpPr>
            <p:nvPr/>
          </p:nvSpPr>
          <p:spPr bwMode="auto">
            <a:xfrm flipH="1">
              <a:off x="778" y="3603"/>
              <a:ext cx="56"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84" name="Line 30"/>
            <p:cNvSpPr>
              <a:spLocks noChangeShapeType="1"/>
            </p:cNvSpPr>
            <p:nvPr/>
          </p:nvSpPr>
          <p:spPr bwMode="auto">
            <a:xfrm>
              <a:off x="717" y="3482"/>
              <a:ext cx="41"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85" name="Line 31"/>
            <p:cNvSpPr>
              <a:spLocks noChangeShapeType="1"/>
            </p:cNvSpPr>
            <p:nvPr/>
          </p:nvSpPr>
          <p:spPr bwMode="auto">
            <a:xfrm>
              <a:off x="837" y="3482"/>
              <a:ext cx="46"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86" name="Oval 32"/>
            <p:cNvSpPr>
              <a:spLocks noChangeArrowheads="1"/>
            </p:cNvSpPr>
            <p:nvPr/>
          </p:nvSpPr>
          <p:spPr bwMode="auto">
            <a:xfrm>
              <a:off x="738" y="3636"/>
              <a:ext cx="133" cy="52"/>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87" name="Oval 33"/>
            <p:cNvSpPr>
              <a:spLocks noChangeArrowheads="1"/>
            </p:cNvSpPr>
            <p:nvPr/>
          </p:nvSpPr>
          <p:spPr bwMode="auto">
            <a:xfrm>
              <a:off x="941" y="3577"/>
              <a:ext cx="22" cy="21"/>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309" name="Line 35"/>
          <p:cNvSpPr>
            <a:spLocks noChangeShapeType="1"/>
          </p:cNvSpPr>
          <p:nvPr/>
        </p:nvSpPr>
        <p:spPr bwMode="auto">
          <a:xfrm>
            <a:off x="611188" y="5657850"/>
            <a:ext cx="280987"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10" name="Line 36"/>
          <p:cNvSpPr>
            <a:spLocks noChangeShapeType="1"/>
          </p:cNvSpPr>
          <p:nvPr/>
        </p:nvSpPr>
        <p:spPr bwMode="auto">
          <a:xfrm>
            <a:off x="1446213" y="5657850"/>
            <a:ext cx="164306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11" name="Line 37"/>
          <p:cNvSpPr>
            <a:spLocks noChangeShapeType="1"/>
          </p:cNvSpPr>
          <p:nvPr/>
        </p:nvSpPr>
        <p:spPr bwMode="auto">
          <a:xfrm>
            <a:off x="3632200" y="5657850"/>
            <a:ext cx="249238"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12" name="Line 38"/>
          <p:cNvSpPr>
            <a:spLocks noChangeShapeType="1"/>
          </p:cNvSpPr>
          <p:nvPr/>
        </p:nvSpPr>
        <p:spPr bwMode="auto">
          <a:xfrm>
            <a:off x="611188" y="5851525"/>
            <a:ext cx="36195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13" name="Line 39"/>
          <p:cNvSpPr>
            <a:spLocks noChangeShapeType="1"/>
          </p:cNvSpPr>
          <p:nvPr/>
        </p:nvSpPr>
        <p:spPr bwMode="auto">
          <a:xfrm>
            <a:off x="1357313" y="5851525"/>
            <a:ext cx="180340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14" name="Line 40"/>
          <p:cNvSpPr>
            <a:spLocks noChangeShapeType="1"/>
          </p:cNvSpPr>
          <p:nvPr/>
        </p:nvSpPr>
        <p:spPr bwMode="auto">
          <a:xfrm>
            <a:off x="3548063" y="5851525"/>
            <a:ext cx="33337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15" name="Line 41"/>
          <p:cNvSpPr>
            <a:spLocks noChangeShapeType="1"/>
          </p:cNvSpPr>
          <p:nvPr/>
        </p:nvSpPr>
        <p:spPr bwMode="auto">
          <a:xfrm flipV="1">
            <a:off x="3343275" y="5229225"/>
            <a:ext cx="0" cy="30480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US"/>
          </a:p>
        </p:txBody>
      </p:sp>
      <p:sp>
        <p:nvSpPr>
          <p:cNvPr id="55316" name="Rectangle 42"/>
          <p:cNvSpPr>
            <a:spLocks noChangeArrowheads="1"/>
          </p:cNvSpPr>
          <p:nvPr/>
        </p:nvSpPr>
        <p:spPr bwMode="auto">
          <a:xfrm>
            <a:off x="1912938" y="5589588"/>
            <a:ext cx="968375"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5725" tIns="42863" rIns="85725" bIns="42863">
            <a:spAutoFit/>
          </a:bodyPr>
          <a:lstStyle>
            <a:lvl1pPr algn="ctr" defTabSz="850900">
              <a:defRPr sz="2000" b="1">
                <a:solidFill>
                  <a:schemeClr val="tx1"/>
                </a:solidFill>
                <a:latin typeface="Courier New" panose="02070309020205020404" pitchFamily="49" charset="0"/>
                <a:cs typeface="Arial" panose="020B0604020202020204" pitchFamily="34" charset="0"/>
              </a:defRPr>
            </a:lvl1pPr>
            <a:lvl2pPr marL="742950" indent="-285750" algn="ctr" defTabSz="850900">
              <a:defRPr sz="2000" b="1">
                <a:solidFill>
                  <a:schemeClr val="tx1"/>
                </a:solidFill>
                <a:latin typeface="Courier New" panose="02070309020205020404" pitchFamily="49" charset="0"/>
                <a:cs typeface="Arial" panose="020B0604020202020204" pitchFamily="34" charset="0"/>
              </a:defRPr>
            </a:lvl2pPr>
            <a:lvl3pPr marL="1143000" indent="-228600" algn="ctr" defTabSz="850900">
              <a:defRPr sz="2000" b="1">
                <a:solidFill>
                  <a:schemeClr val="tx1"/>
                </a:solidFill>
                <a:latin typeface="Courier New" panose="02070309020205020404" pitchFamily="49" charset="0"/>
                <a:cs typeface="Arial" panose="020B0604020202020204" pitchFamily="34" charset="0"/>
              </a:defRPr>
            </a:lvl3pPr>
            <a:lvl4pPr marL="1600200" indent="-228600" algn="ctr" defTabSz="850900">
              <a:defRPr sz="2000" b="1">
                <a:solidFill>
                  <a:schemeClr val="tx1"/>
                </a:solidFill>
                <a:latin typeface="Courier New" panose="02070309020205020404" pitchFamily="49" charset="0"/>
                <a:cs typeface="Arial" panose="020B0604020202020204" pitchFamily="34" charset="0"/>
              </a:defRPr>
            </a:lvl4pPr>
            <a:lvl5pPr marL="2057400" indent="-228600" algn="ctr" defTabSz="850900">
              <a:defRPr sz="2000" b="1">
                <a:solidFill>
                  <a:schemeClr val="tx1"/>
                </a:solidFill>
                <a:latin typeface="Courier New" panose="02070309020205020404" pitchFamily="49" charset="0"/>
                <a:cs typeface="Arial" panose="020B0604020202020204" pitchFamily="34" charset="0"/>
              </a:defRPr>
            </a:lvl5pPr>
            <a:lvl6pPr marL="25146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1300"/>
              <a:t>Silenzio</a:t>
            </a:r>
          </a:p>
        </p:txBody>
      </p:sp>
      <p:sp>
        <p:nvSpPr>
          <p:cNvPr id="55317" name="Line 43"/>
          <p:cNvSpPr>
            <a:spLocks noChangeShapeType="1"/>
          </p:cNvSpPr>
          <p:nvPr/>
        </p:nvSpPr>
        <p:spPr bwMode="auto">
          <a:xfrm flipV="1">
            <a:off x="1155700" y="5229225"/>
            <a:ext cx="0" cy="30480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US"/>
          </a:p>
        </p:txBody>
      </p:sp>
      <p:grpSp>
        <p:nvGrpSpPr>
          <p:cNvPr id="55318" name="Group 66"/>
          <p:cNvGrpSpPr>
            <a:grpSpLocks/>
          </p:cNvGrpSpPr>
          <p:nvPr/>
        </p:nvGrpSpPr>
        <p:grpSpPr bwMode="auto">
          <a:xfrm>
            <a:off x="3084513" y="5535613"/>
            <a:ext cx="539750" cy="400050"/>
            <a:chOff x="2113" y="3462"/>
            <a:chExt cx="368" cy="252"/>
          </a:xfrm>
        </p:grpSpPr>
        <p:sp>
          <p:nvSpPr>
            <p:cNvPr id="55452" name="Oval 44"/>
            <p:cNvSpPr>
              <a:spLocks noChangeArrowheads="1"/>
            </p:cNvSpPr>
            <p:nvPr/>
          </p:nvSpPr>
          <p:spPr bwMode="auto">
            <a:xfrm>
              <a:off x="2395" y="3510"/>
              <a:ext cx="86" cy="112"/>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53" name="Oval 45"/>
            <p:cNvSpPr>
              <a:spLocks noChangeArrowheads="1"/>
            </p:cNvSpPr>
            <p:nvPr/>
          </p:nvSpPr>
          <p:spPr bwMode="auto">
            <a:xfrm>
              <a:off x="2396" y="3588"/>
              <a:ext cx="48" cy="63"/>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54" name="Oval 46"/>
            <p:cNvSpPr>
              <a:spLocks noChangeArrowheads="1"/>
            </p:cNvSpPr>
            <p:nvPr/>
          </p:nvSpPr>
          <p:spPr bwMode="auto">
            <a:xfrm>
              <a:off x="2368" y="3502"/>
              <a:ext cx="74" cy="15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55" name="Oval 47"/>
            <p:cNvSpPr>
              <a:spLocks noChangeArrowheads="1"/>
            </p:cNvSpPr>
            <p:nvPr/>
          </p:nvSpPr>
          <p:spPr bwMode="auto">
            <a:xfrm>
              <a:off x="2416" y="3592"/>
              <a:ext cx="33" cy="2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55456" name="Group 52"/>
            <p:cNvGrpSpPr>
              <a:grpSpLocks/>
            </p:cNvGrpSpPr>
            <p:nvPr/>
          </p:nvGrpSpPr>
          <p:grpSpPr bwMode="auto">
            <a:xfrm>
              <a:off x="2113" y="3500"/>
              <a:ext cx="113" cy="156"/>
              <a:chOff x="2113" y="3500"/>
              <a:chExt cx="113" cy="156"/>
            </a:xfrm>
          </p:grpSpPr>
          <p:sp>
            <p:nvSpPr>
              <p:cNvPr id="55470" name="Oval 48"/>
              <p:cNvSpPr>
                <a:spLocks noChangeArrowheads="1"/>
              </p:cNvSpPr>
              <p:nvPr/>
            </p:nvSpPr>
            <p:spPr bwMode="auto">
              <a:xfrm>
                <a:off x="2113" y="3509"/>
                <a:ext cx="87" cy="11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71" name="Oval 49"/>
              <p:cNvSpPr>
                <a:spLocks noChangeArrowheads="1"/>
              </p:cNvSpPr>
              <p:nvPr/>
            </p:nvSpPr>
            <p:spPr bwMode="auto">
              <a:xfrm>
                <a:off x="2151" y="3586"/>
                <a:ext cx="47" cy="63"/>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72" name="Oval 50"/>
              <p:cNvSpPr>
                <a:spLocks noChangeArrowheads="1"/>
              </p:cNvSpPr>
              <p:nvPr/>
            </p:nvSpPr>
            <p:spPr bwMode="auto">
              <a:xfrm>
                <a:off x="2153" y="3500"/>
                <a:ext cx="73" cy="15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73" name="Oval 51"/>
              <p:cNvSpPr>
                <a:spLocks noChangeArrowheads="1"/>
              </p:cNvSpPr>
              <p:nvPr/>
            </p:nvSpPr>
            <p:spPr bwMode="auto">
              <a:xfrm>
                <a:off x="2145" y="3591"/>
                <a:ext cx="33" cy="31"/>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457" name="Rectangle 53"/>
            <p:cNvSpPr>
              <a:spLocks noChangeArrowheads="1"/>
            </p:cNvSpPr>
            <p:nvPr/>
          </p:nvSpPr>
          <p:spPr bwMode="auto">
            <a:xfrm>
              <a:off x="2176" y="3462"/>
              <a:ext cx="244" cy="252"/>
            </a:xfrm>
            <a:prstGeom prst="rect">
              <a:avLst/>
            </a:prstGeom>
            <a:solidFill>
              <a:schemeClr val="bg1"/>
            </a:solidFill>
            <a:ln w="12700">
              <a:solidFill>
                <a:schemeClr val="tx1"/>
              </a:solidFill>
              <a:miter lim="800000"/>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55458" name="Group 56"/>
            <p:cNvGrpSpPr>
              <a:grpSpLocks/>
            </p:cNvGrpSpPr>
            <p:nvPr/>
          </p:nvGrpSpPr>
          <p:grpSpPr bwMode="auto">
            <a:xfrm>
              <a:off x="2210" y="3507"/>
              <a:ext cx="47" cy="48"/>
              <a:chOff x="2210" y="3507"/>
              <a:chExt cx="47" cy="48"/>
            </a:xfrm>
          </p:grpSpPr>
          <p:sp>
            <p:nvSpPr>
              <p:cNvPr id="55468" name="Oval 54"/>
              <p:cNvSpPr>
                <a:spLocks noChangeArrowheads="1"/>
              </p:cNvSpPr>
              <p:nvPr/>
            </p:nvSpPr>
            <p:spPr bwMode="auto">
              <a:xfrm>
                <a:off x="2210" y="3507"/>
                <a:ext cx="47" cy="48"/>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69" name="Oval 55"/>
              <p:cNvSpPr>
                <a:spLocks noChangeArrowheads="1"/>
              </p:cNvSpPr>
              <p:nvPr/>
            </p:nvSpPr>
            <p:spPr bwMode="auto">
              <a:xfrm>
                <a:off x="2224" y="3521"/>
                <a:ext cx="19" cy="2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grpSp>
          <p:nvGrpSpPr>
            <p:cNvPr id="55459" name="Group 59"/>
            <p:cNvGrpSpPr>
              <a:grpSpLocks/>
            </p:cNvGrpSpPr>
            <p:nvPr/>
          </p:nvGrpSpPr>
          <p:grpSpPr bwMode="auto">
            <a:xfrm>
              <a:off x="2330" y="3507"/>
              <a:ext cx="46" cy="48"/>
              <a:chOff x="2330" y="3507"/>
              <a:chExt cx="46" cy="48"/>
            </a:xfrm>
          </p:grpSpPr>
          <p:sp>
            <p:nvSpPr>
              <p:cNvPr id="55466" name="Oval 57"/>
              <p:cNvSpPr>
                <a:spLocks noChangeArrowheads="1"/>
              </p:cNvSpPr>
              <p:nvPr/>
            </p:nvSpPr>
            <p:spPr bwMode="auto">
              <a:xfrm>
                <a:off x="2330" y="3507"/>
                <a:ext cx="46" cy="48"/>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67" name="Oval 58"/>
              <p:cNvSpPr>
                <a:spLocks noChangeArrowheads="1"/>
              </p:cNvSpPr>
              <p:nvPr/>
            </p:nvSpPr>
            <p:spPr bwMode="auto">
              <a:xfrm>
                <a:off x="2344" y="3521"/>
                <a:ext cx="19" cy="2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460" name="Line 60"/>
            <p:cNvSpPr>
              <a:spLocks noChangeShapeType="1"/>
            </p:cNvSpPr>
            <p:nvPr/>
          </p:nvSpPr>
          <p:spPr bwMode="auto">
            <a:xfrm>
              <a:off x="2293" y="3550"/>
              <a:ext cx="28" cy="51"/>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61" name="Line 61"/>
            <p:cNvSpPr>
              <a:spLocks noChangeShapeType="1"/>
            </p:cNvSpPr>
            <p:nvPr/>
          </p:nvSpPr>
          <p:spPr bwMode="auto">
            <a:xfrm flipH="1">
              <a:off x="2273" y="3605"/>
              <a:ext cx="56"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62" name="Line 62"/>
            <p:cNvSpPr>
              <a:spLocks noChangeShapeType="1"/>
            </p:cNvSpPr>
            <p:nvPr/>
          </p:nvSpPr>
          <p:spPr bwMode="auto">
            <a:xfrm>
              <a:off x="2211" y="3484"/>
              <a:ext cx="41"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63" name="Line 63"/>
            <p:cNvSpPr>
              <a:spLocks noChangeShapeType="1"/>
            </p:cNvSpPr>
            <p:nvPr/>
          </p:nvSpPr>
          <p:spPr bwMode="auto">
            <a:xfrm>
              <a:off x="2332" y="3484"/>
              <a:ext cx="46"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64" name="Oval 64"/>
            <p:cNvSpPr>
              <a:spLocks noChangeArrowheads="1"/>
            </p:cNvSpPr>
            <p:nvPr/>
          </p:nvSpPr>
          <p:spPr bwMode="auto">
            <a:xfrm>
              <a:off x="2233" y="3639"/>
              <a:ext cx="132" cy="5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65" name="Oval 65"/>
            <p:cNvSpPr>
              <a:spLocks noChangeArrowheads="1"/>
            </p:cNvSpPr>
            <p:nvPr/>
          </p:nvSpPr>
          <p:spPr bwMode="auto">
            <a:xfrm>
              <a:off x="2436" y="3579"/>
              <a:ext cx="21" cy="2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grpSp>
        <p:nvGrpSpPr>
          <p:cNvPr id="55319" name="Group 76"/>
          <p:cNvGrpSpPr>
            <a:grpSpLocks/>
          </p:cNvGrpSpPr>
          <p:nvPr/>
        </p:nvGrpSpPr>
        <p:grpSpPr bwMode="auto">
          <a:xfrm>
            <a:off x="5276850" y="5334000"/>
            <a:ext cx="1239838" cy="601663"/>
            <a:chOff x="3328" y="2979"/>
            <a:chExt cx="845" cy="379"/>
          </a:xfrm>
        </p:grpSpPr>
        <p:grpSp>
          <p:nvGrpSpPr>
            <p:cNvPr id="55444" name="Group 74"/>
            <p:cNvGrpSpPr>
              <a:grpSpLocks/>
            </p:cNvGrpSpPr>
            <p:nvPr/>
          </p:nvGrpSpPr>
          <p:grpSpPr bwMode="auto">
            <a:xfrm>
              <a:off x="3328" y="2979"/>
              <a:ext cx="845" cy="379"/>
              <a:chOff x="3328" y="2979"/>
              <a:chExt cx="845" cy="379"/>
            </a:xfrm>
          </p:grpSpPr>
          <p:grpSp>
            <p:nvGrpSpPr>
              <p:cNvPr id="55446" name="Group 71"/>
              <p:cNvGrpSpPr>
                <a:grpSpLocks/>
              </p:cNvGrpSpPr>
              <p:nvPr/>
            </p:nvGrpSpPr>
            <p:grpSpPr bwMode="auto">
              <a:xfrm>
                <a:off x="3328" y="2999"/>
                <a:ext cx="845" cy="359"/>
                <a:chOff x="3328" y="2999"/>
                <a:chExt cx="845" cy="359"/>
              </a:xfrm>
            </p:grpSpPr>
            <p:sp>
              <p:nvSpPr>
                <p:cNvPr id="55449" name="Oval 68"/>
                <p:cNvSpPr>
                  <a:spLocks noChangeArrowheads="1"/>
                </p:cNvSpPr>
                <p:nvPr/>
              </p:nvSpPr>
              <p:spPr bwMode="auto">
                <a:xfrm>
                  <a:off x="3328" y="3116"/>
                  <a:ext cx="845" cy="242"/>
                </a:xfrm>
                <a:prstGeom prst="ellipse">
                  <a:avLst/>
                </a:prstGeom>
                <a:solidFill>
                  <a:schemeClr val="bg1"/>
                </a:solidFill>
                <a:ln w="254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50" name="Oval 69"/>
                <p:cNvSpPr>
                  <a:spLocks noChangeArrowheads="1"/>
                </p:cNvSpPr>
                <p:nvPr/>
              </p:nvSpPr>
              <p:spPr bwMode="auto">
                <a:xfrm>
                  <a:off x="3469" y="3002"/>
                  <a:ext cx="66" cy="170"/>
                </a:xfrm>
                <a:prstGeom prst="ellipse">
                  <a:avLst/>
                </a:prstGeom>
                <a:solidFill>
                  <a:schemeClr val="bg1"/>
                </a:solidFill>
                <a:ln w="254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51" name="Oval 70"/>
                <p:cNvSpPr>
                  <a:spLocks noChangeArrowheads="1"/>
                </p:cNvSpPr>
                <p:nvPr/>
              </p:nvSpPr>
              <p:spPr bwMode="auto">
                <a:xfrm>
                  <a:off x="3501" y="2999"/>
                  <a:ext cx="44" cy="130"/>
                </a:xfrm>
                <a:prstGeom prst="ellipse">
                  <a:avLst/>
                </a:prstGeom>
                <a:solidFill>
                  <a:schemeClr val="bg1"/>
                </a:solidFill>
                <a:ln w="254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447" name="Oval 72"/>
              <p:cNvSpPr>
                <a:spLocks noChangeArrowheads="1"/>
              </p:cNvSpPr>
              <p:nvPr/>
            </p:nvSpPr>
            <p:spPr bwMode="auto">
              <a:xfrm>
                <a:off x="3517" y="2979"/>
                <a:ext cx="64" cy="11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48" name="Oval 73"/>
              <p:cNvSpPr>
                <a:spLocks noChangeArrowheads="1"/>
              </p:cNvSpPr>
              <p:nvPr/>
            </p:nvSpPr>
            <p:spPr bwMode="auto">
              <a:xfrm>
                <a:off x="3461" y="3139"/>
                <a:ext cx="99" cy="6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445" name="Rectangle 75"/>
            <p:cNvSpPr>
              <a:spLocks noChangeArrowheads="1"/>
            </p:cNvSpPr>
            <p:nvPr/>
          </p:nvSpPr>
          <p:spPr bwMode="auto">
            <a:xfrm>
              <a:off x="3345" y="3152"/>
              <a:ext cx="796" cy="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5725" tIns="42863" rIns="85725" bIns="42863">
              <a:spAutoFit/>
            </a:bodyPr>
            <a:lstStyle>
              <a:lvl1pPr algn="ctr" defTabSz="850900">
                <a:defRPr sz="2000" b="1">
                  <a:solidFill>
                    <a:schemeClr val="tx1"/>
                  </a:solidFill>
                  <a:latin typeface="Courier New" panose="02070309020205020404" pitchFamily="49" charset="0"/>
                  <a:cs typeface="Arial" panose="020B0604020202020204" pitchFamily="34" charset="0"/>
                </a:defRPr>
              </a:lvl1pPr>
              <a:lvl2pPr marL="742950" indent="-285750" algn="ctr" defTabSz="850900">
                <a:defRPr sz="2000" b="1">
                  <a:solidFill>
                    <a:schemeClr val="tx1"/>
                  </a:solidFill>
                  <a:latin typeface="Courier New" panose="02070309020205020404" pitchFamily="49" charset="0"/>
                  <a:cs typeface="Arial" panose="020B0604020202020204" pitchFamily="34" charset="0"/>
                </a:defRPr>
              </a:lvl2pPr>
              <a:lvl3pPr marL="1143000" indent="-228600" algn="ctr" defTabSz="850900">
                <a:defRPr sz="2000" b="1">
                  <a:solidFill>
                    <a:schemeClr val="tx1"/>
                  </a:solidFill>
                  <a:latin typeface="Courier New" panose="02070309020205020404" pitchFamily="49" charset="0"/>
                  <a:cs typeface="Arial" panose="020B0604020202020204" pitchFamily="34" charset="0"/>
                </a:defRPr>
              </a:lvl3pPr>
              <a:lvl4pPr marL="1600200" indent="-228600" algn="ctr" defTabSz="850900">
                <a:defRPr sz="2000" b="1">
                  <a:solidFill>
                    <a:schemeClr val="tx1"/>
                  </a:solidFill>
                  <a:latin typeface="Courier New" panose="02070309020205020404" pitchFamily="49" charset="0"/>
                  <a:cs typeface="Arial" panose="020B0604020202020204" pitchFamily="34" charset="0"/>
                </a:defRPr>
              </a:lvl4pPr>
              <a:lvl5pPr marL="2057400" indent="-228600" algn="ctr" defTabSz="850900">
                <a:defRPr sz="2000" b="1">
                  <a:solidFill>
                    <a:schemeClr val="tx1"/>
                  </a:solidFill>
                  <a:latin typeface="Courier New" panose="02070309020205020404" pitchFamily="49" charset="0"/>
                  <a:cs typeface="Arial" panose="020B0604020202020204" pitchFamily="34" charset="0"/>
                </a:defRPr>
              </a:lvl5pPr>
              <a:lvl6pPr marL="25146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300"/>
                <a:t>Collisione</a:t>
              </a:r>
            </a:p>
          </p:txBody>
        </p:sp>
      </p:grpSp>
      <p:sp>
        <p:nvSpPr>
          <p:cNvPr id="55320" name="Rectangle 77"/>
          <p:cNvSpPr>
            <a:spLocks noChangeArrowheads="1"/>
          </p:cNvSpPr>
          <p:nvPr/>
        </p:nvSpPr>
        <p:spPr bwMode="auto">
          <a:xfrm>
            <a:off x="7346950" y="4160838"/>
            <a:ext cx="976313" cy="474662"/>
          </a:xfrm>
          <a:prstGeom prst="rect">
            <a:avLst/>
          </a:prstGeom>
          <a:solidFill>
            <a:schemeClr val="bg1"/>
          </a:solidFill>
          <a:ln w="25400">
            <a:solidFill>
              <a:schemeClr val="tx1"/>
            </a:solidFill>
            <a:miter lim="800000"/>
            <a:headEnd/>
            <a:tailEnd/>
          </a:ln>
        </p:spPr>
        <p:txBody>
          <a:bodyPr wrap="none" lIns="85725" tIns="42863" rIns="85725" bIns="42863" anchor="ctr"/>
          <a:lstStyle>
            <a:lvl1pPr algn="ctr" defTabSz="850900">
              <a:defRPr sz="2000" b="1">
                <a:solidFill>
                  <a:schemeClr val="tx1"/>
                </a:solidFill>
                <a:latin typeface="Courier New" panose="02070309020205020404" pitchFamily="49" charset="0"/>
                <a:cs typeface="Arial" panose="020B0604020202020204" pitchFamily="34" charset="0"/>
              </a:defRPr>
            </a:lvl1pPr>
            <a:lvl2pPr marL="742950" indent="-285750" algn="ctr" defTabSz="850900">
              <a:defRPr sz="2000" b="1">
                <a:solidFill>
                  <a:schemeClr val="tx1"/>
                </a:solidFill>
                <a:latin typeface="Courier New" panose="02070309020205020404" pitchFamily="49" charset="0"/>
                <a:cs typeface="Arial" panose="020B0604020202020204" pitchFamily="34" charset="0"/>
              </a:defRPr>
            </a:lvl2pPr>
            <a:lvl3pPr marL="1143000" indent="-228600" algn="ctr" defTabSz="850900">
              <a:defRPr sz="2000" b="1">
                <a:solidFill>
                  <a:schemeClr val="tx1"/>
                </a:solidFill>
                <a:latin typeface="Courier New" panose="02070309020205020404" pitchFamily="49" charset="0"/>
                <a:cs typeface="Arial" panose="020B0604020202020204" pitchFamily="34" charset="0"/>
              </a:defRPr>
            </a:lvl3pPr>
            <a:lvl4pPr marL="1600200" indent="-228600" algn="ctr" defTabSz="850900">
              <a:defRPr sz="2000" b="1">
                <a:solidFill>
                  <a:schemeClr val="tx1"/>
                </a:solidFill>
                <a:latin typeface="Courier New" panose="02070309020205020404" pitchFamily="49" charset="0"/>
                <a:cs typeface="Arial" panose="020B0604020202020204" pitchFamily="34" charset="0"/>
              </a:defRPr>
            </a:lvl4pPr>
            <a:lvl5pPr marL="2057400" indent="-228600" algn="ctr" defTabSz="850900">
              <a:defRPr sz="2000" b="1">
                <a:solidFill>
                  <a:schemeClr val="tx1"/>
                </a:solidFill>
                <a:latin typeface="Courier New" panose="02070309020205020404" pitchFamily="49" charset="0"/>
                <a:cs typeface="Arial" panose="020B0604020202020204" pitchFamily="34" charset="0"/>
              </a:defRPr>
            </a:lvl5pPr>
            <a:lvl6pPr marL="25146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300"/>
              <a:t>Parlo e</a:t>
            </a:r>
          </a:p>
          <a:p>
            <a:r>
              <a:rPr lang="en-GB" altLang="en-US" sz="1300"/>
              <a:t>ascolto !</a:t>
            </a:r>
          </a:p>
        </p:txBody>
      </p:sp>
      <p:grpSp>
        <p:nvGrpSpPr>
          <p:cNvPr id="55321" name="Group 187"/>
          <p:cNvGrpSpPr>
            <a:grpSpLocks/>
          </p:cNvGrpSpPr>
          <p:nvPr/>
        </p:nvGrpSpPr>
        <p:grpSpPr bwMode="auto">
          <a:xfrm>
            <a:off x="4872038" y="4645025"/>
            <a:ext cx="3733800" cy="933450"/>
            <a:chOff x="3051" y="2545"/>
            <a:chExt cx="2547" cy="588"/>
          </a:xfrm>
        </p:grpSpPr>
        <p:sp>
          <p:nvSpPr>
            <p:cNvPr id="55335" name="Oval 78"/>
            <p:cNvSpPr>
              <a:spLocks noChangeArrowheads="1"/>
            </p:cNvSpPr>
            <p:nvPr/>
          </p:nvSpPr>
          <p:spPr bwMode="auto">
            <a:xfrm>
              <a:off x="3529" y="3060"/>
              <a:ext cx="118" cy="5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36" name="Rectangle 79"/>
            <p:cNvSpPr>
              <a:spLocks noChangeArrowheads="1"/>
            </p:cNvSpPr>
            <p:nvPr/>
          </p:nvSpPr>
          <p:spPr bwMode="auto">
            <a:xfrm>
              <a:off x="3582" y="3104"/>
              <a:ext cx="22" cy="2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37" name="Oval 80"/>
            <p:cNvSpPr>
              <a:spLocks noChangeArrowheads="1"/>
            </p:cNvSpPr>
            <p:nvPr/>
          </p:nvSpPr>
          <p:spPr bwMode="auto">
            <a:xfrm>
              <a:off x="5030" y="3085"/>
              <a:ext cx="28" cy="4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38" name="Oval 81"/>
            <p:cNvSpPr>
              <a:spLocks noChangeArrowheads="1"/>
            </p:cNvSpPr>
            <p:nvPr/>
          </p:nvSpPr>
          <p:spPr bwMode="auto">
            <a:xfrm>
              <a:off x="3683" y="2785"/>
              <a:ext cx="87" cy="11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39" name="Oval 82"/>
            <p:cNvSpPr>
              <a:spLocks noChangeArrowheads="1"/>
            </p:cNvSpPr>
            <p:nvPr/>
          </p:nvSpPr>
          <p:spPr bwMode="auto">
            <a:xfrm>
              <a:off x="3685" y="2862"/>
              <a:ext cx="47" cy="63"/>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40" name="Oval 83"/>
            <p:cNvSpPr>
              <a:spLocks noChangeArrowheads="1"/>
            </p:cNvSpPr>
            <p:nvPr/>
          </p:nvSpPr>
          <p:spPr bwMode="auto">
            <a:xfrm>
              <a:off x="3657" y="2776"/>
              <a:ext cx="74" cy="15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41" name="Oval 84"/>
            <p:cNvSpPr>
              <a:spLocks noChangeArrowheads="1"/>
            </p:cNvSpPr>
            <p:nvPr/>
          </p:nvSpPr>
          <p:spPr bwMode="auto">
            <a:xfrm>
              <a:off x="3705" y="2866"/>
              <a:ext cx="33" cy="2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55342" name="Group 89"/>
            <p:cNvGrpSpPr>
              <a:grpSpLocks/>
            </p:cNvGrpSpPr>
            <p:nvPr/>
          </p:nvGrpSpPr>
          <p:grpSpPr bwMode="auto">
            <a:xfrm>
              <a:off x="3402" y="2775"/>
              <a:ext cx="113" cy="155"/>
              <a:chOff x="3402" y="2775"/>
              <a:chExt cx="113" cy="155"/>
            </a:xfrm>
          </p:grpSpPr>
          <p:sp>
            <p:nvSpPr>
              <p:cNvPr id="55440" name="Oval 85"/>
              <p:cNvSpPr>
                <a:spLocks noChangeArrowheads="1"/>
              </p:cNvSpPr>
              <p:nvPr/>
            </p:nvSpPr>
            <p:spPr bwMode="auto">
              <a:xfrm>
                <a:off x="3402" y="2783"/>
                <a:ext cx="87" cy="11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41" name="Oval 86"/>
              <p:cNvSpPr>
                <a:spLocks noChangeArrowheads="1"/>
              </p:cNvSpPr>
              <p:nvPr/>
            </p:nvSpPr>
            <p:spPr bwMode="auto">
              <a:xfrm>
                <a:off x="3440" y="2861"/>
                <a:ext cx="47" cy="62"/>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42" name="Oval 87"/>
              <p:cNvSpPr>
                <a:spLocks noChangeArrowheads="1"/>
              </p:cNvSpPr>
              <p:nvPr/>
            </p:nvSpPr>
            <p:spPr bwMode="auto">
              <a:xfrm>
                <a:off x="3442" y="2775"/>
                <a:ext cx="73" cy="15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43" name="Oval 88"/>
              <p:cNvSpPr>
                <a:spLocks noChangeArrowheads="1"/>
              </p:cNvSpPr>
              <p:nvPr/>
            </p:nvSpPr>
            <p:spPr bwMode="auto">
              <a:xfrm>
                <a:off x="3434" y="2865"/>
                <a:ext cx="33" cy="31"/>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343" name="Rectangle 90"/>
            <p:cNvSpPr>
              <a:spLocks noChangeArrowheads="1"/>
            </p:cNvSpPr>
            <p:nvPr/>
          </p:nvSpPr>
          <p:spPr bwMode="auto">
            <a:xfrm>
              <a:off x="3465" y="2736"/>
              <a:ext cx="243" cy="252"/>
            </a:xfrm>
            <a:prstGeom prst="rect">
              <a:avLst/>
            </a:prstGeom>
            <a:solidFill>
              <a:schemeClr val="bg1"/>
            </a:solidFill>
            <a:ln w="12700">
              <a:solidFill>
                <a:schemeClr val="tx1"/>
              </a:solidFill>
              <a:miter lim="800000"/>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55344" name="Group 93"/>
            <p:cNvGrpSpPr>
              <a:grpSpLocks/>
            </p:cNvGrpSpPr>
            <p:nvPr/>
          </p:nvGrpSpPr>
          <p:grpSpPr bwMode="auto">
            <a:xfrm>
              <a:off x="3499" y="2782"/>
              <a:ext cx="46" cy="48"/>
              <a:chOff x="3499" y="2782"/>
              <a:chExt cx="46" cy="48"/>
            </a:xfrm>
          </p:grpSpPr>
          <p:sp>
            <p:nvSpPr>
              <p:cNvPr id="55438" name="Oval 91"/>
              <p:cNvSpPr>
                <a:spLocks noChangeArrowheads="1"/>
              </p:cNvSpPr>
              <p:nvPr/>
            </p:nvSpPr>
            <p:spPr bwMode="auto">
              <a:xfrm>
                <a:off x="3499" y="2782"/>
                <a:ext cx="46" cy="48"/>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39" name="Oval 92"/>
              <p:cNvSpPr>
                <a:spLocks noChangeArrowheads="1"/>
              </p:cNvSpPr>
              <p:nvPr/>
            </p:nvSpPr>
            <p:spPr bwMode="auto">
              <a:xfrm>
                <a:off x="3512" y="2795"/>
                <a:ext cx="19" cy="2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grpSp>
          <p:nvGrpSpPr>
            <p:cNvPr id="55345" name="Group 96"/>
            <p:cNvGrpSpPr>
              <a:grpSpLocks/>
            </p:cNvGrpSpPr>
            <p:nvPr/>
          </p:nvGrpSpPr>
          <p:grpSpPr bwMode="auto">
            <a:xfrm>
              <a:off x="3619" y="2782"/>
              <a:ext cx="46" cy="48"/>
              <a:chOff x="3619" y="2782"/>
              <a:chExt cx="46" cy="48"/>
            </a:xfrm>
          </p:grpSpPr>
          <p:sp>
            <p:nvSpPr>
              <p:cNvPr id="55436" name="Oval 94"/>
              <p:cNvSpPr>
                <a:spLocks noChangeArrowheads="1"/>
              </p:cNvSpPr>
              <p:nvPr/>
            </p:nvSpPr>
            <p:spPr bwMode="auto">
              <a:xfrm>
                <a:off x="3619" y="2782"/>
                <a:ext cx="46" cy="48"/>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37" name="Oval 95"/>
              <p:cNvSpPr>
                <a:spLocks noChangeArrowheads="1"/>
              </p:cNvSpPr>
              <p:nvPr/>
            </p:nvSpPr>
            <p:spPr bwMode="auto">
              <a:xfrm>
                <a:off x="3633" y="2795"/>
                <a:ext cx="18" cy="2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346" name="Line 97"/>
            <p:cNvSpPr>
              <a:spLocks noChangeShapeType="1"/>
            </p:cNvSpPr>
            <p:nvPr/>
          </p:nvSpPr>
          <p:spPr bwMode="auto">
            <a:xfrm>
              <a:off x="3582" y="2824"/>
              <a:ext cx="27" cy="51"/>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47" name="Line 98"/>
            <p:cNvSpPr>
              <a:spLocks noChangeShapeType="1"/>
            </p:cNvSpPr>
            <p:nvPr/>
          </p:nvSpPr>
          <p:spPr bwMode="auto">
            <a:xfrm flipH="1">
              <a:off x="3562" y="2879"/>
              <a:ext cx="5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48" name="Line 99"/>
            <p:cNvSpPr>
              <a:spLocks noChangeShapeType="1"/>
            </p:cNvSpPr>
            <p:nvPr/>
          </p:nvSpPr>
          <p:spPr bwMode="auto">
            <a:xfrm>
              <a:off x="3500" y="2759"/>
              <a:ext cx="41"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49" name="Line 100"/>
            <p:cNvSpPr>
              <a:spLocks noChangeShapeType="1"/>
            </p:cNvSpPr>
            <p:nvPr/>
          </p:nvSpPr>
          <p:spPr bwMode="auto">
            <a:xfrm>
              <a:off x="3621" y="2759"/>
              <a:ext cx="46"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50" name="Oval 101"/>
            <p:cNvSpPr>
              <a:spLocks noChangeArrowheads="1"/>
            </p:cNvSpPr>
            <p:nvPr/>
          </p:nvSpPr>
          <p:spPr bwMode="auto">
            <a:xfrm>
              <a:off x="3724" y="2854"/>
              <a:ext cx="22" cy="21"/>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55351" name="Group 124"/>
            <p:cNvGrpSpPr>
              <a:grpSpLocks/>
            </p:cNvGrpSpPr>
            <p:nvPr/>
          </p:nvGrpSpPr>
          <p:grpSpPr bwMode="auto">
            <a:xfrm>
              <a:off x="4896" y="2736"/>
              <a:ext cx="368" cy="252"/>
              <a:chOff x="4896" y="2736"/>
              <a:chExt cx="368" cy="252"/>
            </a:xfrm>
          </p:grpSpPr>
          <p:sp>
            <p:nvSpPr>
              <p:cNvPr id="55414" name="Oval 102"/>
              <p:cNvSpPr>
                <a:spLocks noChangeArrowheads="1"/>
              </p:cNvSpPr>
              <p:nvPr/>
            </p:nvSpPr>
            <p:spPr bwMode="auto">
              <a:xfrm>
                <a:off x="5177" y="2785"/>
                <a:ext cx="87" cy="11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15" name="Oval 103"/>
              <p:cNvSpPr>
                <a:spLocks noChangeArrowheads="1"/>
              </p:cNvSpPr>
              <p:nvPr/>
            </p:nvSpPr>
            <p:spPr bwMode="auto">
              <a:xfrm>
                <a:off x="5180" y="2862"/>
                <a:ext cx="46" cy="63"/>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16" name="Oval 104"/>
              <p:cNvSpPr>
                <a:spLocks noChangeArrowheads="1"/>
              </p:cNvSpPr>
              <p:nvPr/>
            </p:nvSpPr>
            <p:spPr bwMode="auto">
              <a:xfrm>
                <a:off x="5151" y="2776"/>
                <a:ext cx="74" cy="15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17" name="Oval 105"/>
              <p:cNvSpPr>
                <a:spLocks noChangeArrowheads="1"/>
              </p:cNvSpPr>
              <p:nvPr/>
            </p:nvSpPr>
            <p:spPr bwMode="auto">
              <a:xfrm>
                <a:off x="5199" y="2866"/>
                <a:ext cx="34" cy="2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55418" name="Group 110"/>
              <p:cNvGrpSpPr>
                <a:grpSpLocks/>
              </p:cNvGrpSpPr>
              <p:nvPr/>
            </p:nvGrpSpPr>
            <p:grpSpPr bwMode="auto">
              <a:xfrm>
                <a:off x="4896" y="2775"/>
                <a:ext cx="114" cy="155"/>
                <a:chOff x="4896" y="2775"/>
                <a:chExt cx="114" cy="155"/>
              </a:xfrm>
            </p:grpSpPr>
            <p:sp>
              <p:nvSpPr>
                <p:cNvPr id="55432" name="Oval 106"/>
                <p:cNvSpPr>
                  <a:spLocks noChangeArrowheads="1"/>
                </p:cNvSpPr>
                <p:nvPr/>
              </p:nvSpPr>
              <p:spPr bwMode="auto">
                <a:xfrm>
                  <a:off x="4896" y="2783"/>
                  <a:ext cx="88" cy="11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33" name="Oval 107"/>
                <p:cNvSpPr>
                  <a:spLocks noChangeArrowheads="1"/>
                </p:cNvSpPr>
                <p:nvPr/>
              </p:nvSpPr>
              <p:spPr bwMode="auto">
                <a:xfrm>
                  <a:off x="4935" y="2861"/>
                  <a:ext cx="46" cy="62"/>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34" name="Oval 108"/>
                <p:cNvSpPr>
                  <a:spLocks noChangeArrowheads="1"/>
                </p:cNvSpPr>
                <p:nvPr/>
              </p:nvSpPr>
              <p:spPr bwMode="auto">
                <a:xfrm>
                  <a:off x="4936" y="2775"/>
                  <a:ext cx="74" cy="15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35" name="Oval 109"/>
                <p:cNvSpPr>
                  <a:spLocks noChangeArrowheads="1"/>
                </p:cNvSpPr>
                <p:nvPr/>
              </p:nvSpPr>
              <p:spPr bwMode="auto">
                <a:xfrm>
                  <a:off x="4928" y="2865"/>
                  <a:ext cx="34" cy="31"/>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419" name="Rectangle 111"/>
              <p:cNvSpPr>
                <a:spLocks noChangeArrowheads="1"/>
              </p:cNvSpPr>
              <p:nvPr/>
            </p:nvSpPr>
            <p:spPr bwMode="auto">
              <a:xfrm>
                <a:off x="4959" y="2736"/>
                <a:ext cx="244" cy="252"/>
              </a:xfrm>
              <a:prstGeom prst="rect">
                <a:avLst/>
              </a:prstGeom>
              <a:solidFill>
                <a:schemeClr val="bg1"/>
              </a:solidFill>
              <a:ln w="12700">
                <a:solidFill>
                  <a:schemeClr val="tx1"/>
                </a:solidFill>
                <a:miter lim="800000"/>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55420" name="Group 114"/>
              <p:cNvGrpSpPr>
                <a:grpSpLocks/>
              </p:cNvGrpSpPr>
              <p:nvPr/>
            </p:nvGrpSpPr>
            <p:grpSpPr bwMode="auto">
              <a:xfrm>
                <a:off x="4993" y="2782"/>
                <a:ext cx="46" cy="48"/>
                <a:chOff x="4993" y="2782"/>
                <a:chExt cx="46" cy="48"/>
              </a:xfrm>
            </p:grpSpPr>
            <p:sp>
              <p:nvSpPr>
                <p:cNvPr id="55430" name="Oval 112"/>
                <p:cNvSpPr>
                  <a:spLocks noChangeArrowheads="1"/>
                </p:cNvSpPr>
                <p:nvPr/>
              </p:nvSpPr>
              <p:spPr bwMode="auto">
                <a:xfrm>
                  <a:off x="4993" y="2782"/>
                  <a:ext cx="46" cy="48"/>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31" name="Oval 113"/>
                <p:cNvSpPr>
                  <a:spLocks noChangeArrowheads="1"/>
                </p:cNvSpPr>
                <p:nvPr/>
              </p:nvSpPr>
              <p:spPr bwMode="auto">
                <a:xfrm>
                  <a:off x="5007" y="2795"/>
                  <a:ext cx="19" cy="2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grpSp>
            <p:nvGrpSpPr>
              <p:cNvPr id="55421" name="Group 117"/>
              <p:cNvGrpSpPr>
                <a:grpSpLocks/>
              </p:cNvGrpSpPr>
              <p:nvPr/>
            </p:nvGrpSpPr>
            <p:grpSpPr bwMode="auto">
              <a:xfrm>
                <a:off x="5113" y="2782"/>
                <a:ext cx="46" cy="48"/>
                <a:chOff x="5113" y="2782"/>
                <a:chExt cx="46" cy="48"/>
              </a:xfrm>
            </p:grpSpPr>
            <p:sp>
              <p:nvSpPr>
                <p:cNvPr id="55428" name="Oval 115"/>
                <p:cNvSpPr>
                  <a:spLocks noChangeArrowheads="1"/>
                </p:cNvSpPr>
                <p:nvPr/>
              </p:nvSpPr>
              <p:spPr bwMode="auto">
                <a:xfrm>
                  <a:off x="5113" y="2782"/>
                  <a:ext cx="46" cy="48"/>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29" name="Oval 116"/>
                <p:cNvSpPr>
                  <a:spLocks noChangeArrowheads="1"/>
                </p:cNvSpPr>
                <p:nvPr/>
              </p:nvSpPr>
              <p:spPr bwMode="auto">
                <a:xfrm>
                  <a:off x="5127" y="2795"/>
                  <a:ext cx="19" cy="2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422" name="Line 118"/>
              <p:cNvSpPr>
                <a:spLocks noChangeShapeType="1"/>
              </p:cNvSpPr>
              <p:nvPr/>
            </p:nvSpPr>
            <p:spPr bwMode="auto">
              <a:xfrm>
                <a:off x="5076" y="2824"/>
                <a:ext cx="28" cy="51"/>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23" name="Line 119"/>
              <p:cNvSpPr>
                <a:spLocks noChangeShapeType="1"/>
              </p:cNvSpPr>
              <p:nvPr/>
            </p:nvSpPr>
            <p:spPr bwMode="auto">
              <a:xfrm flipH="1">
                <a:off x="5056" y="2879"/>
                <a:ext cx="56"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24" name="Line 120"/>
              <p:cNvSpPr>
                <a:spLocks noChangeShapeType="1"/>
              </p:cNvSpPr>
              <p:nvPr/>
            </p:nvSpPr>
            <p:spPr bwMode="auto">
              <a:xfrm>
                <a:off x="4995" y="2759"/>
                <a:ext cx="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25" name="Line 121"/>
              <p:cNvSpPr>
                <a:spLocks noChangeShapeType="1"/>
              </p:cNvSpPr>
              <p:nvPr/>
            </p:nvSpPr>
            <p:spPr bwMode="auto">
              <a:xfrm>
                <a:off x="5115" y="2759"/>
                <a:ext cx="46"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26" name="Oval 122"/>
              <p:cNvSpPr>
                <a:spLocks noChangeArrowheads="1"/>
              </p:cNvSpPr>
              <p:nvPr/>
            </p:nvSpPr>
            <p:spPr bwMode="auto">
              <a:xfrm>
                <a:off x="5016" y="2913"/>
                <a:ext cx="133" cy="5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27" name="Oval 123"/>
              <p:cNvSpPr>
                <a:spLocks noChangeArrowheads="1"/>
              </p:cNvSpPr>
              <p:nvPr/>
            </p:nvSpPr>
            <p:spPr bwMode="auto">
              <a:xfrm>
                <a:off x="5219" y="2854"/>
                <a:ext cx="21" cy="21"/>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352" name="Oval 125"/>
            <p:cNvSpPr>
              <a:spLocks noChangeArrowheads="1"/>
            </p:cNvSpPr>
            <p:nvPr/>
          </p:nvSpPr>
          <p:spPr bwMode="auto">
            <a:xfrm>
              <a:off x="3574" y="2938"/>
              <a:ext cx="36" cy="101"/>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53" name="Line 126"/>
            <p:cNvSpPr>
              <a:spLocks noChangeShapeType="1"/>
            </p:cNvSpPr>
            <p:nvPr/>
          </p:nvSpPr>
          <p:spPr bwMode="auto">
            <a:xfrm flipH="1">
              <a:off x="3565" y="2990"/>
              <a:ext cx="56"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54" name="Oval 127"/>
            <p:cNvSpPr>
              <a:spLocks noChangeArrowheads="1"/>
            </p:cNvSpPr>
            <p:nvPr/>
          </p:nvSpPr>
          <p:spPr bwMode="auto">
            <a:xfrm>
              <a:off x="5006" y="2960"/>
              <a:ext cx="30" cy="10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55" name="Oval 128"/>
            <p:cNvSpPr>
              <a:spLocks noChangeArrowheads="1"/>
            </p:cNvSpPr>
            <p:nvPr/>
          </p:nvSpPr>
          <p:spPr bwMode="auto">
            <a:xfrm>
              <a:off x="5007" y="3026"/>
              <a:ext cx="25" cy="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56" name="Line 129"/>
            <p:cNvSpPr>
              <a:spLocks noChangeShapeType="1"/>
            </p:cNvSpPr>
            <p:nvPr/>
          </p:nvSpPr>
          <p:spPr bwMode="auto">
            <a:xfrm>
              <a:off x="5006" y="2989"/>
              <a:ext cx="36"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57" name="Oval 130"/>
            <p:cNvSpPr>
              <a:spLocks noChangeArrowheads="1"/>
            </p:cNvSpPr>
            <p:nvPr/>
          </p:nvSpPr>
          <p:spPr bwMode="auto">
            <a:xfrm>
              <a:off x="5013" y="3055"/>
              <a:ext cx="17" cy="11"/>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58" name="Line 131"/>
            <p:cNvSpPr>
              <a:spLocks noChangeShapeType="1"/>
            </p:cNvSpPr>
            <p:nvPr/>
          </p:nvSpPr>
          <p:spPr bwMode="auto">
            <a:xfrm flipV="1">
              <a:off x="3207" y="2749"/>
              <a:ext cx="0" cy="65"/>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59" name="Line 132"/>
            <p:cNvSpPr>
              <a:spLocks noChangeShapeType="1"/>
            </p:cNvSpPr>
            <p:nvPr/>
          </p:nvSpPr>
          <p:spPr bwMode="auto">
            <a:xfrm flipH="1">
              <a:off x="3051" y="2763"/>
              <a:ext cx="162" cy="11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60" name="Line 133"/>
            <p:cNvSpPr>
              <a:spLocks noChangeShapeType="1"/>
            </p:cNvSpPr>
            <p:nvPr/>
          </p:nvSpPr>
          <p:spPr bwMode="auto">
            <a:xfrm>
              <a:off x="3059" y="2883"/>
              <a:ext cx="146" cy="10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61" name="Line 134"/>
            <p:cNvSpPr>
              <a:spLocks noChangeShapeType="1"/>
            </p:cNvSpPr>
            <p:nvPr/>
          </p:nvSpPr>
          <p:spPr bwMode="auto">
            <a:xfrm flipV="1">
              <a:off x="3207" y="2937"/>
              <a:ext cx="0" cy="63"/>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62" name="Line 135"/>
            <p:cNvSpPr>
              <a:spLocks noChangeShapeType="1"/>
            </p:cNvSpPr>
            <p:nvPr/>
          </p:nvSpPr>
          <p:spPr bwMode="auto">
            <a:xfrm flipV="1">
              <a:off x="5442" y="2749"/>
              <a:ext cx="0" cy="65"/>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63" name="Line 136"/>
            <p:cNvSpPr>
              <a:spLocks noChangeShapeType="1"/>
            </p:cNvSpPr>
            <p:nvPr/>
          </p:nvSpPr>
          <p:spPr bwMode="auto">
            <a:xfrm>
              <a:off x="5444" y="2763"/>
              <a:ext cx="146" cy="11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64" name="Line 137"/>
            <p:cNvSpPr>
              <a:spLocks noChangeShapeType="1"/>
            </p:cNvSpPr>
            <p:nvPr/>
          </p:nvSpPr>
          <p:spPr bwMode="auto">
            <a:xfrm flipH="1">
              <a:off x="5436" y="2883"/>
              <a:ext cx="162" cy="10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65" name="Line 138"/>
            <p:cNvSpPr>
              <a:spLocks noChangeShapeType="1"/>
            </p:cNvSpPr>
            <p:nvPr/>
          </p:nvSpPr>
          <p:spPr bwMode="auto">
            <a:xfrm flipV="1">
              <a:off x="5442" y="2937"/>
              <a:ext cx="0" cy="63"/>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66" name="Line 139"/>
            <p:cNvSpPr>
              <a:spLocks noChangeShapeType="1"/>
            </p:cNvSpPr>
            <p:nvPr/>
          </p:nvSpPr>
          <p:spPr bwMode="auto">
            <a:xfrm>
              <a:off x="3203" y="2879"/>
              <a:ext cx="189" cy="0"/>
            </a:xfrm>
            <a:prstGeom prst="line">
              <a:avLst/>
            </a:prstGeom>
            <a:noFill/>
            <a:ln w="12700">
              <a:solidFill>
                <a:schemeClr val="tx1"/>
              </a:solidFill>
              <a:round/>
              <a:headEnd type="stealth" w="med" len="med"/>
              <a:tailEnd type="none" w="sm" len="sm"/>
            </a:ln>
            <a:extLst>
              <a:ext uri="{909E8E84-426E-40DD-AFC4-6F175D3DCCD1}">
                <a14:hiddenFill xmlns:a14="http://schemas.microsoft.com/office/drawing/2010/main">
                  <a:noFill/>
                </a14:hiddenFill>
              </a:ext>
            </a:extLst>
          </p:spPr>
          <p:txBody>
            <a:bodyPr/>
            <a:lstStyle/>
            <a:p>
              <a:endParaRPr lang="en-US"/>
            </a:p>
          </p:txBody>
        </p:sp>
        <p:sp>
          <p:nvSpPr>
            <p:cNvPr id="55367" name="Line 140"/>
            <p:cNvSpPr>
              <a:spLocks noChangeShapeType="1"/>
            </p:cNvSpPr>
            <p:nvPr/>
          </p:nvSpPr>
          <p:spPr bwMode="auto">
            <a:xfrm>
              <a:off x="3773" y="2877"/>
              <a:ext cx="447" cy="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US"/>
            </a:p>
          </p:txBody>
        </p:sp>
        <p:sp>
          <p:nvSpPr>
            <p:cNvPr id="55368" name="Line 141"/>
            <p:cNvSpPr>
              <a:spLocks noChangeShapeType="1"/>
            </p:cNvSpPr>
            <p:nvPr/>
          </p:nvSpPr>
          <p:spPr bwMode="auto">
            <a:xfrm>
              <a:off x="4451" y="2877"/>
              <a:ext cx="446" cy="0"/>
            </a:xfrm>
            <a:prstGeom prst="line">
              <a:avLst/>
            </a:prstGeom>
            <a:noFill/>
            <a:ln w="12700">
              <a:solidFill>
                <a:schemeClr val="tx1"/>
              </a:solidFill>
              <a:round/>
              <a:headEnd type="stealth" w="med" len="med"/>
              <a:tailEnd type="none" w="sm" len="sm"/>
            </a:ln>
            <a:extLst>
              <a:ext uri="{909E8E84-426E-40DD-AFC4-6F175D3DCCD1}">
                <a14:hiddenFill xmlns:a14="http://schemas.microsoft.com/office/drawing/2010/main">
                  <a:noFill/>
                </a14:hiddenFill>
              </a:ext>
            </a:extLst>
          </p:spPr>
          <p:txBody>
            <a:bodyPr/>
            <a:lstStyle/>
            <a:p>
              <a:endParaRPr lang="en-US"/>
            </a:p>
          </p:txBody>
        </p:sp>
        <p:sp>
          <p:nvSpPr>
            <p:cNvPr id="55369" name="Line 142"/>
            <p:cNvSpPr>
              <a:spLocks noChangeShapeType="1"/>
            </p:cNvSpPr>
            <p:nvPr/>
          </p:nvSpPr>
          <p:spPr bwMode="auto">
            <a:xfrm>
              <a:off x="5261" y="2875"/>
              <a:ext cx="183" cy="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US"/>
            </a:p>
          </p:txBody>
        </p:sp>
        <p:sp>
          <p:nvSpPr>
            <p:cNvPr id="55370" name="Oval 143"/>
            <p:cNvSpPr>
              <a:spLocks noChangeArrowheads="1"/>
            </p:cNvSpPr>
            <p:nvPr/>
          </p:nvSpPr>
          <p:spPr bwMode="auto">
            <a:xfrm>
              <a:off x="3726" y="2854"/>
              <a:ext cx="18" cy="1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71" name="Oval 144"/>
            <p:cNvSpPr>
              <a:spLocks noChangeArrowheads="1"/>
            </p:cNvSpPr>
            <p:nvPr/>
          </p:nvSpPr>
          <p:spPr bwMode="auto">
            <a:xfrm>
              <a:off x="4918" y="2854"/>
              <a:ext cx="30" cy="2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72" name="Line 145"/>
            <p:cNvSpPr>
              <a:spLocks noChangeShapeType="1"/>
            </p:cNvSpPr>
            <p:nvPr/>
          </p:nvSpPr>
          <p:spPr bwMode="auto">
            <a:xfrm flipH="1">
              <a:off x="4286" y="2701"/>
              <a:ext cx="73" cy="89"/>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73" name="Line 146"/>
            <p:cNvSpPr>
              <a:spLocks noChangeShapeType="1"/>
            </p:cNvSpPr>
            <p:nvPr/>
          </p:nvSpPr>
          <p:spPr bwMode="auto">
            <a:xfrm flipH="1" flipV="1">
              <a:off x="4234" y="2684"/>
              <a:ext cx="59" cy="113"/>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74" name="Line 147"/>
            <p:cNvSpPr>
              <a:spLocks noChangeShapeType="1"/>
            </p:cNvSpPr>
            <p:nvPr/>
          </p:nvSpPr>
          <p:spPr bwMode="auto">
            <a:xfrm>
              <a:off x="4243" y="2697"/>
              <a:ext cx="13" cy="123"/>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75" name="Line 148"/>
            <p:cNvSpPr>
              <a:spLocks noChangeShapeType="1"/>
            </p:cNvSpPr>
            <p:nvPr/>
          </p:nvSpPr>
          <p:spPr bwMode="auto">
            <a:xfrm flipH="1" flipV="1">
              <a:off x="4147" y="2760"/>
              <a:ext cx="122" cy="71"/>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76" name="Line 149"/>
            <p:cNvSpPr>
              <a:spLocks noChangeShapeType="1"/>
            </p:cNvSpPr>
            <p:nvPr/>
          </p:nvSpPr>
          <p:spPr bwMode="auto">
            <a:xfrm>
              <a:off x="4159" y="2775"/>
              <a:ext cx="50" cy="53"/>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77" name="Line 150"/>
            <p:cNvSpPr>
              <a:spLocks noChangeShapeType="1"/>
            </p:cNvSpPr>
            <p:nvPr/>
          </p:nvSpPr>
          <p:spPr bwMode="auto">
            <a:xfrm flipH="1">
              <a:off x="4175" y="2836"/>
              <a:ext cx="42" cy="9"/>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78" name="Line 151"/>
            <p:cNvSpPr>
              <a:spLocks noChangeShapeType="1"/>
            </p:cNvSpPr>
            <p:nvPr/>
          </p:nvSpPr>
          <p:spPr bwMode="auto">
            <a:xfrm>
              <a:off x="4183" y="2853"/>
              <a:ext cx="52" cy="1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79" name="Line 152"/>
            <p:cNvSpPr>
              <a:spLocks noChangeShapeType="1"/>
            </p:cNvSpPr>
            <p:nvPr/>
          </p:nvSpPr>
          <p:spPr bwMode="auto">
            <a:xfrm flipH="1">
              <a:off x="4149" y="2879"/>
              <a:ext cx="94" cy="4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0" name="Line 153"/>
            <p:cNvSpPr>
              <a:spLocks noChangeShapeType="1"/>
            </p:cNvSpPr>
            <p:nvPr/>
          </p:nvSpPr>
          <p:spPr bwMode="auto">
            <a:xfrm>
              <a:off x="4157" y="2929"/>
              <a:ext cx="60" cy="1"/>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1" name="Line 154"/>
            <p:cNvSpPr>
              <a:spLocks noChangeShapeType="1"/>
            </p:cNvSpPr>
            <p:nvPr/>
          </p:nvSpPr>
          <p:spPr bwMode="auto">
            <a:xfrm flipH="1">
              <a:off x="4131" y="2938"/>
              <a:ext cx="92" cy="76"/>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2" name="Line 155"/>
            <p:cNvSpPr>
              <a:spLocks noChangeShapeType="1"/>
            </p:cNvSpPr>
            <p:nvPr/>
          </p:nvSpPr>
          <p:spPr bwMode="auto">
            <a:xfrm flipV="1">
              <a:off x="4139" y="2984"/>
              <a:ext cx="70" cy="35"/>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3" name="Line 156"/>
            <p:cNvSpPr>
              <a:spLocks noChangeShapeType="1"/>
            </p:cNvSpPr>
            <p:nvPr/>
          </p:nvSpPr>
          <p:spPr bwMode="auto">
            <a:xfrm>
              <a:off x="4213" y="2993"/>
              <a:ext cx="0" cy="21"/>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4" name="Line 157"/>
            <p:cNvSpPr>
              <a:spLocks noChangeShapeType="1"/>
            </p:cNvSpPr>
            <p:nvPr/>
          </p:nvSpPr>
          <p:spPr bwMode="auto">
            <a:xfrm flipV="1">
              <a:off x="4218" y="2976"/>
              <a:ext cx="29" cy="46"/>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5" name="Line 158"/>
            <p:cNvSpPr>
              <a:spLocks noChangeShapeType="1"/>
            </p:cNvSpPr>
            <p:nvPr/>
          </p:nvSpPr>
          <p:spPr bwMode="auto">
            <a:xfrm>
              <a:off x="4256" y="2980"/>
              <a:ext cx="11" cy="79"/>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6" name="Line 159"/>
            <p:cNvSpPr>
              <a:spLocks noChangeShapeType="1"/>
            </p:cNvSpPr>
            <p:nvPr/>
          </p:nvSpPr>
          <p:spPr bwMode="auto">
            <a:xfrm flipV="1">
              <a:off x="4273" y="2991"/>
              <a:ext cx="28" cy="76"/>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7" name="Line 160"/>
            <p:cNvSpPr>
              <a:spLocks noChangeShapeType="1"/>
            </p:cNvSpPr>
            <p:nvPr/>
          </p:nvSpPr>
          <p:spPr bwMode="auto">
            <a:xfrm>
              <a:off x="4309" y="2997"/>
              <a:ext cx="7" cy="5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8" name="Line 161"/>
            <p:cNvSpPr>
              <a:spLocks noChangeShapeType="1"/>
            </p:cNvSpPr>
            <p:nvPr/>
          </p:nvSpPr>
          <p:spPr bwMode="auto">
            <a:xfrm flipV="1">
              <a:off x="4327" y="2978"/>
              <a:ext cx="2" cy="8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89" name="Line 162"/>
            <p:cNvSpPr>
              <a:spLocks noChangeShapeType="1"/>
            </p:cNvSpPr>
            <p:nvPr/>
          </p:nvSpPr>
          <p:spPr bwMode="auto">
            <a:xfrm>
              <a:off x="4337" y="2986"/>
              <a:ext cx="55" cy="64"/>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0" name="Line 163"/>
            <p:cNvSpPr>
              <a:spLocks noChangeShapeType="1"/>
            </p:cNvSpPr>
            <p:nvPr/>
          </p:nvSpPr>
          <p:spPr bwMode="auto">
            <a:xfrm flipV="1">
              <a:off x="4397" y="2976"/>
              <a:ext cx="0" cy="8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1" name="Line 164"/>
            <p:cNvSpPr>
              <a:spLocks noChangeShapeType="1"/>
            </p:cNvSpPr>
            <p:nvPr/>
          </p:nvSpPr>
          <p:spPr bwMode="auto">
            <a:xfrm>
              <a:off x="4401" y="2984"/>
              <a:ext cx="78" cy="39"/>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2" name="Line 165"/>
            <p:cNvSpPr>
              <a:spLocks noChangeShapeType="1"/>
            </p:cNvSpPr>
            <p:nvPr/>
          </p:nvSpPr>
          <p:spPr bwMode="auto">
            <a:xfrm flipH="1" flipV="1">
              <a:off x="4371" y="2922"/>
              <a:ext cx="113" cy="103"/>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3" name="Line 166"/>
            <p:cNvSpPr>
              <a:spLocks noChangeShapeType="1"/>
            </p:cNvSpPr>
            <p:nvPr/>
          </p:nvSpPr>
          <p:spPr bwMode="auto">
            <a:xfrm flipV="1">
              <a:off x="4380" y="2915"/>
              <a:ext cx="118" cy="16"/>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4" name="Line 167"/>
            <p:cNvSpPr>
              <a:spLocks noChangeShapeType="1"/>
            </p:cNvSpPr>
            <p:nvPr/>
          </p:nvSpPr>
          <p:spPr bwMode="auto">
            <a:xfrm flipH="1" flipV="1">
              <a:off x="4404" y="2881"/>
              <a:ext cx="104" cy="4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5" name="Line 168"/>
            <p:cNvSpPr>
              <a:spLocks noChangeShapeType="1"/>
            </p:cNvSpPr>
            <p:nvPr/>
          </p:nvSpPr>
          <p:spPr bwMode="auto">
            <a:xfrm flipV="1">
              <a:off x="4413" y="2813"/>
              <a:ext cx="99" cy="75"/>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6" name="Line 169"/>
            <p:cNvSpPr>
              <a:spLocks noChangeShapeType="1"/>
            </p:cNvSpPr>
            <p:nvPr/>
          </p:nvSpPr>
          <p:spPr bwMode="auto">
            <a:xfrm flipH="1" flipV="1">
              <a:off x="4395" y="2802"/>
              <a:ext cx="126" cy="19"/>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7" name="Line 170"/>
            <p:cNvSpPr>
              <a:spLocks noChangeShapeType="1"/>
            </p:cNvSpPr>
            <p:nvPr/>
          </p:nvSpPr>
          <p:spPr bwMode="auto">
            <a:xfrm flipV="1">
              <a:off x="4406" y="2699"/>
              <a:ext cx="50" cy="113"/>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8" name="Line 171"/>
            <p:cNvSpPr>
              <a:spLocks noChangeShapeType="1"/>
            </p:cNvSpPr>
            <p:nvPr/>
          </p:nvSpPr>
          <p:spPr bwMode="auto">
            <a:xfrm flipH="1">
              <a:off x="4367" y="2708"/>
              <a:ext cx="97" cy="4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399" name="Line 172"/>
            <p:cNvSpPr>
              <a:spLocks noChangeShapeType="1"/>
            </p:cNvSpPr>
            <p:nvPr/>
          </p:nvSpPr>
          <p:spPr bwMode="auto">
            <a:xfrm flipH="1" flipV="1">
              <a:off x="4351" y="2692"/>
              <a:ext cx="24" cy="65"/>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00" name="Line 173"/>
            <p:cNvSpPr>
              <a:spLocks noChangeShapeType="1"/>
            </p:cNvSpPr>
            <p:nvPr/>
          </p:nvSpPr>
          <p:spPr bwMode="auto">
            <a:xfrm>
              <a:off x="3207" y="2816"/>
              <a:ext cx="19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01" name="Line 174"/>
            <p:cNvSpPr>
              <a:spLocks noChangeShapeType="1"/>
            </p:cNvSpPr>
            <p:nvPr/>
          </p:nvSpPr>
          <p:spPr bwMode="auto">
            <a:xfrm>
              <a:off x="3777" y="2816"/>
              <a:ext cx="408"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02" name="Line 175"/>
            <p:cNvSpPr>
              <a:spLocks noChangeShapeType="1"/>
            </p:cNvSpPr>
            <p:nvPr/>
          </p:nvSpPr>
          <p:spPr bwMode="auto">
            <a:xfrm flipH="1">
              <a:off x="4505" y="2816"/>
              <a:ext cx="394"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03" name="Line 176"/>
            <p:cNvSpPr>
              <a:spLocks noChangeShapeType="1"/>
            </p:cNvSpPr>
            <p:nvPr/>
          </p:nvSpPr>
          <p:spPr bwMode="auto">
            <a:xfrm>
              <a:off x="5268" y="2816"/>
              <a:ext cx="174"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04" name="Line 177"/>
            <p:cNvSpPr>
              <a:spLocks noChangeShapeType="1"/>
            </p:cNvSpPr>
            <p:nvPr/>
          </p:nvSpPr>
          <p:spPr bwMode="auto">
            <a:xfrm>
              <a:off x="3207" y="2938"/>
              <a:ext cx="247"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05" name="Line 178"/>
            <p:cNvSpPr>
              <a:spLocks noChangeShapeType="1"/>
            </p:cNvSpPr>
            <p:nvPr/>
          </p:nvSpPr>
          <p:spPr bwMode="auto">
            <a:xfrm>
              <a:off x="3716" y="2938"/>
              <a:ext cx="49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06" name="Line 179"/>
            <p:cNvSpPr>
              <a:spLocks noChangeShapeType="1"/>
            </p:cNvSpPr>
            <p:nvPr/>
          </p:nvSpPr>
          <p:spPr bwMode="auto">
            <a:xfrm>
              <a:off x="4395" y="2938"/>
              <a:ext cx="554"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07" name="Line 180"/>
            <p:cNvSpPr>
              <a:spLocks noChangeShapeType="1"/>
            </p:cNvSpPr>
            <p:nvPr/>
          </p:nvSpPr>
          <p:spPr bwMode="auto">
            <a:xfrm>
              <a:off x="5210" y="2938"/>
              <a:ext cx="23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408" name="Line 181"/>
            <p:cNvSpPr>
              <a:spLocks noChangeShapeType="1"/>
            </p:cNvSpPr>
            <p:nvPr/>
          </p:nvSpPr>
          <p:spPr bwMode="auto">
            <a:xfrm flipH="1">
              <a:off x="3531" y="2556"/>
              <a:ext cx="10" cy="171"/>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US"/>
            </a:p>
          </p:txBody>
        </p:sp>
        <p:sp>
          <p:nvSpPr>
            <p:cNvPr id="55409" name="Line 182"/>
            <p:cNvSpPr>
              <a:spLocks noChangeShapeType="1"/>
            </p:cNvSpPr>
            <p:nvPr/>
          </p:nvSpPr>
          <p:spPr bwMode="auto">
            <a:xfrm flipV="1">
              <a:off x="3613" y="2547"/>
              <a:ext cx="0" cy="191"/>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US"/>
            </a:p>
          </p:txBody>
        </p:sp>
        <p:sp>
          <p:nvSpPr>
            <p:cNvPr id="55410" name="Line 183"/>
            <p:cNvSpPr>
              <a:spLocks noChangeShapeType="1"/>
            </p:cNvSpPr>
            <p:nvPr/>
          </p:nvSpPr>
          <p:spPr bwMode="auto">
            <a:xfrm flipH="1">
              <a:off x="5032" y="2554"/>
              <a:ext cx="11" cy="171"/>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US"/>
            </a:p>
          </p:txBody>
        </p:sp>
        <p:sp>
          <p:nvSpPr>
            <p:cNvPr id="55411" name="Line 184"/>
            <p:cNvSpPr>
              <a:spLocks noChangeShapeType="1"/>
            </p:cNvSpPr>
            <p:nvPr/>
          </p:nvSpPr>
          <p:spPr bwMode="auto">
            <a:xfrm flipV="1">
              <a:off x="5113" y="2545"/>
              <a:ext cx="0" cy="191"/>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US"/>
            </a:p>
          </p:txBody>
        </p:sp>
        <p:sp>
          <p:nvSpPr>
            <p:cNvPr id="55412" name="Oval 185"/>
            <p:cNvSpPr>
              <a:spLocks noChangeArrowheads="1"/>
            </p:cNvSpPr>
            <p:nvPr/>
          </p:nvSpPr>
          <p:spPr bwMode="auto">
            <a:xfrm>
              <a:off x="3522" y="2913"/>
              <a:ext cx="132" cy="51"/>
            </a:xfrm>
            <a:prstGeom prst="ellipse">
              <a:avLst/>
            </a:prstGeom>
            <a:solidFill>
              <a:schemeClr val="bg1"/>
            </a:solidFill>
            <a:ln w="127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413" name="Oval 186"/>
            <p:cNvSpPr>
              <a:spLocks noChangeArrowheads="1"/>
            </p:cNvSpPr>
            <p:nvPr/>
          </p:nvSpPr>
          <p:spPr bwMode="auto">
            <a:xfrm>
              <a:off x="3578" y="3027"/>
              <a:ext cx="19" cy="2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grpSp>
        <p:nvGrpSpPr>
          <p:cNvPr id="55322" name="Group 196"/>
          <p:cNvGrpSpPr>
            <a:grpSpLocks/>
          </p:cNvGrpSpPr>
          <p:nvPr/>
        </p:nvGrpSpPr>
        <p:grpSpPr bwMode="auto">
          <a:xfrm>
            <a:off x="7494588" y="5334000"/>
            <a:ext cx="1238250" cy="601663"/>
            <a:chOff x="4840" y="2979"/>
            <a:chExt cx="845" cy="379"/>
          </a:xfrm>
        </p:grpSpPr>
        <p:grpSp>
          <p:nvGrpSpPr>
            <p:cNvPr id="55327" name="Group 194"/>
            <p:cNvGrpSpPr>
              <a:grpSpLocks/>
            </p:cNvGrpSpPr>
            <p:nvPr/>
          </p:nvGrpSpPr>
          <p:grpSpPr bwMode="auto">
            <a:xfrm>
              <a:off x="4840" y="2979"/>
              <a:ext cx="845" cy="379"/>
              <a:chOff x="4840" y="2979"/>
              <a:chExt cx="845" cy="379"/>
            </a:xfrm>
          </p:grpSpPr>
          <p:grpSp>
            <p:nvGrpSpPr>
              <p:cNvPr id="55329" name="Group 191"/>
              <p:cNvGrpSpPr>
                <a:grpSpLocks/>
              </p:cNvGrpSpPr>
              <p:nvPr/>
            </p:nvGrpSpPr>
            <p:grpSpPr bwMode="auto">
              <a:xfrm>
                <a:off x="4840" y="2999"/>
                <a:ext cx="845" cy="359"/>
                <a:chOff x="4840" y="2999"/>
                <a:chExt cx="845" cy="359"/>
              </a:xfrm>
            </p:grpSpPr>
            <p:sp>
              <p:nvSpPr>
                <p:cNvPr id="55332" name="Oval 188"/>
                <p:cNvSpPr>
                  <a:spLocks noChangeArrowheads="1"/>
                </p:cNvSpPr>
                <p:nvPr/>
              </p:nvSpPr>
              <p:spPr bwMode="auto">
                <a:xfrm>
                  <a:off x="4840" y="3116"/>
                  <a:ext cx="845" cy="242"/>
                </a:xfrm>
                <a:prstGeom prst="ellipse">
                  <a:avLst/>
                </a:prstGeom>
                <a:solidFill>
                  <a:schemeClr val="bg1"/>
                </a:solidFill>
                <a:ln w="254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33" name="Oval 189"/>
                <p:cNvSpPr>
                  <a:spLocks noChangeArrowheads="1"/>
                </p:cNvSpPr>
                <p:nvPr/>
              </p:nvSpPr>
              <p:spPr bwMode="auto">
                <a:xfrm>
                  <a:off x="4981" y="3002"/>
                  <a:ext cx="66" cy="170"/>
                </a:xfrm>
                <a:prstGeom prst="ellipse">
                  <a:avLst/>
                </a:prstGeom>
                <a:solidFill>
                  <a:schemeClr val="bg1"/>
                </a:solidFill>
                <a:ln w="254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34" name="Oval 190"/>
                <p:cNvSpPr>
                  <a:spLocks noChangeArrowheads="1"/>
                </p:cNvSpPr>
                <p:nvPr/>
              </p:nvSpPr>
              <p:spPr bwMode="auto">
                <a:xfrm>
                  <a:off x="5013" y="2999"/>
                  <a:ext cx="44" cy="130"/>
                </a:xfrm>
                <a:prstGeom prst="ellipse">
                  <a:avLst/>
                </a:prstGeom>
                <a:solidFill>
                  <a:schemeClr val="bg1"/>
                </a:solidFill>
                <a:ln w="25400">
                  <a:solidFill>
                    <a:schemeClr val="tx1"/>
                  </a:solidFill>
                  <a:round/>
                  <a:headEnd/>
                  <a:tailEnd/>
                </a:ln>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330" name="Oval 192"/>
              <p:cNvSpPr>
                <a:spLocks noChangeArrowheads="1"/>
              </p:cNvSpPr>
              <p:nvPr/>
            </p:nvSpPr>
            <p:spPr bwMode="auto">
              <a:xfrm>
                <a:off x="5029" y="2979"/>
                <a:ext cx="64" cy="11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55331" name="Oval 193"/>
              <p:cNvSpPr>
                <a:spLocks noChangeArrowheads="1"/>
              </p:cNvSpPr>
              <p:nvPr/>
            </p:nvSpPr>
            <p:spPr bwMode="auto">
              <a:xfrm>
                <a:off x="4973" y="3139"/>
                <a:ext cx="99" cy="6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sp>
          <p:nvSpPr>
            <p:cNvPr id="55328" name="Rectangle 195"/>
            <p:cNvSpPr>
              <a:spLocks noChangeArrowheads="1"/>
            </p:cNvSpPr>
            <p:nvPr/>
          </p:nvSpPr>
          <p:spPr bwMode="auto">
            <a:xfrm>
              <a:off x="4857" y="3152"/>
              <a:ext cx="796" cy="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5725" tIns="42863" rIns="85725" bIns="42863">
              <a:spAutoFit/>
            </a:bodyPr>
            <a:lstStyle>
              <a:lvl1pPr algn="ctr" defTabSz="850900">
                <a:defRPr sz="2000" b="1">
                  <a:solidFill>
                    <a:schemeClr val="tx1"/>
                  </a:solidFill>
                  <a:latin typeface="Courier New" panose="02070309020205020404" pitchFamily="49" charset="0"/>
                  <a:cs typeface="Arial" panose="020B0604020202020204" pitchFamily="34" charset="0"/>
                </a:defRPr>
              </a:lvl1pPr>
              <a:lvl2pPr marL="742950" indent="-285750" algn="ctr" defTabSz="850900">
                <a:defRPr sz="2000" b="1">
                  <a:solidFill>
                    <a:schemeClr val="tx1"/>
                  </a:solidFill>
                  <a:latin typeface="Courier New" panose="02070309020205020404" pitchFamily="49" charset="0"/>
                  <a:cs typeface="Arial" panose="020B0604020202020204" pitchFamily="34" charset="0"/>
                </a:defRPr>
              </a:lvl2pPr>
              <a:lvl3pPr marL="1143000" indent="-228600" algn="ctr" defTabSz="850900">
                <a:defRPr sz="2000" b="1">
                  <a:solidFill>
                    <a:schemeClr val="tx1"/>
                  </a:solidFill>
                  <a:latin typeface="Courier New" panose="02070309020205020404" pitchFamily="49" charset="0"/>
                  <a:cs typeface="Arial" panose="020B0604020202020204" pitchFamily="34" charset="0"/>
                </a:defRPr>
              </a:lvl3pPr>
              <a:lvl4pPr marL="1600200" indent="-228600" algn="ctr" defTabSz="850900">
                <a:defRPr sz="2000" b="1">
                  <a:solidFill>
                    <a:schemeClr val="tx1"/>
                  </a:solidFill>
                  <a:latin typeface="Courier New" panose="02070309020205020404" pitchFamily="49" charset="0"/>
                  <a:cs typeface="Arial" panose="020B0604020202020204" pitchFamily="34" charset="0"/>
                </a:defRPr>
              </a:lvl4pPr>
              <a:lvl5pPr marL="2057400" indent="-228600" algn="ctr" defTabSz="850900">
                <a:defRPr sz="2000" b="1">
                  <a:solidFill>
                    <a:schemeClr val="tx1"/>
                  </a:solidFill>
                  <a:latin typeface="Courier New" panose="02070309020205020404" pitchFamily="49" charset="0"/>
                  <a:cs typeface="Arial" panose="020B0604020202020204" pitchFamily="34" charset="0"/>
                </a:defRPr>
              </a:lvl5pPr>
              <a:lvl6pPr marL="25146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300"/>
                <a:t>Collisione</a:t>
              </a:r>
            </a:p>
          </p:txBody>
        </p:sp>
      </p:grpSp>
      <p:sp>
        <p:nvSpPr>
          <p:cNvPr id="55323" name="Rectangle 197"/>
          <p:cNvSpPr>
            <a:spLocks noChangeArrowheads="1"/>
          </p:cNvSpPr>
          <p:nvPr/>
        </p:nvSpPr>
        <p:spPr bwMode="auto">
          <a:xfrm>
            <a:off x="5130800" y="4160838"/>
            <a:ext cx="976313" cy="474662"/>
          </a:xfrm>
          <a:prstGeom prst="rect">
            <a:avLst/>
          </a:prstGeom>
          <a:solidFill>
            <a:schemeClr val="bg1"/>
          </a:solidFill>
          <a:ln w="25400">
            <a:solidFill>
              <a:schemeClr val="tx1"/>
            </a:solidFill>
            <a:miter lim="800000"/>
            <a:headEnd/>
            <a:tailEnd/>
          </a:ln>
        </p:spPr>
        <p:txBody>
          <a:bodyPr wrap="none" lIns="85725" tIns="42863" rIns="85725" bIns="42863" anchor="ctr"/>
          <a:lstStyle>
            <a:lvl1pPr algn="ctr" defTabSz="850900">
              <a:defRPr sz="2000" b="1">
                <a:solidFill>
                  <a:schemeClr val="tx1"/>
                </a:solidFill>
                <a:latin typeface="Courier New" panose="02070309020205020404" pitchFamily="49" charset="0"/>
                <a:cs typeface="Arial" panose="020B0604020202020204" pitchFamily="34" charset="0"/>
              </a:defRPr>
            </a:lvl1pPr>
            <a:lvl2pPr marL="742950" indent="-285750" algn="ctr" defTabSz="850900">
              <a:defRPr sz="2000" b="1">
                <a:solidFill>
                  <a:schemeClr val="tx1"/>
                </a:solidFill>
                <a:latin typeface="Courier New" panose="02070309020205020404" pitchFamily="49" charset="0"/>
                <a:cs typeface="Arial" panose="020B0604020202020204" pitchFamily="34" charset="0"/>
              </a:defRPr>
            </a:lvl2pPr>
            <a:lvl3pPr marL="1143000" indent="-228600" algn="ctr" defTabSz="850900">
              <a:defRPr sz="2000" b="1">
                <a:solidFill>
                  <a:schemeClr val="tx1"/>
                </a:solidFill>
                <a:latin typeface="Courier New" panose="02070309020205020404" pitchFamily="49" charset="0"/>
                <a:cs typeface="Arial" panose="020B0604020202020204" pitchFamily="34" charset="0"/>
              </a:defRPr>
            </a:lvl3pPr>
            <a:lvl4pPr marL="1600200" indent="-228600" algn="ctr" defTabSz="850900">
              <a:defRPr sz="2000" b="1">
                <a:solidFill>
                  <a:schemeClr val="tx1"/>
                </a:solidFill>
                <a:latin typeface="Courier New" panose="02070309020205020404" pitchFamily="49" charset="0"/>
                <a:cs typeface="Arial" panose="020B0604020202020204" pitchFamily="34" charset="0"/>
              </a:defRPr>
            </a:lvl4pPr>
            <a:lvl5pPr marL="2057400" indent="-228600" algn="ctr" defTabSz="850900">
              <a:defRPr sz="2000" b="1">
                <a:solidFill>
                  <a:schemeClr val="tx1"/>
                </a:solidFill>
                <a:latin typeface="Courier New" panose="02070309020205020404" pitchFamily="49" charset="0"/>
                <a:cs typeface="Arial" panose="020B0604020202020204" pitchFamily="34" charset="0"/>
              </a:defRPr>
            </a:lvl5pPr>
            <a:lvl6pPr marL="25146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300"/>
              <a:t>Parlo e</a:t>
            </a:r>
          </a:p>
          <a:p>
            <a:r>
              <a:rPr lang="en-GB" altLang="en-US" sz="1300"/>
              <a:t>ascolto !</a:t>
            </a:r>
          </a:p>
        </p:txBody>
      </p:sp>
      <p:sp>
        <p:nvSpPr>
          <p:cNvPr id="55324" name="Rectangle 198"/>
          <p:cNvSpPr>
            <a:spLocks noChangeArrowheads="1"/>
          </p:cNvSpPr>
          <p:nvPr/>
        </p:nvSpPr>
        <p:spPr bwMode="auto">
          <a:xfrm>
            <a:off x="2665413" y="4573588"/>
            <a:ext cx="1301750" cy="596900"/>
          </a:xfrm>
          <a:prstGeom prst="rect">
            <a:avLst/>
          </a:prstGeom>
          <a:solidFill>
            <a:schemeClr val="bg1"/>
          </a:solidFill>
          <a:ln w="25400">
            <a:solidFill>
              <a:schemeClr val="tx1"/>
            </a:solidFill>
            <a:miter lim="800000"/>
            <a:headEnd/>
            <a:tailEnd/>
          </a:ln>
        </p:spPr>
        <p:txBody>
          <a:bodyPr wrap="none" lIns="85725" tIns="42863" rIns="85725" bIns="42863" anchor="ctr"/>
          <a:lstStyle>
            <a:lvl1pPr algn="ctr" defTabSz="850900">
              <a:defRPr sz="2000" b="1">
                <a:solidFill>
                  <a:schemeClr val="tx1"/>
                </a:solidFill>
                <a:latin typeface="Courier New" panose="02070309020205020404" pitchFamily="49" charset="0"/>
                <a:cs typeface="Arial" panose="020B0604020202020204" pitchFamily="34" charset="0"/>
              </a:defRPr>
            </a:lvl1pPr>
            <a:lvl2pPr marL="742950" indent="-285750" algn="ctr" defTabSz="850900">
              <a:defRPr sz="2000" b="1">
                <a:solidFill>
                  <a:schemeClr val="tx1"/>
                </a:solidFill>
                <a:latin typeface="Courier New" panose="02070309020205020404" pitchFamily="49" charset="0"/>
                <a:cs typeface="Arial" panose="020B0604020202020204" pitchFamily="34" charset="0"/>
              </a:defRPr>
            </a:lvl2pPr>
            <a:lvl3pPr marL="1143000" indent="-228600" algn="ctr" defTabSz="850900">
              <a:defRPr sz="2000" b="1">
                <a:solidFill>
                  <a:schemeClr val="tx1"/>
                </a:solidFill>
                <a:latin typeface="Courier New" panose="02070309020205020404" pitchFamily="49" charset="0"/>
                <a:cs typeface="Arial" panose="020B0604020202020204" pitchFamily="34" charset="0"/>
              </a:defRPr>
            </a:lvl3pPr>
            <a:lvl4pPr marL="1600200" indent="-228600" algn="ctr" defTabSz="850900">
              <a:defRPr sz="2000" b="1">
                <a:solidFill>
                  <a:schemeClr val="tx1"/>
                </a:solidFill>
                <a:latin typeface="Courier New" panose="02070309020205020404" pitchFamily="49" charset="0"/>
                <a:cs typeface="Arial" panose="020B0604020202020204" pitchFamily="34" charset="0"/>
              </a:defRPr>
            </a:lvl4pPr>
            <a:lvl5pPr marL="2057400" indent="-228600" algn="ctr" defTabSz="850900">
              <a:defRPr sz="2000" b="1">
                <a:solidFill>
                  <a:schemeClr val="tx1"/>
                </a:solidFill>
                <a:latin typeface="Courier New" panose="02070309020205020404" pitchFamily="49" charset="0"/>
                <a:cs typeface="Arial" panose="020B0604020202020204" pitchFamily="34" charset="0"/>
              </a:defRPr>
            </a:lvl5pPr>
            <a:lvl6pPr marL="25146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8509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en-GB" altLang="en-US" sz="1300"/>
              <a:t>Qualcuno sta</a:t>
            </a:r>
          </a:p>
          <a:p>
            <a:r>
              <a:rPr lang="en-GB" altLang="en-US" sz="1300"/>
              <a:t>parlando ?</a:t>
            </a:r>
          </a:p>
        </p:txBody>
      </p:sp>
      <p:sp>
        <p:nvSpPr>
          <p:cNvPr id="55325" name="Rectangle 199"/>
          <p:cNvSpPr>
            <a:spLocks noChangeArrowheads="1"/>
          </p:cNvSpPr>
          <p:nvPr/>
        </p:nvSpPr>
        <p:spPr bwMode="auto">
          <a:xfrm>
            <a:off x="701675" y="3749675"/>
            <a:ext cx="35226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2800" i="1">
                <a:solidFill>
                  <a:schemeClr val="accent2"/>
                </a:solidFill>
                <a:latin typeface="Times New Roman" panose="02020603050405020304" pitchFamily="18" charset="0"/>
              </a:rPr>
              <a:t>1: listen before talking</a:t>
            </a:r>
          </a:p>
        </p:txBody>
      </p:sp>
      <p:sp>
        <p:nvSpPr>
          <p:cNvPr id="55326" name="Rectangle 200"/>
          <p:cNvSpPr>
            <a:spLocks noChangeArrowheads="1"/>
          </p:cNvSpPr>
          <p:nvPr/>
        </p:nvSpPr>
        <p:spPr bwMode="auto">
          <a:xfrm>
            <a:off x="5389563" y="6154738"/>
            <a:ext cx="33813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r>
              <a:rPr lang="en-GB" altLang="en-US" sz="2800" i="1">
                <a:solidFill>
                  <a:schemeClr val="accent2"/>
                </a:solidFill>
                <a:latin typeface="Times New Roman" panose="02020603050405020304" pitchFamily="18" charset="0"/>
              </a:rPr>
              <a:t>2: listen while talking</a:t>
            </a:r>
          </a:p>
        </p:txBody>
      </p:sp>
    </p:spTree>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altLang="en-US" smtClean="0"/>
              <a:t>Ethernet</a:t>
            </a:r>
          </a:p>
        </p:txBody>
      </p:sp>
      <p:sp>
        <p:nvSpPr>
          <p:cNvPr id="5734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400" smtClean="0"/>
              <a:t>Il successo di Ethernet è da attribuirsi ai seguenti fattori: </a:t>
            </a:r>
          </a:p>
          <a:p>
            <a:pPr marL="692150" lvl="1" indent="-347663"/>
            <a:r>
              <a:rPr lang="en-US" altLang="en-US" sz="2000" smtClean="0"/>
              <a:t>Semplicità e facilità di manutenzione </a:t>
            </a:r>
          </a:p>
          <a:p>
            <a:pPr marL="692150" lvl="1" indent="-347663"/>
            <a:r>
              <a:rPr lang="en-US" altLang="en-US" sz="2000" smtClean="0"/>
              <a:t>Abilità di incorporare nuove tecnologie </a:t>
            </a:r>
          </a:p>
          <a:p>
            <a:pPr marL="692150" lvl="1" indent="-347663"/>
            <a:r>
              <a:rPr lang="en-US" altLang="en-US" sz="2000" smtClean="0"/>
              <a:t>Affidabilità </a:t>
            </a:r>
          </a:p>
          <a:p>
            <a:pPr marL="692150" lvl="1" indent="-347663"/>
            <a:r>
              <a:rPr lang="en-US" altLang="en-US" sz="2000" smtClean="0"/>
              <a:t>Basso costo sia di installazione che di upgrade </a:t>
            </a:r>
          </a:p>
          <a:p>
            <a:r>
              <a:rPr lang="en-US" altLang="en-US" sz="2400" smtClean="0"/>
              <a:t>Ethernet è una famiglia di tecnologie di rete che include Legacy, Fast Ethernet, e Gigabit Ethernet. </a:t>
            </a:r>
          </a:p>
          <a:p>
            <a:r>
              <a:rPr lang="en-US" altLang="en-US" sz="2400" smtClean="0"/>
              <a:t>Ethernet ha velocità di 10, 100, 1000, o 10,000 Mbps. </a:t>
            </a:r>
          </a:p>
          <a:p>
            <a:r>
              <a:rPr lang="en-US" altLang="en-US" sz="2400" smtClean="0"/>
              <a:t>Il formato di base del frame e i sublayers 1 e 2 rimangono consistenti quale che sia la Ethernet in uso. </a:t>
            </a:r>
          </a:p>
          <a:p>
            <a:endParaRPr lang="en-US" altLang="en-US" sz="2400" smtClean="0"/>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4"/>
          <p:cNvSpPr>
            <a:spLocks noGrp="1" noChangeArrowheads="1"/>
          </p:cNvSpPr>
          <p:nvPr>
            <p:ph type="title"/>
          </p:nvPr>
        </p:nvSpPr>
        <p:spPr/>
        <p:txBody>
          <a:bodyPr/>
          <a:lstStyle/>
          <a:p>
            <a:r>
              <a:rPr lang="en-US" altLang="en-US" smtClean="0"/>
              <a:t>Interframe spacing</a:t>
            </a:r>
          </a:p>
        </p:txBody>
      </p:sp>
      <p:sp>
        <p:nvSpPr>
          <p:cNvPr id="58371"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3"/>
            <a:endParaRPr lang="en-US" altLang="en-US" sz="1600" smtClean="0"/>
          </a:p>
          <a:p>
            <a:r>
              <a:rPr lang="en-US" altLang="en-US" sz="2400" smtClean="0"/>
              <a:t>Lo spazio minimo tra due frame che non-collidono è chiamato  “interframe spacing”. </a:t>
            </a:r>
          </a:p>
          <a:p>
            <a:pPr lvl="1"/>
            <a:r>
              <a:rPr lang="en-US" altLang="en-US" sz="2000" smtClean="0"/>
              <a:t>Dopo che un frame è stato inviato, tutte le stazioni su una 10-Mbps Ethernet devono aspettare un tempo minimo di 96 bit (9.6 microseconds) prima che qualunque stazione possa legalmente  trasmettere il prossimo frame. </a:t>
            </a:r>
          </a:p>
          <a:p>
            <a:pPr lvl="1"/>
            <a:r>
              <a:rPr lang="en-US" altLang="en-US" sz="2000" smtClean="0"/>
              <a:t>Questo intervallo è anche chiamato “spacing gap”. </a:t>
            </a:r>
          </a:p>
          <a:p>
            <a:pPr lvl="1"/>
            <a:r>
              <a:rPr lang="en-US" altLang="en-US" sz="2000" smtClean="0"/>
              <a:t>Il gap serve per permettere a stazioni lente di processare il frame precedente e prepararsi al prossimo frame. </a:t>
            </a:r>
          </a:p>
          <a:p>
            <a:pPr lvl="1"/>
            <a:r>
              <a:rPr lang="en-US" altLang="en-US" sz="2000" smtClean="0"/>
              <a:t>Se il livello MAC non riesce a spedire una frame dopo 16  tentativi, ci rinuncia e segnala un errore al network layer. </a:t>
            </a:r>
          </a:p>
          <a:p>
            <a:pPr lvl="2"/>
            <a:r>
              <a:rPr lang="en-US" altLang="en-US" sz="1800" smtClean="0"/>
              <a:t>Questa occorrenza è abbastanza rara e si ha su reti estremamente cariche o con problemi fisici. </a:t>
            </a: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en-US" altLang="en-US" smtClean="0"/>
              <a:t>Gestione Errori </a:t>
            </a:r>
          </a:p>
        </p:txBody>
      </p:sp>
      <p:sp>
        <p:nvSpPr>
          <p:cNvPr id="59395" name="Rectangle 3"/>
          <p:cNvSpPr>
            <a:spLocks noGrp="1" noChangeArrowheads="1"/>
          </p:cNvSpPr>
          <p:nvPr>
            <p:ph type="body" idx="1"/>
          </p:nvPr>
        </p:nvSpPr>
        <p:spPr bwMode="auto">
          <a:xfrm>
            <a:off x="450850" y="1268413"/>
            <a:ext cx="8499475"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La maggioranza delle collisioni occorre abbastanza presto nella frame, spesso prima dell’ SFD. </a:t>
            </a:r>
          </a:p>
          <a:p>
            <a:pPr marL="692150" lvl="1" indent="-347663"/>
            <a:r>
              <a:rPr lang="en-US" altLang="en-US" smtClean="0"/>
              <a:t>Appena una collisione viene avvertita, la stazione trasmittente invia una sequenza da 32-bit detta di “jamming” che rafforza la  collisione. </a:t>
            </a:r>
          </a:p>
          <a:p>
            <a:pPr marL="692150" lvl="1" indent="-347663"/>
            <a:r>
              <a:rPr lang="en-US" altLang="en-US" smtClean="0"/>
              <a:t>Il segnale di jam può essere composto da qualunque dato binario purchè non rispetti il campo FCS. </a:t>
            </a:r>
          </a:p>
          <a:p>
            <a:pPr marL="692150" lvl="1" indent="-347663"/>
            <a:r>
              <a:rPr lang="en-US" altLang="en-US" smtClean="0"/>
              <a:t>I messaggi parzialmente trasmessi sono chiamati “frammenti” o “runts”. </a:t>
            </a:r>
          </a:p>
          <a:p>
            <a:pPr marL="692150" lvl="1" indent="-347663"/>
            <a:r>
              <a:rPr lang="en-US" altLang="en-US" smtClean="0"/>
              <a:t>Normali collisioni sono più corte di 64 ottetti e pertanto  falliscono sia la lunghezza minima che il test FCS. </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4"/>
          <p:cNvSpPr>
            <a:spLocks noGrp="1" noChangeArrowheads="1"/>
          </p:cNvSpPr>
          <p:nvPr>
            <p:ph type="title"/>
          </p:nvPr>
        </p:nvSpPr>
        <p:spPr/>
        <p:txBody>
          <a:bodyPr/>
          <a:lstStyle/>
          <a:p>
            <a:r>
              <a:rPr lang="en-GB" altLang="en-US" smtClean="0"/>
              <a:t>IEEE 802.3u</a:t>
            </a:r>
          </a:p>
        </p:txBody>
      </p:sp>
      <p:sp>
        <p:nvSpPr>
          <p:cNvPr id="60419"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z="2400" smtClean="0"/>
              <a:t>802.3u detto anche 100BASE-T</a:t>
            </a:r>
          </a:p>
          <a:p>
            <a:pPr lvl="1"/>
            <a:r>
              <a:rPr lang="en-GB" altLang="en-US" sz="2000" smtClean="0"/>
              <a:t>evoluzione di Ethernet 802.3 10BASE-T</a:t>
            </a:r>
          </a:p>
          <a:p>
            <a:r>
              <a:rPr lang="en-GB" altLang="en-US" sz="2400" smtClean="0"/>
              <a:t>Tre sotto-standard per tre tipi di mezzi fisici: doppino a 4 coppie, doppino a 2 coppie, fibra ottica</a:t>
            </a:r>
          </a:p>
          <a:p>
            <a:r>
              <a:rPr lang="en-GB" altLang="en-US" sz="2400" smtClean="0"/>
              <a:t>Mantiene il vecchio algoritmo CSMA/CD implementato con successo su 10baseT:</a:t>
            </a:r>
          </a:p>
          <a:p>
            <a:pPr lvl="1"/>
            <a:r>
              <a:rPr lang="en-GB" altLang="en-US" sz="2000" smtClean="0"/>
              <a:t>70.000.000 di nodi installati</a:t>
            </a:r>
          </a:p>
          <a:p>
            <a:pPr lvl="1"/>
            <a:r>
              <a:rPr lang="en-GB" altLang="en-US" sz="2000" smtClean="0"/>
              <a:t>30.000.000 di nodi venduti ogni anno</a:t>
            </a:r>
          </a:p>
          <a:p>
            <a:pPr lvl="1"/>
            <a:r>
              <a:rPr lang="en-GB" altLang="en-US" sz="2000" smtClean="0"/>
              <a:t>più di 200 produttori</a:t>
            </a:r>
          </a:p>
          <a:p>
            <a:r>
              <a:rPr lang="en-GB" altLang="en-US" sz="2400" smtClean="0"/>
              <a:t>Velocità dieci volte superiore</a:t>
            </a:r>
          </a:p>
          <a:p>
            <a:r>
              <a:rPr lang="en-GB" altLang="en-US" sz="2400" smtClean="0"/>
              <a:t>Distanze dieci volte inferiori (200m + 20m)</a:t>
            </a:r>
          </a:p>
        </p:txBody>
      </p:sp>
    </p:spTree>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4"/>
          <p:cNvSpPr>
            <a:spLocks noGrp="1" noChangeArrowheads="1"/>
          </p:cNvSpPr>
          <p:nvPr>
            <p:ph type="title"/>
          </p:nvPr>
        </p:nvSpPr>
        <p:spPr/>
        <p:txBody>
          <a:bodyPr/>
          <a:lstStyle/>
          <a:p>
            <a:r>
              <a:rPr lang="en-GB" altLang="en-US" smtClean="0"/>
              <a:t>IEEE 802.3z (Gigabit Ethernet)</a:t>
            </a:r>
          </a:p>
        </p:txBody>
      </p:sp>
      <p:sp>
        <p:nvSpPr>
          <p:cNvPr id="62467"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mtClean="0"/>
              <a:t>Offre i vantaggi tipici di Ethernet:</a:t>
            </a:r>
          </a:p>
          <a:p>
            <a:pPr lvl="1"/>
            <a:r>
              <a:rPr lang="en-GB" altLang="en-US" smtClean="0"/>
              <a:t>semplicità del metodo di accesso CSMA/CD</a:t>
            </a:r>
          </a:p>
          <a:p>
            <a:pPr lvl="1"/>
            <a:r>
              <a:rPr lang="en-GB" altLang="en-US" smtClean="0"/>
              <a:t>formato e dimensione del pacchetto uguali a Ethernet / 802.3</a:t>
            </a:r>
          </a:p>
          <a:p>
            <a:pPr lvl="1"/>
            <a:r>
              <a:rPr lang="en-GB" altLang="en-US" smtClean="0"/>
              <a:t>alta scalabilità tra le diverse velocità di trasmissione</a:t>
            </a:r>
          </a:p>
          <a:p>
            <a:r>
              <a:rPr lang="en-GB" altLang="en-US" smtClean="0"/>
              <a:t>Velocità trasmissiva: 1 Gb/s</a:t>
            </a:r>
          </a:p>
          <a:p>
            <a:r>
              <a:rPr lang="en-GB" altLang="en-US" smtClean="0"/>
              <a:t>Possibilità di utilizzo per collegamenti punto-punto tra switch, senza CSMA/CD</a:t>
            </a:r>
          </a:p>
        </p:txBody>
      </p:sp>
    </p:spTree>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4"/>
          <p:cNvSpPr>
            <a:spLocks noGrp="1" noChangeArrowheads="1"/>
          </p:cNvSpPr>
          <p:nvPr>
            <p:ph type="title"/>
          </p:nvPr>
        </p:nvSpPr>
        <p:spPr/>
        <p:txBody>
          <a:bodyPr/>
          <a:lstStyle/>
          <a:p>
            <a:r>
              <a:rPr lang="en-GB" altLang="en-US" smtClean="0"/>
              <a:t>IEEE 802.3z (Gigabit Ethernet)</a:t>
            </a:r>
          </a:p>
        </p:txBody>
      </p:sp>
      <p:sp>
        <p:nvSpPr>
          <p:cNvPr id="64515"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mtClean="0"/>
              <a:t>Permette di  velocizzare le moltissime LAN Ethernet già esistenti con costi contenuti tramite sostituzione degli apparati di rete (hub, switch, moduli, interfacce)</a:t>
            </a:r>
          </a:p>
          <a:p>
            <a:r>
              <a:rPr lang="en-GB" altLang="en-US" smtClean="0"/>
              <a:t>Utilizzi immediati:</a:t>
            </a:r>
          </a:p>
          <a:p>
            <a:pPr lvl="1"/>
            <a:r>
              <a:rPr lang="en-GB" altLang="en-US" smtClean="0"/>
              <a:t>realizzazione di una dorsale ad alte prestazioni che collega ripetitori e switch</a:t>
            </a:r>
          </a:p>
          <a:p>
            <a:pPr lvl="1"/>
            <a:r>
              <a:rPr lang="en-GB" altLang="en-US" smtClean="0"/>
              <a:t>in sostituzione ad una backbone Fast Ethernet </a:t>
            </a:r>
          </a:p>
          <a:p>
            <a:pPr lvl="1"/>
            <a:r>
              <a:rPr lang="en-GB" altLang="en-US" smtClean="0"/>
              <a:t>in sostituzione ad una backbone FDDI</a:t>
            </a:r>
          </a:p>
          <a:p>
            <a:r>
              <a:rPr lang="en-GB" altLang="en-US" smtClean="0"/>
              <a:t>Possibili utilizzi futuri:</a:t>
            </a:r>
          </a:p>
          <a:p>
            <a:pPr lvl="1"/>
            <a:r>
              <a:rPr lang="en-GB" altLang="en-US" smtClean="0"/>
              <a:t>connessione di server a 1Gb/s</a:t>
            </a:r>
          </a:p>
        </p:txBody>
      </p:sp>
    </p:spTree>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4"/>
          <p:cNvSpPr>
            <a:spLocks noGrp="1" noChangeArrowheads="1"/>
          </p:cNvSpPr>
          <p:nvPr>
            <p:ph type="title"/>
          </p:nvPr>
        </p:nvSpPr>
        <p:spPr/>
        <p:txBody>
          <a:bodyPr/>
          <a:lstStyle/>
          <a:p>
            <a:r>
              <a:rPr lang="en-GB" altLang="en-US" smtClean="0"/>
              <a:t>IEEE 802.5: Token Ring</a:t>
            </a:r>
          </a:p>
        </p:txBody>
      </p:sp>
      <p:sp>
        <p:nvSpPr>
          <p:cNvPr id="66563"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mtClean="0"/>
              <a:t>Topologia: anello</a:t>
            </a:r>
          </a:p>
          <a:p>
            <a:r>
              <a:rPr lang="en-GB" altLang="en-US" smtClean="0"/>
              <a:t>Cablaggio: stella</a:t>
            </a:r>
          </a:p>
          <a:p>
            <a:r>
              <a:rPr lang="en-GB" altLang="en-US" smtClean="0"/>
              <a:t>Arbitraggio del canale trasmissivo: token</a:t>
            </a:r>
          </a:p>
          <a:p>
            <a:r>
              <a:rPr lang="en-GB" altLang="en-US" smtClean="0"/>
              <a:t>Tipologia del protocollo: deterministico con tempo di attesa limitato superiormente</a:t>
            </a:r>
          </a:p>
          <a:p>
            <a:r>
              <a:rPr lang="en-GB" altLang="en-US" smtClean="0"/>
              <a:t>Velocità Trasmissiva: 4 o 16 Mb/s</a:t>
            </a:r>
          </a:p>
          <a:p>
            <a:r>
              <a:rPr lang="en-GB" altLang="en-US" smtClean="0"/>
              <a:t>Throughput massimo: 3 o 12 Mb/s</a:t>
            </a:r>
          </a:p>
          <a:p>
            <a:r>
              <a:rPr lang="en-GB" altLang="en-US" smtClean="0"/>
              <a:t>Rete proposta da IBM in alternativa a Ethernet</a:t>
            </a:r>
          </a:p>
        </p:txBody>
      </p:sp>
    </p:spTree>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5"/>
          <p:cNvSpPr>
            <a:spLocks noGrp="1" noChangeArrowheads="1"/>
          </p:cNvSpPr>
          <p:nvPr>
            <p:ph type="title"/>
          </p:nvPr>
        </p:nvSpPr>
        <p:spPr/>
        <p:txBody>
          <a:bodyPr/>
          <a:lstStyle/>
          <a:p>
            <a:r>
              <a:rPr lang="en-GB" altLang="en-US" sz="2800" smtClean="0"/>
              <a:t>ISO 9314 FDDI: Fiber Distributed Data Interface</a:t>
            </a:r>
          </a:p>
        </p:txBody>
      </p:sp>
      <p:sp>
        <p:nvSpPr>
          <p:cNvPr id="68611" name="Rectangle 6"/>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4"/>
            <a:endParaRPr lang="en-GB" altLang="en-US" sz="1600" smtClean="0"/>
          </a:p>
          <a:p>
            <a:r>
              <a:rPr lang="en-GB" altLang="en-US" sz="2400" smtClean="0"/>
              <a:t>Topologia: anello</a:t>
            </a:r>
          </a:p>
          <a:p>
            <a:r>
              <a:rPr lang="en-GB" altLang="en-US" sz="2400" smtClean="0"/>
              <a:t>Cablaggio: anello o stella</a:t>
            </a:r>
          </a:p>
          <a:p>
            <a:r>
              <a:rPr lang="en-GB" altLang="en-US" sz="2400" smtClean="0"/>
              <a:t>Arbitraggio del canale trasmissivo: token</a:t>
            </a:r>
          </a:p>
          <a:p>
            <a:r>
              <a:rPr lang="en-GB" altLang="en-US" sz="2400" smtClean="0"/>
              <a:t>Tipologia del protocollo: deterministico con tempo di attesa limitato superiormente</a:t>
            </a:r>
          </a:p>
          <a:p>
            <a:r>
              <a:rPr lang="en-GB" altLang="en-US" sz="2400" smtClean="0"/>
              <a:t>Velocità Trasmissiva: 100 Mb/s</a:t>
            </a:r>
          </a:p>
          <a:p>
            <a:r>
              <a:rPr lang="en-GB" altLang="en-US" sz="2400" smtClean="0"/>
              <a:t>Throughput massimo: 80 Mb/s</a:t>
            </a:r>
          </a:p>
          <a:p>
            <a:r>
              <a:rPr lang="en-GB" altLang="en-US" sz="2400" smtClean="0"/>
              <a:t>Primo standard per reti locali concepito per operare su fibra ottica, ora anche disponibile su rame</a:t>
            </a:r>
          </a:p>
        </p:txBody>
      </p:sp>
    </p:spTree>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US" altLang="en-US" smtClean="0"/>
              <a:t>Devices Function at Layers</a:t>
            </a:r>
          </a:p>
        </p:txBody>
      </p:sp>
      <p:pic>
        <p:nvPicPr>
          <p:cNvPr id="70659" name="Picture 3"/>
          <p:cNvPicPr>
            <a:picLocks noChangeAspect="1" noChangeArrowheads="1"/>
          </p:cNvPicPr>
          <p:nvPr/>
        </p:nvPicPr>
        <p:blipFill>
          <a:blip r:embed="rId2">
            <a:extLst>
              <a:ext uri="{28A0092B-C50C-407E-A947-70E740481C1C}">
                <a14:useLocalDpi xmlns:a14="http://schemas.microsoft.com/office/drawing/2010/main" val="0"/>
              </a:ext>
            </a:extLst>
          </a:blip>
          <a:srcRect l="7813" t="27359" r="39844" b="29515"/>
          <a:stretch>
            <a:fillRect/>
          </a:stretch>
        </p:blipFill>
        <p:spPr bwMode="auto">
          <a:xfrm>
            <a:off x="1905000" y="2057400"/>
            <a:ext cx="6324600" cy="377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12"/>
          <p:cNvSpPr>
            <a:spLocks noGrp="1" noChangeArrowheads="1"/>
          </p:cNvSpPr>
          <p:nvPr>
            <p:ph type="title"/>
          </p:nvPr>
        </p:nvSpPr>
        <p:spPr>
          <a:xfrm>
            <a:off x="1331913" y="115888"/>
            <a:ext cx="7632700" cy="865187"/>
          </a:xfrm>
        </p:spPr>
        <p:txBody>
          <a:bodyPr/>
          <a:lstStyle/>
          <a:p>
            <a:endParaRPr lang="it-IT" altLang="en-US" smtClean="0"/>
          </a:p>
        </p:txBody>
      </p:sp>
      <p:pic>
        <p:nvPicPr>
          <p:cNvPr id="71683" name="Picture 5"/>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584325" y="2586038"/>
            <a:ext cx="2809875" cy="24780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4" name="Picture 8"/>
          <p:cNvPicPr>
            <a:picLocks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bwMode="auto">
          <a:xfrm>
            <a:off x="5613400" y="1273175"/>
            <a:ext cx="2809875" cy="24765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5" name="Picture 11"/>
          <p:cNvPicPr>
            <a:picLocks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bwMode="auto">
          <a:xfrm>
            <a:off x="5613400" y="3900488"/>
            <a:ext cx="2809875" cy="24765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r>
              <a:rPr lang="en-US" altLang="en-US" smtClean="0"/>
              <a:t>Switches</a:t>
            </a:r>
          </a:p>
        </p:txBody>
      </p:sp>
      <p:pic>
        <p:nvPicPr>
          <p:cNvPr id="72707" name="Picture 3"/>
          <p:cNvPicPr>
            <a:picLocks noChangeAspect="1" noChangeArrowheads="1"/>
          </p:cNvPicPr>
          <p:nvPr/>
        </p:nvPicPr>
        <p:blipFill>
          <a:blip r:embed="rId2">
            <a:extLst>
              <a:ext uri="{28A0092B-C50C-407E-A947-70E740481C1C}">
                <a14:useLocalDpi xmlns:a14="http://schemas.microsoft.com/office/drawing/2010/main" val="0"/>
              </a:ext>
            </a:extLst>
          </a:blip>
          <a:srcRect l="14844" t="24124" r="42969" b="35983"/>
          <a:stretch>
            <a:fillRect/>
          </a:stretch>
        </p:blipFill>
        <p:spPr bwMode="auto">
          <a:xfrm>
            <a:off x="1981200" y="1828800"/>
            <a:ext cx="5867400"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US" altLang="en-US" smtClean="0"/>
              <a:t>Switching Table</a:t>
            </a:r>
          </a:p>
        </p:txBody>
      </p:sp>
      <p:pic>
        <p:nvPicPr>
          <p:cNvPr id="73731" name="Picture 3"/>
          <p:cNvPicPr>
            <a:picLocks noChangeAspect="1" noChangeArrowheads="1"/>
          </p:cNvPicPr>
          <p:nvPr/>
        </p:nvPicPr>
        <p:blipFill>
          <a:blip r:embed="rId2">
            <a:extLst>
              <a:ext uri="{28A0092B-C50C-407E-A947-70E740481C1C}">
                <a14:useLocalDpi xmlns:a14="http://schemas.microsoft.com/office/drawing/2010/main" val="0"/>
              </a:ext>
            </a:extLst>
          </a:blip>
          <a:srcRect l="7813" t="28436" r="40625" b="23045"/>
          <a:stretch>
            <a:fillRect/>
          </a:stretch>
        </p:blipFill>
        <p:spPr bwMode="auto">
          <a:xfrm>
            <a:off x="1981200" y="1752600"/>
            <a:ext cx="6400800" cy="436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r>
              <a:rPr lang="en-US" altLang="en-US" smtClean="0"/>
              <a:t>Switches</a:t>
            </a:r>
          </a:p>
        </p:txBody>
      </p:sp>
      <p:sp>
        <p:nvSpPr>
          <p:cNvPr id="7475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4"/>
            <a:endParaRPr lang="en-US" altLang="en-US" b="1" smtClean="0">
              <a:latin typeface="Arial" panose="020B0604020202020204" pitchFamily="34" charset="0"/>
            </a:endParaRPr>
          </a:p>
          <a:p>
            <a:r>
              <a:rPr lang="en-US" altLang="en-US" b="1" smtClean="0"/>
              <a:t>Multiport bridge</a:t>
            </a:r>
          </a:p>
          <a:p>
            <a:r>
              <a:rPr lang="en-US" altLang="en-US" b="1" smtClean="0"/>
              <a:t>No collision domain</a:t>
            </a:r>
          </a:p>
          <a:p>
            <a:r>
              <a:rPr lang="en-US" altLang="en-US" b="1" smtClean="0"/>
              <a:t>Switching and filtering based on Layer 2 MAC addresses</a:t>
            </a:r>
          </a:p>
          <a:p>
            <a:r>
              <a:rPr lang="en-US" altLang="en-US" b="1" smtClean="0"/>
              <a:t>Transparent to upper layers</a:t>
            </a:r>
          </a:p>
          <a:p>
            <a:r>
              <a:rPr lang="en-US" altLang="en-US" b="1" smtClean="0"/>
              <a:t>Number of collisions reduced</a:t>
            </a:r>
          </a:p>
          <a:p>
            <a:r>
              <a:rPr lang="en-US" altLang="en-US" b="1" smtClean="0"/>
              <a:t>Simultaneous, multiple communications</a:t>
            </a:r>
          </a:p>
          <a:p>
            <a:r>
              <a:rPr lang="en-US" altLang="en-US" b="1" smtClean="0"/>
              <a:t>Increased user productivity</a:t>
            </a: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altLang="en-US" smtClean="0"/>
              <a:t>Data Flow</a:t>
            </a:r>
          </a:p>
        </p:txBody>
      </p:sp>
      <p:sp>
        <p:nvSpPr>
          <p:cNvPr id="75779" name="Rectangle 3"/>
          <p:cNvSpPr>
            <a:spLocks noGrp="1" noChangeArrowheads="1"/>
          </p:cNvSpPr>
          <p:nvPr>
            <p:ph type="body" idx="1"/>
          </p:nvPr>
        </p:nvSpPr>
        <p:spPr bwMode="auto">
          <a:xfrm>
            <a:off x="1042988" y="1268413"/>
            <a:ext cx="6938962"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Un device di Livello 1 inoltra una frame sempre</a:t>
            </a:r>
          </a:p>
          <a:p>
            <a:r>
              <a:rPr lang="en-US" altLang="en-US" smtClean="0"/>
              <a:t>Un device di Livello 2 inoltra una frame a meno che non gli venga specificato di non farlo</a:t>
            </a:r>
          </a:p>
          <a:p>
            <a:r>
              <a:rPr lang="en-US" altLang="en-US" smtClean="0"/>
              <a:t>Un device di Livello 3 blocca la frame a meno che non gli venga specificato di inoltrarla</a:t>
            </a: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it-IT" altLang="en-US" smtClean="0"/>
              <a:t>I Bridge</a:t>
            </a:r>
          </a:p>
        </p:txBody>
      </p:sp>
      <p:pic>
        <p:nvPicPr>
          <p:cNvPr id="7680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676400"/>
            <a:ext cx="830580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it-IT" altLang="en-US" smtClean="0"/>
              <a:t>Proprietà di un bridge</a:t>
            </a:r>
          </a:p>
        </p:txBody>
      </p:sp>
      <p:sp>
        <p:nvSpPr>
          <p:cNvPr id="7782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it-IT" altLang="en-US" sz="2000" b="1" smtClean="0">
                <a:solidFill>
                  <a:srgbClr val="000000"/>
                </a:solidFill>
              </a:rPr>
              <a:t>Instrada le trame di livello 2</a:t>
            </a:r>
          </a:p>
          <a:p>
            <a:r>
              <a:rPr lang="it-IT" altLang="en-US" sz="2000" b="1" smtClean="0">
                <a:solidFill>
                  <a:srgbClr val="33669A"/>
                </a:solidFill>
                <a:latin typeface="Century Gothic" panose="020B0502020202020204" pitchFamily="34" charset="0"/>
              </a:rPr>
              <a:t>Utilizza lo Spanning Tree</a:t>
            </a:r>
          </a:p>
          <a:p>
            <a:pPr lvl="1"/>
            <a:r>
              <a:rPr lang="it-IT" altLang="en-US" sz="1800" smtClean="0">
                <a:solidFill>
                  <a:srgbClr val="000000"/>
                </a:solidFill>
                <a:latin typeface="Comic Sans MS" panose="030F0702030302020204" pitchFamily="66" charset="0"/>
              </a:rPr>
              <a:t>per costruire un albero a partire da una maglia</a:t>
            </a:r>
          </a:p>
          <a:p>
            <a:r>
              <a:rPr lang="it-IT" altLang="en-US" sz="2000" b="1" smtClean="0">
                <a:solidFill>
                  <a:srgbClr val="33669A"/>
                </a:solidFill>
                <a:latin typeface="Century Gothic" panose="020B0502020202020204" pitchFamily="34" charset="0"/>
              </a:rPr>
              <a:t>Utilizza il Filtering Database</a:t>
            </a:r>
          </a:p>
          <a:p>
            <a:pPr lvl="1"/>
            <a:r>
              <a:rPr lang="it-IT" altLang="en-US" sz="1800" smtClean="0">
                <a:solidFill>
                  <a:srgbClr val="000000"/>
                </a:solidFill>
                <a:latin typeface="Comic Sans MS" panose="030F0702030302020204" pitchFamily="66" charset="0"/>
              </a:rPr>
              <a:t>per limitare la propagazione del traffico unicast</a:t>
            </a:r>
          </a:p>
          <a:p>
            <a:r>
              <a:rPr lang="it-IT" altLang="en-US" sz="2000" b="1" smtClean="0">
                <a:solidFill>
                  <a:srgbClr val="33669A"/>
                </a:solidFill>
                <a:latin typeface="Century Gothic" panose="020B0502020202020204" pitchFamily="34" charset="0"/>
              </a:rPr>
              <a:t>Utilizza il flooding</a:t>
            </a:r>
          </a:p>
          <a:p>
            <a:pPr lvl="1"/>
            <a:r>
              <a:rPr lang="it-IT" altLang="en-US" sz="1800" smtClean="0">
                <a:solidFill>
                  <a:srgbClr val="000000"/>
                </a:solidFill>
                <a:latin typeface="Comic Sans MS" panose="030F0702030302020204" pitchFamily="66" charset="0"/>
              </a:rPr>
              <a:t>Per il traffico Broadcast/Multicast/Unknown-unicast</a:t>
            </a:r>
          </a:p>
          <a:p>
            <a:pPr>
              <a:buFont typeface="Wingdings" panose="05000000000000000000" pitchFamily="2" charset="2"/>
              <a:buNone/>
            </a:pPr>
            <a:r>
              <a:rPr lang="it-IT" altLang="en-US" sz="2000" b="1" smtClean="0">
                <a:solidFill>
                  <a:srgbClr val="000000"/>
                </a:solidFill>
              </a:rPr>
              <a:t>Advanced features</a:t>
            </a:r>
          </a:p>
          <a:p>
            <a:r>
              <a:rPr lang="it-IT" altLang="en-US" sz="2000" b="1" smtClean="0">
                <a:solidFill>
                  <a:srgbClr val="33669A"/>
                </a:solidFill>
                <a:latin typeface="Century Gothic" panose="020B0502020202020204" pitchFamily="34" charset="0"/>
              </a:rPr>
              <a:t>Multiple Spanning Tree</a:t>
            </a:r>
          </a:p>
          <a:p>
            <a:r>
              <a:rPr lang="it-IT" altLang="en-US" sz="2000" b="1" smtClean="0">
                <a:solidFill>
                  <a:srgbClr val="33669A"/>
                </a:solidFill>
                <a:latin typeface="Century Gothic" panose="020B0502020202020204" pitchFamily="34" charset="0"/>
              </a:rPr>
              <a:t>VLANs</a:t>
            </a:r>
          </a:p>
          <a:p>
            <a:r>
              <a:rPr lang="it-IT" altLang="en-US" sz="2000" b="1" smtClean="0">
                <a:solidFill>
                  <a:srgbClr val="33669A"/>
                </a:solidFill>
                <a:latin typeface="Century Gothic" panose="020B0502020202020204" pitchFamily="34" charset="0"/>
              </a:rPr>
              <a:t>User Priority</a:t>
            </a:r>
          </a:p>
          <a:p>
            <a:r>
              <a:rPr lang="it-IT" altLang="en-US" sz="2000" b="1" smtClean="0">
                <a:solidFill>
                  <a:srgbClr val="33669A"/>
                </a:solidFill>
                <a:latin typeface="Century Gothic" panose="020B0502020202020204" pitchFamily="34" charset="0"/>
              </a:rPr>
              <a:t>IGMP snooping</a:t>
            </a:r>
          </a:p>
          <a:p>
            <a:r>
              <a:rPr lang="it-IT" altLang="en-US" sz="2000" b="1" smtClean="0">
                <a:solidFill>
                  <a:srgbClr val="33669A"/>
                </a:solidFill>
                <a:latin typeface="Century Gothic" panose="020B0502020202020204" pitchFamily="34" charset="0"/>
              </a:rPr>
              <a:t>Trunking protocols</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it-IT" altLang="en-US" sz="2900" smtClean="0"/>
              <a:t>Esempio di utilizzo di Bridge</a:t>
            </a:r>
          </a:p>
        </p:txBody>
      </p:sp>
      <p:pic>
        <p:nvPicPr>
          <p:cNvPr id="788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447800"/>
            <a:ext cx="6667500"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476250" y="381000"/>
            <a:ext cx="8486775" cy="685800"/>
          </a:xfrm>
        </p:spPr>
        <p:txBody>
          <a:bodyPr/>
          <a:lstStyle/>
          <a:p>
            <a:r>
              <a:rPr lang="it-IT" altLang="en-US" smtClean="0"/>
              <a:t>IEEE 802.1D: Bridge Trasparenti</a:t>
            </a:r>
          </a:p>
        </p:txBody>
      </p:sp>
      <p:sp>
        <p:nvSpPr>
          <p:cNvPr id="79875" name="Rectangle 3"/>
          <p:cNvSpPr>
            <a:spLocks noGrp="1" noChangeArrowheads="1"/>
          </p:cNvSpPr>
          <p:nvPr>
            <p:ph type="body" idx="1"/>
          </p:nvPr>
        </p:nvSpPr>
        <p:spPr bwMode="auto">
          <a:xfrm>
            <a:off x="476250" y="1268413"/>
            <a:ext cx="8410575"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4"/>
            <a:endParaRPr lang="it-IT" altLang="en-US" sz="1600" b="1" smtClean="0">
              <a:solidFill>
                <a:srgbClr val="000000"/>
              </a:solidFill>
              <a:latin typeface="Arial" panose="020B0604020202020204" pitchFamily="34" charset="0"/>
            </a:endParaRPr>
          </a:p>
          <a:p>
            <a:r>
              <a:rPr lang="it-IT" altLang="en-US" sz="2400" b="1" smtClean="0">
                <a:solidFill>
                  <a:srgbClr val="000000"/>
                </a:solidFill>
              </a:rPr>
              <a:t>Lo standard IEEE 802.1D definisce il funzionamento dei bridge cosìddetti Trasparenti (</a:t>
            </a:r>
            <a:r>
              <a:rPr lang="it-IT" altLang="en-US" sz="2400" i="1" smtClean="0">
                <a:solidFill>
                  <a:srgbClr val="33669A"/>
                </a:solidFill>
                <a:latin typeface="Century Gothic" panose="020B0502020202020204" pitchFamily="34" charset="0"/>
              </a:rPr>
              <a:t>transparent spanning</a:t>
            </a:r>
            <a:r>
              <a:rPr lang="it-IT" altLang="en-US" sz="2400" i="1" smtClean="0">
                <a:solidFill>
                  <a:srgbClr val="C1C1C1"/>
                </a:solidFill>
                <a:latin typeface="Century Gothic" panose="020B0502020202020204" pitchFamily="34" charset="0"/>
              </a:rPr>
              <a:t> </a:t>
            </a:r>
            <a:r>
              <a:rPr lang="it-IT" altLang="en-US" sz="2400" i="1" smtClean="0">
                <a:solidFill>
                  <a:srgbClr val="33669A"/>
                </a:solidFill>
                <a:latin typeface="Century Gothic" panose="020B0502020202020204" pitchFamily="34" charset="0"/>
              </a:rPr>
              <a:t>tree bridge</a:t>
            </a:r>
            <a:r>
              <a:rPr lang="it-IT" altLang="en-US" sz="2400" b="1" smtClean="0">
                <a:solidFill>
                  <a:srgbClr val="33669A"/>
                </a:solidFill>
              </a:rPr>
              <a:t>)</a:t>
            </a:r>
            <a:endParaRPr lang="it-IT" altLang="en-US" sz="2400" i="1" smtClean="0">
              <a:solidFill>
                <a:srgbClr val="33669A"/>
              </a:solidFill>
              <a:latin typeface="Century Gothic" panose="020B0502020202020204" pitchFamily="34" charset="0"/>
            </a:endParaRPr>
          </a:p>
          <a:p>
            <a:pPr lvl="1"/>
            <a:r>
              <a:rPr lang="it-IT" altLang="en-US" sz="2000" smtClean="0">
                <a:solidFill>
                  <a:srgbClr val="000000"/>
                </a:solidFill>
                <a:latin typeface="Comic Sans MS" panose="030F0702030302020204" pitchFamily="66" charset="0"/>
              </a:rPr>
              <a:t>sono derivati da Ethernet</a:t>
            </a:r>
          </a:p>
          <a:p>
            <a:pPr lvl="1"/>
            <a:r>
              <a:rPr lang="it-IT" altLang="en-US" sz="2000" smtClean="0">
                <a:solidFill>
                  <a:srgbClr val="000000"/>
                </a:solidFill>
                <a:latin typeface="Comic Sans MS" panose="030F0702030302020204" pitchFamily="66" charset="0"/>
              </a:rPr>
              <a:t>hanno tabelle di instradamento locali</a:t>
            </a:r>
          </a:p>
          <a:p>
            <a:pPr lvl="1"/>
            <a:r>
              <a:rPr lang="it-IT" altLang="en-US" sz="2000" smtClean="0">
                <a:solidFill>
                  <a:srgbClr val="000000"/>
                </a:solidFill>
                <a:latin typeface="Comic Sans MS" panose="030F0702030302020204" pitchFamily="66" charset="0"/>
              </a:rPr>
              <a:t>non necessitano di tabelle/modifiche sui nodi della LAN</a:t>
            </a:r>
          </a:p>
          <a:p>
            <a:r>
              <a:rPr lang="it-IT" altLang="en-US" sz="2400" b="1" smtClean="0">
                <a:solidFill>
                  <a:srgbClr val="C1C1C1"/>
                </a:solidFill>
              </a:rPr>
              <a:t> </a:t>
            </a:r>
            <a:r>
              <a:rPr lang="it-IT" altLang="en-US" sz="2400" b="1" smtClean="0">
                <a:solidFill>
                  <a:srgbClr val="000000"/>
                </a:solidFill>
              </a:rPr>
              <a:t>I transparent bridge svolgono tre funzioni base</a:t>
            </a:r>
          </a:p>
          <a:p>
            <a:pPr lvl="1"/>
            <a:r>
              <a:rPr lang="it-IT" altLang="en-US" sz="2000" b="1" smtClean="0">
                <a:solidFill>
                  <a:srgbClr val="33669A"/>
                </a:solidFill>
                <a:latin typeface="Comic Sans MS" panose="030F0702030302020204" pitchFamily="66" charset="0"/>
              </a:rPr>
              <a:t>forwarding di pacchetti</a:t>
            </a:r>
          </a:p>
          <a:p>
            <a:pPr lvl="1"/>
            <a:r>
              <a:rPr lang="it-IT" altLang="en-US" sz="2000" b="1" smtClean="0">
                <a:solidFill>
                  <a:srgbClr val="33669A"/>
                </a:solidFill>
                <a:latin typeface="Comic Sans MS" panose="030F0702030302020204" pitchFamily="66" charset="0"/>
              </a:rPr>
              <a:t>apprendimento della localizzazione di stazioni</a:t>
            </a:r>
          </a:p>
          <a:p>
            <a:pPr lvl="1"/>
            <a:r>
              <a:rPr lang="it-IT" altLang="en-US" sz="2000" b="1" smtClean="0">
                <a:solidFill>
                  <a:srgbClr val="33669A"/>
                </a:solidFill>
                <a:latin typeface="Comic Sans MS" panose="030F0702030302020204" pitchFamily="66" charset="0"/>
              </a:rPr>
              <a:t>risoluzione di possibili maglie</a:t>
            </a:r>
          </a:p>
          <a:p>
            <a:pPr lvl="2"/>
            <a:r>
              <a:rPr lang="it-IT" altLang="en-US" sz="1800" smtClean="0">
                <a:solidFill>
                  <a:srgbClr val="000000"/>
                </a:solidFill>
                <a:latin typeface="Comic Sans MS" panose="030F0702030302020204" pitchFamily="66" charset="0"/>
              </a:rPr>
              <a:t>spanning tree protocol</a:t>
            </a:r>
          </a:p>
          <a:p>
            <a:pPr lvl="1"/>
            <a:r>
              <a:rPr lang="it-IT" altLang="en-US" sz="2200" smtClean="0">
                <a:solidFill>
                  <a:srgbClr val="FF0000"/>
                </a:solidFill>
                <a:latin typeface="Comic Sans MS" panose="030F0702030302020204" pitchFamily="66" charset="0"/>
              </a:rPr>
              <a:t>Ageing</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it-IT" altLang="en-US" smtClean="0"/>
              <a:t>Instradamento</a:t>
            </a:r>
          </a:p>
        </p:txBody>
      </p:sp>
      <p:sp>
        <p:nvSpPr>
          <p:cNvPr id="8089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it-IT" altLang="en-US" b="1" smtClean="0">
                <a:solidFill>
                  <a:srgbClr val="000000"/>
                </a:solidFill>
              </a:rPr>
              <a:t>Le tabelle di instradamento sono calcolate tramite</a:t>
            </a:r>
          </a:p>
          <a:p>
            <a:pPr lvl="1"/>
            <a:r>
              <a:rPr lang="it-IT" altLang="en-US" b="1" smtClean="0">
                <a:solidFill>
                  <a:srgbClr val="33669A"/>
                </a:solidFill>
                <a:latin typeface="Century Gothic" panose="020B0502020202020204" pitchFamily="34" charset="0"/>
              </a:rPr>
              <a:t>backward learning (algoritmo di routing isolato)</a:t>
            </a:r>
          </a:p>
          <a:p>
            <a:pPr lvl="2"/>
            <a:r>
              <a:rPr lang="it-IT" altLang="en-US" sz="2400" smtClean="0">
                <a:solidFill>
                  <a:srgbClr val="000000"/>
                </a:solidFill>
                <a:latin typeface="Comic Sans MS" panose="030F0702030302020204" pitchFamily="66" charset="0"/>
              </a:rPr>
              <a:t>basato sull’osservazione degli indirizzi MAC</a:t>
            </a:r>
          </a:p>
          <a:p>
            <a:pPr lvl="2"/>
            <a:r>
              <a:rPr lang="it-IT" altLang="en-US" sz="2400" smtClean="0">
                <a:solidFill>
                  <a:srgbClr val="000000"/>
                </a:solidFill>
                <a:latin typeface="Comic Sans MS" panose="030F0702030302020204" pitchFamily="66" charset="0"/>
              </a:rPr>
              <a:t>funziona solo su reti con topologia ad albero</a:t>
            </a:r>
          </a:p>
          <a:p>
            <a:pPr lvl="2"/>
            <a:r>
              <a:rPr lang="it-IT" altLang="en-US" sz="2400" smtClean="0">
                <a:solidFill>
                  <a:srgbClr val="000000"/>
                </a:solidFill>
                <a:latin typeface="Comic Sans MS" panose="030F0702030302020204" pitchFamily="66" charset="0"/>
              </a:rPr>
              <a:t>le topologie magliate sono trasformate in topologie ad albero tramite il protocollo spanning tree</a:t>
            </a:r>
          </a:p>
          <a:p>
            <a:pPr lvl="2"/>
            <a:r>
              <a:rPr lang="it-IT" altLang="en-US" sz="2400" b="1" smtClean="0">
                <a:solidFill>
                  <a:srgbClr val="000000"/>
                </a:solidFill>
              </a:rPr>
              <a:t>Protocollo Spanning Tree</a:t>
            </a:r>
          </a:p>
          <a:p>
            <a:pPr lvl="3"/>
            <a:r>
              <a:rPr lang="it-IT" altLang="en-US" b="1" smtClean="0">
                <a:solidFill>
                  <a:srgbClr val="33669A"/>
                </a:solidFill>
                <a:latin typeface="Century Gothic" panose="020B0502020202020204" pitchFamily="34" charset="0"/>
              </a:rPr>
              <a:t>opera periodicamente</a:t>
            </a:r>
          </a:p>
          <a:p>
            <a:pPr lvl="3"/>
            <a:r>
              <a:rPr lang="it-IT" altLang="en-US" b="1" smtClean="0">
                <a:solidFill>
                  <a:srgbClr val="33669A"/>
                </a:solidFill>
                <a:latin typeface="Century Gothic" panose="020B0502020202020204" pitchFamily="34" charset="0"/>
              </a:rPr>
              <a:t>decide quali porte porre in stato di </a:t>
            </a:r>
            <a:r>
              <a:rPr lang="it-IT" altLang="en-US" b="1" i="1" smtClean="0">
                <a:solidFill>
                  <a:srgbClr val="33669A"/>
                </a:solidFill>
                <a:latin typeface="Century Gothic" panose="020B0502020202020204" pitchFamily="34" charset="0"/>
              </a:rPr>
              <a:t>forwarding </a:t>
            </a:r>
            <a:r>
              <a:rPr lang="it-IT" altLang="en-US" b="1" smtClean="0">
                <a:solidFill>
                  <a:srgbClr val="33669A"/>
                </a:solidFill>
                <a:latin typeface="Century Gothic" panose="020B0502020202020204" pitchFamily="34" charset="0"/>
              </a:rPr>
              <a:t>e quali in stato di </a:t>
            </a:r>
            <a:r>
              <a:rPr lang="it-IT" altLang="en-US" b="1" i="1" smtClean="0">
                <a:solidFill>
                  <a:srgbClr val="33669A"/>
                </a:solidFill>
                <a:latin typeface="Century Gothic" panose="020B0502020202020204" pitchFamily="34" charset="0"/>
              </a:rPr>
              <a:t>blocking</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it-IT" altLang="en-US" smtClean="0"/>
              <a:t>Bridge Forwarding</a:t>
            </a:r>
          </a:p>
        </p:txBody>
      </p:sp>
      <p:pic>
        <p:nvPicPr>
          <p:cNvPr id="819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963" y="1628775"/>
            <a:ext cx="7561262"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it-IT" altLang="en-US" smtClean="0"/>
              <a:t>Bridge Learning</a:t>
            </a:r>
          </a:p>
        </p:txBody>
      </p:sp>
      <p:grpSp>
        <p:nvGrpSpPr>
          <p:cNvPr id="82947" name="Group 5"/>
          <p:cNvGrpSpPr>
            <a:grpSpLocks/>
          </p:cNvGrpSpPr>
          <p:nvPr/>
        </p:nvGrpSpPr>
        <p:grpSpPr bwMode="auto">
          <a:xfrm>
            <a:off x="515938" y="1447800"/>
            <a:ext cx="7772400" cy="4933950"/>
            <a:chOff x="572" y="912"/>
            <a:chExt cx="5302" cy="3108"/>
          </a:xfrm>
        </p:grpSpPr>
        <p:pic>
          <p:nvPicPr>
            <p:cNvPr id="8294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 y="912"/>
              <a:ext cx="5302" cy="3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
          <p:nvSpPr>
            <p:cNvPr id="82949" name="Text Box 4"/>
            <p:cNvSpPr txBox="1">
              <a:spLocks noChangeArrowheads="1"/>
            </p:cNvSpPr>
            <p:nvPr/>
          </p:nvSpPr>
          <p:spPr bwMode="auto">
            <a:xfrm>
              <a:off x="3042" y="1117"/>
              <a:ext cx="885" cy="233"/>
            </a:xfrm>
            <a:prstGeom prst="rect">
              <a:avLst/>
            </a:prstGeom>
            <a:solidFill>
              <a:srgbClr val="CCFFCC"/>
            </a:solidFill>
            <a:ln>
              <a:noFill/>
            </a:ln>
            <a:extLst>
              <a:ext uri="{91240B29-F687-4F45-9708-019B960494DF}">
                <a14:hiddenLine xmlns:a14="http://schemas.microsoft.com/office/drawing/2010/main" w="9525" cap="rnd">
                  <a:solidFill>
                    <a:srgbClr val="000000"/>
                  </a:solidFill>
                  <a:prstDash val="sysDot"/>
                  <a:miter lim="800000"/>
                  <a:headEnd type="none" w="sm" len="sm"/>
                  <a:tailEnd type="none" w="sm" len="sm"/>
                </a14:hiddenLine>
              </a:ext>
            </a:extLst>
          </p:spPr>
          <p:txBody>
            <a:bodyPr wrap="none">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r">
                <a:lnSpc>
                  <a:spcPct val="90000"/>
                </a:lnSpc>
                <a:spcBef>
                  <a:spcPct val="50000"/>
                </a:spcBef>
              </a:pPr>
              <a:r>
                <a:rPr lang="it-IT" altLang="en-US">
                  <a:latin typeface="Comic Sans MS" panose="030F0702030302020204" pitchFamily="66" charset="0"/>
                </a:rPr>
                <a:t>Sorgente</a:t>
              </a:r>
              <a:endParaRPr lang="en-GB" altLang="en-US">
                <a:latin typeface="Comic Sans MS" panose="030F0702030302020204" pitchFamily="66" charset="0"/>
              </a:endParaRPr>
            </a:p>
          </p:txBody>
        </p:sp>
      </p:gr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it-IT" altLang="en-US" smtClean="0"/>
              <a:t>Esempio</a:t>
            </a:r>
          </a:p>
        </p:txBody>
      </p:sp>
      <p:pic>
        <p:nvPicPr>
          <p:cNvPr id="839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447800"/>
            <a:ext cx="7962900"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it-IT" altLang="en-US" smtClean="0"/>
              <a:t>Esempio</a:t>
            </a:r>
          </a:p>
        </p:txBody>
      </p:sp>
      <p:pic>
        <p:nvPicPr>
          <p:cNvPr id="849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524000"/>
            <a:ext cx="8267700" cy="471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it-IT" altLang="en-US" smtClean="0"/>
              <a:t>Esempio</a:t>
            </a:r>
          </a:p>
        </p:txBody>
      </p:sp>
      <p:pic>
        <p:nvPicPr>
          <p:cNvPr id="860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524000"/>
            <a:ext cx="7943850" cy="460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r>
              <a:rPr lang="it-IT" altLang="en-US" smtClean="0"/>
              <a:t>Esempio</a:t>
            </a:r>
          </a:p>
        </p:txBody>
      </p:sp>
      <p:pic>
        <p:nvPicPr>
          <p:cNvPr id="870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24000"/>
            <a:ext cx="7858125"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it-IT" altLang="en-US" smtClean="0"/>
              <a:t>Problema delle maglie</a:t>
            </a:r>
          </a:p>
        </p:txBody>
      </p:sp>
      <p:pic>
        <p:nvPicPr>
          <p:cNvPr id="880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00200"/>
            <a:ext cx="8334375" cy="460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it-IT" altLang="en-US" smtClean="0"/>
              <a:t>Problema delle maglie</a:t>
            </a:r>
          </a:p>
        </p:txBody>
      </p:sp>
      <p:sp>
        <p:nvSpPr>
          <p:cNvPr id="8909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it-IT" altLang="en-US" b="1" smtClean="0">
                <a:solidFill>
                  <a:srgbClr val="000000"/>
                </a:solidFill>
              </a:rPr>
              <a:t>In presenza di maglie</a:t>
            </a:r>
          </a:p>
          <a:p>
            <a:r>
              <a:rPr lang="it-IT" altLang="en-US" b="1" smtClean="0">
                <a:solidFill>
                  <a:srgbClr val="33669A"/>
                </a:solidFill>
                <a:latin typeface="Century Gothic" panose="020B0502020202020204" pitchFamily="34" charset="0"/>
              </a:rPr>
              <a:t>in pochi attimi si bloccano tutti i sistemi connessi alla rete</a:t>
            </a:r>
          </a:p>
          <a:p>
            <a:r>
              <a:rPr lang="it-IT" altLang="en-US" b="1" smtClean="0">
                <a:solidFill>
                  <a:srgbClr val="33669A"/>
                </a:solidFill>
                <a:latin typeface="Century Gothic" panose="020B0502020202020204" pitchFamily="34" charset="0"/>
              </a:rPr>
              <a:t>fenomeno del </a:t>
            </a:r>
            <a:r>
              <a:rPr lang="it-IT" altLang="en-US" i="1" smtClean="0">
                <a:solidFill>
                  <a:srgbClr val="A60021"/>
                </a:solidFill>
                <a:latin typeface="Century Gothic" panose="020B0502020202020204" pitchFamily="34" charset="0"/>
              </a:rPr>
              <a:t>broadcast storm</a:t>
            </a:r>
          </a:p>
          <a:p>
            <a:pPr>
              <a:buFont typeface="Wingdings" panose="05000000000000000000" pitchFamily="2" charset="2"/>
              <a:buNone/>
            </a:pPr>
            <a:r>
              <a:rPr lang="it-IT" altLang="en-US" b="1" smtClean="0">
                <a:solidFill>
                  <a:srgbClr val="000000"/>
                </a:solidFill>
              </a:rPr>
              <a:t>Creare un loop può essere più semplice di quanto non si</a:t>
            </a:r>
            <a:r>
              <a:rPr lang="it-IT" altLang="en-US" b="1" smtClean="0">
                <a:solidFill>
                  <a:srgbClr val="C1C1C1"/>
                </a:solidFill>
              </a:rPr>
              <a:t> </a:t>
            </a:r>
            <a:r>
              <a:rPr lang="it-IT" altLang="en-US" b="1" smtClean="0">
                <a:solidFill>
                  <a:srgbClr val="000000"/>
                </a:solidFill>
              </a:rPr>
              <a:t>creda</a:t>
            </a:r>
          </a:p>
          <a:p>
            <a:r>
              <a:rPr lang="it-IT" altLang="en-US" b="1" smtClean="0">
                <a:solidFill>
                  <a:srgbClr val="33669A"/>
                </a:solidFill>
                <a:latin typeface="Century Gothic" panose="020B0502020202020204" pitchFamily="34" charset="0"/>
              </a:rPr>
              <a:t>è sufficiente sbagliare una permutazione in un patch panel</a:t>
            </a:r>
          </a:p>
          <a:p>
            <a:r>
              <a:rPr lang="it-IT" altLang="en-US" b="1" smtClean="0">
                <a:solidFill>
                  <a:srgbClr val="33669A"/>
                </a:solidFill>
                <a:latin typeface="Century Gothic" panose="020B0502020202020204" pitchFamily="34" charset="0"/>
              </a:rPr>
              <a:t>e non basta accorgersene subito</a:t>
            </a: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it-IT" altLang="en-US" smtClean="0"/>
              <a:t>Translating Bridge</a:t>
            </a:r>
          </a:p>
        </p:txBody>
      </p:sp>
      <p:sp>
        <p:nvSpPr>
          <p:cNvPr id="90115" name="Rectangle 3"/>
          <p:cNvSpPr>
            <a:spLocks noGrp="1" noChangeArrowheads="1"/>
          </p:cNvSpPr>
          <p:nvPr>
            <p:ph type="body" idx="1"/>
          </p:nvPr>
        </p:nvSpPr>
        <p:spPr bwMode="auto">
          <a:xfrm>
            <a:off x="425450" y="1487488"/>
            <a:ext cx="8564563" cy="48180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it-IT" altLang="en-US" sz="2400" b="1" smtClean="0">
                <a:solidFill>
                  <a:srgbClr val="C1C1C1"/>
                </a:solidFill>
              </a:rPr>
              <a:t> </a:t>
            </a:r>
            <a:r>
              <a:rPr lang="it-IT" altLang="en-US" sz="2400" b="1" smtClean="0">
                <a:solidFill>
                  <a:srgbClr val="000000"/>
                </a:solidFill>
              </a:rPr>
              <a:t>I bridge IEEE 802.1D devono essere </a:t>
            </a:r>
            <a:r>
              <a:rPr lang="it-IT" altLang="en-US" sz="2400" i="1" smtClean="0">
                <a:solidFill>
                  <a:srgbClr val="000000"/>
                </a:solidFill>
              </a:rPr>
              <a:t>translating</a:t>
            </a:r>
          </a:p>
          <a:p>
            <a:r>
              <a:rPr lang="it-IT" altLang="en-US" sz="2400" b="1" smtClean="0">
                <a:solidFill>
                  <a:srgbClr val="33669A"/>
                </a:solidFill>
                <a:latin typeface="Century Gothic" panose="020B0502020202020204" pitchFamily="34" charset="0"/>
              </a:rPr>
              <a:t>Devono tradurre la busta di livello 2 ricevuta da una LAN nella busta di livello 2 da trasmettere sull'altra LAN</a:t>
            </a:r>
          </a:p>
          <a:p>
            <a:r>
              <a:rPr lang="it-IT" altLang="en-US" sz="2400" b="1" smtClean="0">
                <a:solidFill>
                  <a:srgbClr val="33669A"/>
                </a:solidFill>
                <a:latin typeface="Century Gothic" panose="020B0502020202020204" pitchFamily="34" charset="0"/>
              </a:rPr>
              <a:t>Procedimento complicato quando si collegano LAN di tipo diverso (ad es. 802.3 con 802.5)</a:t>
            </a:r>
          </a:p>
          <a:p>
            <a:r>
              <a:rPr lang="it-IT" altLang="en-US" sz="2400" b="1" smtClean="0">
                <a:solidFill>
                  <a:srgbClr val="33669A"/>
                </a:solidFill>
                <a:latin typeface="Century Gothic" panose="020B0502020202020204" pitchFamily="34" charset="0"/>
              </a:rPr>
              <a:t>Una delle cose più complesse è che si potrebbero dover trattare messaggi di lunghezza maggiore di quella supportata sulla rete di destinazione</a:t>
            </a:r>
          </a:p>
          <a:p>
            <a:pPr lvl="1"/>
            <a:r>
              <a:rPr lang="it-IT" altLang="en-US" sz="2000" smtClean="0">
                <a:solidFill>
                  <a:srgbClr val="000000"/>
                </a:solidFill>
                <a:latin typeface="Comic Sans MS" panose="030F0702030302020204" pitchFamily="66" charset="0"/>
              </a:rPr>
              <a:t>La frammentazione dei messaggi è un compito tipico del livello 3!</a:t>
            </a: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it-IT" altLang="en-US" smtClean="0"/>
              <a:t>Frammentazione</a:t>
            </a:r>
          </a:p>
        </p:txBody>
      </p:sp>
      <p:sp>
        <p:nvSpPr>
          <p:cNvPr id="91139" name="Rectangle 3"/>
          <p:cNvSpPr>
            <a:spLocks noGrp="1" noChangeArrowheads="1"/>
          </p:cNvSpPr>
          <p:nvPr>
            <p:ph type="body" idx="1"/>
          </p:nvPr>
        </p:nvSpPr>
        <p:spPr bwMode="auto">
          <a:xfrm>
            <a:off x="1042988" y="1268413"/>
            <a:ext cx="7153275"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it-IT" altLang="en-US" b="1" smtClean="0">
                <a:solidFill>
                  <a:srgbClr val="000000"/>
                </a:solidFill>
              </a:rPr>
              <a:t>I problemi si verificano principalmente passando a 802.3 da 802.5 o FDDI</a:t>
            </a:r>
          </a:p>
          <a:p>
            <a:pPr lvl="1"/>
            <a:r>
              <a:rPr lang="it-IT" altLang="en-US" b="1" smtClean="0">
                <a:solidFill>
                  <a:srgbClr val="33669A"/>
                </a:solidFill>
                <a:latin typeface="Century Gothic" panose="020B0502020202020204" pitchFamily="34" charset="0"/>
              </a:rPr>
              <a:t>802.3 ha un pacchetto max 1500 byte</a:t>
            </a:r>
          </a:p>
          <a:p>
            <a:pPr lvl="1"/>
            <a:r>
              <a:rPr lang="it-IT" altLang="en-US" b="1" smtClean="0">
                <a:solidFill>
                  <a:srgbClr val="33669A"/>
                </a:solidFill>
                <a:latin typeface="Century Gothic" panose="020B0502020202020204" pitchFamily="34" charset="0"/>
              </a:rPr>
              <a:t>802.5 ha un pacchetto max 17946 byte</a:t>
            </a:r>
          </a:p>
          <a:p>
            <a:pPr lvl="1"/>
            <a:r>
              <a:rPr lang="it-IT" altLang="en-US" b="1" smtClean="0">
                <a:solidFill>
                  <a:srgbClr val="33669A"/>
                </a:solidFill>
                <a:latin typeface="Century Gothic" panose="020B0502020202020204" pitchFamily="34" charset="0"/>
              </a:rPr>
              <a:t>FDDI ha un pacchetto max 4500 byte</a:t>
            </a:r>
          </a:p>
          <a:p>
            <a:pPr>
              <a:buFont typeface="Wingdings" panose="05000000000000000000" pitchFamily="2" charset="2"/>
              <a:buNone/>
            </a:pPr>
            <a:r>
              <a:rPr lang="it-IT" altLang="en-US" b="1" smtClean="0">
                <a:solidFill>
                  <a:srgbClr val="000000"/>
                </a:solidFill>
              </a:rPr>
              <a:t>Ci sono protocolli quali DecNET che non generano messaggi di lunghezza superiore a quella di 802.3</a:t>
            </a:r>
          </a:p>
          <a:p>
            <a:pPr>
              <a:buFont typeface="Wingdings" panose="05000000000000000000" pitchFamily="2" charset="2"/>
              <a:buNone/>
            </a:pPr>
            <a:r>
              <a:rPr lang="it-IT" altLang="en-US" b="1" smtClean="0">
                <a:solidFill>
                  <a:srgbClr val="000000"/>
                </a:solidFill>
              </a:rPr>
              <a:t>Il TCP/IP ha invece questo problema</a:t>
            </a:r>
          </a:p>
          <a:p>
            <a:pPr lvl="1"/>
            <a:r>
              <a:rPr lang="it-IT" altLang="en-US" b="1" smtClean="0">
                <a:solidFill>
                  <a:srgbClr val="33669A"/>
                </a:solidFill>
                <a:latin typeface="Century Gothic" panose="020B0502020202020204" pitchFamily="34" charset="0"/>
              </a:rPr>
              <a:t>occorre fare IP fragmentation in accordo allo standard RFC 791 a livello di bridge</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it-IT" altLang="en-US" sz="2900" smtClean="0"/>
              <a:t>Parametri operativi</a:t>
            </a:r>
            <a:endParaRPr lang="en-GB" altLang="en-US" sz="2900" smtClean="0"/>
          </a:p>
        </p:txBody>
      </p:sp>
      <p:sp>
        <p:nvSpPr>
          <p:cNvPr id="9216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sz="2000" smtClean="0"/>
              <a:t>Aging time</a:t>
            </a:r>
          </a:p>
          <a:p>
            <a:pPr lvl="1"/>
            <a:r>
              <a:rPr lang="it-IT" altLang="en-US" sz="1800" smtClean="0"/>
              <a:t>I dati nel filtering database debbono invecchiare </a:t>
            </a:r>
          </a:p>
          <a:p>
            <a:pPr lvl="2"/>
            <a:r>
              <a:rPr lang="it-IT" altLang="en-US" sz="1800" smtClean="0"/>
              <a:t>Min= 10 s</a:t>
            </a:r>
          </a:p>
          <a:p>
            <a:pPr lvl="2"/>
            <a:r>
              <a:rPr lang="it-IT" altLang="en-US" sz="1800" smtClean="0"/>
              <a:t>Max= 1000000 s = 11.6 giorni</a:t>
            </a:r>
          </a:p>
          <a:p>
            <a:pPr lvl="2"/>
            <a:r>
              <a:rPr lang="it-IT" altLang="en-US" sz="1800" smtClean="0"/>
              <a:t>Rec= 300 s </a:t>
            </a:r>
          </a:p>
          <a:p>
            <a:r>
              <a:rPr lang="it-IT" altLang="en-US" sz="2000" smtClean="0"/>
              <a:t>Bridge transit delay</a:t>
            </a:r>
          </a:p>
          <a:p>
            <a:pPr lvl="1"/>
            <a:r>
              <a:rPr lang="it-IT" altLang="en-US" sz="1800" smtClean="0"/>
              <a:t>I dati nel bridge debbono transitare entro:</a:t>
            </a:r>
          </a:p>
          <a:p>
            <a:pPr lvl="2"/>
            <a:r>
              <a:rPr lang="it-IT" altLang="en-US" sz="1800" smtClean="0"/>
              <a:t>Max= 4 s</a:t>
            </a:r>
          </a:p>
          <a:p>
            <a:pPr lvl="2"/>
            <a:r>
              <a:rPr lang="it-IT" altLang="en-US" sz="1800" smtClean="0"/>
              <a:t>Rec= 1 s</a:t>
            </a:r>
          </a:p>
          <a:p>
            <a:r>
              <a:rPr lang="it-IT" altLang="en-US" sz="2000" smtClean="0"/>
              <a:t>FCS checking</a:t>
            </a:r>
          </a:p>
          <a:p>
            <a:pPr lvl="1"/>
            <a:r>
              <a:rPr lang="it-IT" altLang="en-US" sz="1800" smtClean="0"/>
              <a:t>I bridge debbono testare l’FCS e scartare il frame se non corretto</a:t>
            </a:r>
          </a:p>
          <a:p>
            <a:r>
              <a:rPr lang="it-IT" altLang="en-US" sz="2000" smtClean="0"/>
              <a:t>Same Source and Destination Address</a:t>
            </a:r>
          </a:p>
          <a:p>
            <a:pPr lvl="1"/>
            <a:r>
              <a:rPr lang="it-IT" altLang="en-US" sz="1800" smtClean="0"/>
              <a:t>I bridge possono comportarsi come meglio gli aggrada</a:t>
            </a:r>
            <a:endParaRPr lang="en-GB" altLang="en-US" sz="1800" smtClean="0"/>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r>
              <a:rPr lang="it-IT" altLang="en-US" sz="2900" smtClean="0"/>
              <a:t>Bridge Address</a:t>
            </a:r>
            <a:endParaRPr lang="en-GB" altLang="en-US" sz="2900" smtClean="0"/>
          </a:p>
        </p:txBody>
      </p:sp>
      <p:sp>
        <p:nvSpPr>
          <p:cNvPr id="93187" name="Rectangle 3"/>
          <p:cNvSpPr>
            <a:spLocks noGrp="1" noChangeArrowheads="1"/>
          </p:cNvSpPr>
          <p:nvPr>
            <p:ph type="body" idx="1"/>
          </p:nvPr>
        </p:nvSpPr>
        <p:spPr bwMode="auto">
          <a:xfrm>
            <a:off x="347663" y="1268413"/>
            <a:ext cx="8602662"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smtClean="0"/>
              <a:t>A rigore un bridge non ha bisogno di un indirizzo MAC, tuttavia lo standard richiede che un bridge abbia un MAC address per ogni porta più un MAC address che denoti il bridge nella sua interezza.</a:t>
            </a:r>
          </a:p>
          <a:p>
            <a:r>
              <a:rPr lang="it-IT" altLang="en-US" smtClean="0"/>
              <a:t>Considerazioni aggiuntive hanno portato ad introdurre addizionali indirizzi MAC per supportare più istanze di spanning tree (1 MAC per istanza)</a:t>
            </a:r>
          </a:p>
          <a:p>
            <a:endParaRPr lang="it-IT" altLang="en-US" smtClean="0"/>
          </a:p>
          <a:p>
            <a:pPr>
              <a:buFont typeface="Wingdings" panose="05000000000000000000" pitchFamily="2" charset="2"/>
              <a:buNone/>
            </a:pPr>
            <a:r>
              <a:rPr lang="it-IT" altLang="en-US" smtClean="0">
                <a:solidFill>
                  <a:schemeClr val="accent2"/>
                </a:solidFill>
              </a:rPr>
              <a:t>NOTA:  Ci sono comunque in commercio bridge che hanno un solo MAC address</a:t>
            </a:r>
            <a:endParaRPr lang="en-GB" altLang="en-US" smtClean="0">
              <a:solidFill>
                <a:schemeClr val="accent2"/>
              </a:solidFill>
            </a:endParaRP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2157413" y="296863"/>
            <a:ext cx="6832600" cy="865187"/>
          </a:xfrm>
        </p:spPr>
        <p:txBody>
          <a:bodyPr/>
          <a:lstStyle/>
          <a:p>
            <a:r>
              <a:rPr lang="it-IT" altLang="en-US" sz="2900" smtClean="0"/>
              <a:t>Indirizzi multicast riservati</a:t>
            </a:r>
            <a:endParaRPr lang="en-GB" altLang="en-US" sz="2900" smtClean="0"/>
          </a:p>
        </p:txBody>
      </p:sp>
      <p:graphicFrame>
        <p:nvGraphicFramePr>
          <p:cNvPr id="306253" name="Group 77"/>
          <p:cNvGraphicFramePr>
            <a:graphicFrameLocks noGrp="1"/>
          </p:cNvGraphicFramePr>
          <p:nvPr>
            <p:ph type="tbl" idx="1"/>
          </p:nvPr>
        </p:nvGraphicFramePr>
        <p:xfrm>
          <a:off x="1482725" y="1346200"/>
          <a:ext cx="6091238" cy="4173538"/>
        </p:xfrm>
        <a:graphic>
          <a:graphicData uri="http://schemas.openxmlformats.org/drawingml/2006/table">
            <a:tbl>
              <a:tblPr/>
              <a:tblGrid>
                <a:gridCol w="2577231"/>
                <a:gridCol w="3514007"/>
              </a:tblGrid>
              <a:tr h="463550">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1" i="0" u="none" strike="noStrike" cap="none" normalizeH="0" baseline="0" dirty="0" smtClean="0">
                          <a:ln>
                            <a:noFill/>
                          </a:ln>
                          <a:solidFill>
                            <a:srgbClr val="000066"/>
                          </a:solidFill>
                          <a:effectLst/>
                          <a:latin typeface="Tahoma" pitchFamily="34" charset="0"/>
                        </a:rPr>
                        <a:t>INDIRIZZO</a:t>
                      </a:r>
                      <a:endParaRPr kumimoji="0" lang="en-GB" sz="2000" b="1" i="0" u="none" strike="noStrike" cap="none" normalizeH="0" baseline="0" dirty="0" smtClean="0">
                        <a:ln>
                          <a:noFill/>
                        </a:ln>
                        <a:solidFill>
                          <a:srgbClr val="000066"/>
                        </a:solidFill>
                        <a:effectLst/>
                        <a:latin typeface="Tahoma" pitchFamily="34" charset="0"/>
                      </a:endParaRPr>
                    </a:p>
                  </a:txBody>
                  <a:tcPr marL="166224" marR="83112" marT="46800" marB="4680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1" i="0" u="none" strike="noStrike" cap="none" normalizeH="0" baseline="0" smtClean="0">
                          <a:ln>
                            <a:noFill/>
                          </a:ln>
                          <a:solidFill>
                            <a:srgbClr val="000066"/>
                          </a:solidFill>
                          <a:effectLst/>
                          <a:latin typeface="Tahoma" pitchFamily="34" charset="0"/>
                        </a:rPr>
                        <a:t>USO</a:t>
                      </a:r>
                      <a:endParaRPr kumimoji="0" lang="en-GB" sz="2000" b="1" i="0" u="none" strike="noStrike" cap="none" normalizeH="0" baseline="0" smtClean="0">
                        <a:ln>
                          <a:noFill/>
                        </a:ln>
                        <a:solidFill>
                          <a:srgbClr val="000066"/>
                        </a:solidFill>
                        <a:effectLst/>
                        <a:latin typeface="Tahoma" pitchFamily="34" charset="0"/>
                      </a:endParaRPr>
                    </a:p>
                  </a:txBody>
                  <a:tcPr marL="84441" marR="84441"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63550">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01-80-C2-00-00-00</a:t>
                      </a:r>
                      <a:endParaRPr kumimoji="0" lang="en-GB" sz="2000" b="0" i="0" u="none" strike="noStrike" cap="none" normalizeH="0" baseline="0" smtClean="0">
                        <a:ln>
                          <a:noFill/>
                        </a:ln>
                        <a:solidFill>
                          <a:srgbClr val="000066"/>
                        </a:solidFill>
                        <a:effectLst/>
                        <a:latin typeface="Arial" pitchFamily="34" charset="0"/>
                      </a:endParaRPr>
                    </a:p>
                  </a:txBody>
                  <a:tcPr marL="166224" marR="83112" marT="46800" marB="4680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Spanning Tree Protocol</a:t>
                      </a:r>
                      <a:endParaRPr kumimoji="0" lang="en-GB" sz="2000" b="0" i="0" u="none" strike="noStrike" cap="none" normalizeH="0" baseline="0" smtClean="0">
                        <a:ln>
                          <a:noFill/>
                        </a:ln>
                        <a:solidFill>
                          <a:srgbClr val="000066"/>
                        </a:solidFill>
                        <a:effectLst/>
                        <a:latin typeface="Arial" pitchFamily="34" charset="0"/>
                      </a:endParaRPr>
                    </a:p>
                  </a:txBody>
                  <a:tcPr marL="84441" marR="84441"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63550">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01-80-C2-00-00-01</a:t>
                      </a:r>
                      <a:endParaRPr kumimoji="0" lang="en-GB" sz="2000" b="0" i="0" u="none" strike="noStrike" cap="none" normalizeH="0" baseline="0" smtClean="0">
                        <a:ln>
                          <a:noFill/>
                        </a:ln>
                        <a:solidFill>
                          <a:srgbClr val="000066"/>
                        </a:solidFill>
                        <a:effectLst/>
                        <a:latin typeface="Arial" pitchFamily="34" charset="0"/>
                      </a:endParaRPr>
                    </a:p>
                  </a:txBody>
                  <a:tcPr marL="166224" marR="83112" marT="46800" marB="4680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Full Duplex PAUSE</a:t>
                      </a:r>
                      <a:endParaRPr kumimoji="0" lang="en-GB" sz="2000" b="0" i="0" u="none" strike="noStrike" cap="none" normalizeH="0" baseline="0" smtClean="0">
                        <a:ln>
                          <a:noFill/>
                        </a:ln>
                        <a:solidFill>
                          <a:srgbClr val="000066"/>
                        </a:solidFill>
                        <a:effectLst/>
                        <a:latin typeface="Arial" pitchFamily="34" charset="0"/>
                      </a:endParaRPr>
                    </a:p>
                  </a:txBody>
                  <a:tcPr marL="84441" marR="84441"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63550">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01-80-C2-00-00-02</a:t>
                      </a:r>
                      <a:endParaRPr kumimoji="0" lang="en-GB" sz="2000" b="0" i="0" u="none" strike="noStrike" cap="none" normalizeH="0" baseline="0" smtClean="0">
                        <a:ln>
                          <a:noFill/>
                        </a:ln>
                        <a:solidFill>
                          <a:srgbClr val="000066"/>
                        </a:solidFill>
                        <a:effectLst/>
                        <a:latin typeface="Arial" pitchFamily="34" charset="0"/>
                      </a:endParaRPr>
                    </a:p>
                  </a:txBody>
                  <a:tcPr marL="166224" marR="83112" marT="46800" marB="4680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Link Aggregation</a:t>
                      </a:r>
                      <a:endParaRPr kumimoji="0" lang="en-GB" sz="2000" b="0" i="0" u="none" strike="noStrike" cap="none" normalizeH="0" baseline="0" smtClean="0">
                        <a:ln>
                          <a:noFill/>
                        </a:ln>
                        <a:solidFill>
                          <a:srgbClr val="000066"/>
                        </a:solidFill>
                        <a:effectLst/>
                        <a:latin typeface="Arial" pitchFamily="34" charset="0"/>
                      </a:endParaRPr>
                    </a:p>
                  </a:txBody>
                  <a:tcPr marL="84441" marR="84441"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65138">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01-80-C2-00-00-03</a:t>
                      </a:r>
                      <a:endParaRPr kumimoji="0" lang="en-GB" sz="2000" b="0" i="0" u="none" strike="noStrike" cap="none" normalizeH="0" baseline="0" smtClean="0">
                        <a:ln>
                          <a:noFill/>
                        </a:ln>
                        <a:solidFill>
                          <a:srgbClr val="000066"/>
                        </a:solidFill>
                        <a:effectLst/>
                        <a:latin typeface="Arial" pitchFamily="34" charset="0"/>
                      </a:endParaRPr>
                    </a:p>
                  </a:txBody>
                  <a:tcPr marL="166224" marR="83112" marT="46800" marB="4680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Uso futuro</a:t>
                      </a:r>
                      <a:endParaRPr kumimoji="0" lang="en-GB" sz="2000" b="0" i="0" u="none" strike="noStrike" cap="none" normalizeH="0" baseline="0" smtClean="0">
                        <a:ln>
                          <a:noFill/>
                        </a:ln>
                        <a:solidFill>
                          <a:srgbClr val="000066"/>
                        </a:solidFill>
                        <a:effectLst/>
                        <a:latin typeface="Arial" pitchFamily="34" charset="0"/>
                      </a:endParaRPr>
                    </a:p>
                  </a:txBody>
                  <a:tcPr marL="84441" marR="84441"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63550">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a:t>
                      </a:r>
                      <a:endParaRPr kumimoji="0" lang="en-GB" sz="2000" b="0" i="0" u="none" strike="noStrike" cap="none" normalizeH="0" baseline="0" smtClean="0">
                        <a:ln>
                          <a:noFill/>
                        </a:ln>
                        <a:solidFill>
                          <a:srgbClr val="000066"/>
                        </a:solidFill>
                        <a:effectLst/>
                        <a:latin typeface="Arial" pitchFamily="34" charset="0"/>
                      </a:endParaRPr>
                    </a:p>
                  </a:txBody>
                  <a:tcPr marL="166224" marR="83112" marT="46800" marB="4680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0" lang="en-US" sz="2000" b="0" i="0" u="none" strike="noStrike" cap="none" normalizeH="0" baseline="0" smtClean="0">
                        <a:ln>
                          <a:noFill/>
                        </a:ln>
                        <a:solidFill>
                          <a:srgbClr val="000066"/>
                        </a:solidFill>
                        <a:effectLst/>
                        <a:latin typeface="Arial" pitchFamily="34" charset="0"/>
                      </a:endParaRPr>
                    </a:p>
                  </a:txBody>
                  <a:tcPr marL="84441" marR="84441"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63550">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a:t>
                      </a:r>
                      <a:endParaRPr kumimoji="0" lang="en-GB" sz="2000" b="0" i="0" u="none" strike="noStrike" cap="none" normalizeH="0" baseline="0" smtClean="0">
                        <a:ln>
                          <a:noFill/>
                        </a:ln>
                        <a:solidFill>
                          <a:srgbClr val="000066"/>
                        </a:solidFill>
                        <a:effectLst/>
                        <a:latin typeface="Arial" pitchFamily="34" charset="0"/>
                      </a:endParaRPr>
                    </a:p>
                  </a:txBody>
                  <a:tcPr marL="166224" marR="83112" marT="46800" marB="4680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0" lang="en-US" sz="2000" b="0" i="0" u="none" strike="noStrike" cap="none" normalizeH="0" baseline="0" smtClean="0">
                        <a:ln>
                          <a:noFill/>
                        </a:ln>
                        <a:solidFill>
                          <a:srgbClr val="000066"/>
                        </a:solidFill>
                        <a:effectLst/>
                        <a:latin typeface="Arial" pitchFamily="34" charset="0"/>
                      </a:endParaRPr>
                    </a:p>
                  </a:txBody>
                  <a:tcPr marL="84441" marR="84441"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63550">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a:t>
                      </a:r>
                      <a:endParaRPr kumimoji="0" lang="en-GB" sz="2000" b="0" i="0" u="none" strike="noStrike" cap="none" normalizeH="0" baseline="0" smtClean="0">
                        <a:ln>
                          <a:noFill/>
                        </a:ln>
                        <a:solidFill>
                          <a:srgbClr val="000066"/>
                        </a:solidFill>
                        <a:effectLst/>
                        <a:latin typeface="Arial" pitchFamily="34" charset="0"/>
                      </a:endParaRPr>
                    </a:p>
                  </a:txBody>
                  <a:tcPr marL="166224" marR="83112" marT="46800" marB="4680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0" lang="en-US" sz="2000" b="0" i="0" u="none" strike="noStrike" cap="none" normalizeH="0" baseline="0" smtClean="0">
                        <a:ln>
                          <a:noFill/>
                        </a:ln>
                        <a:solidFill>
                          <a:srgbClr val="000066"/>
                        </a:solidFill>
                        <a:effectLst/>
                        <a:latin typeface="Arial" pitchFamily="34" charset="0"/>
                      </a:endParaRPr>
                    </a:p>
                  </a:txBody>
                  <a:tcPr marL="84441" marR="84441"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63550">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smtClean="0">
                          <a:ln>
                            <a:noFill/>
                          </a:ln>
                          <a:solidFill>
                            <a:srgbClr val="000066"/>
                          </a:solidFill>
                          <a:effectLst/>
                          <a:latin typeface="Arial" pitchFamily="34" charset="0"/>
                        </a:rPr>
                        <a:t>01-80-C2-00-00-0F</a:t>
                      </a:r>
                      <a:endParaRPr kumimoji="0" lang="en-GB" sz="2000" b="0" i="0" u="none" strike="noStrike" cap="none" normalizeH="0" baseline="0" smtClean="0">
                        <a:ln>
                          <a:noFill/>
                        </a:ln>
                        <a:solidFill>
                          <a:srgbClr val="000066"/>
                        </a:solidFill>
                        <a:effectLst/>
                        <a:latin typeface="Arial" pitchFamily="34" charset="0"/>
                      </a:endParaRPr>
                    </a:p>
                  </a:txBody>
                  <a:tcPr marL="166224" marR="83112" marT="46800" marB="4680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it-IT" sz="2000" b="0" i="0" u="none" strike="noStrike" cap="none" normalizeH="0" baseline="0" dirty="0" smtClean="0">
                          <a:ln>
                            <a:noFill/>
                          </a:ln>
                          <a:solidFill>
                            <a:srgbClr val="000066"/>
                          </a:solidFill>
                          <a:effectLst/>
                          <a:latin typeface="Arial" pitchFamily="34" charset="0"/>
                        </a:rPr>
                        <a:t>Uso futuro</a:t>
                      </a:r>
                      <a:endParaRPr kumimoji="0" lang="en-GB" sz="2000" b="0" i="0" u="none" strike="noStrike" cap="none" normalizeH="0" baseline="0" dirty="0" smtClean="0">
                        <a:ln>
                          <a:noFill/>
                        </a:ln>
                        <a:solidFill>
                          <a:srgbClr val="000066"/>
                        </a:solidFill>
                        <a:effectLst/>
                        <a:latin typeface="Arial" pitchFamily="34" charset="0"/>
                      </a:endParaRPr>
                    </a:p>
                  </a:txBody>
                  <a:tcPr marL="84441" marR="84441"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94243" name="Text Box 74"/>
          <p:cNvSpPr txBox="1">
            <a:spLocks noChangeArrowheads="1"/>
          </p:cNvSpPr>
          <p:nvPr/>
        </p:nvSpPr>
        <p:spPr bwMode="auto">
          <a:xfrm>
            <a:off x="504825" y="5929313"/>
            <a:ext cx="8329613"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prstDash val="sysDot"/>
                <a:miter lim="800000"/>
                <a:headEnd type="none" w="sm" len="sm"/>
                <a:tailEnd type="none" w="sm" len="sm"/>
              </a14:hiddenLine>
            </a:ext>
          </a:extLst>
        </p:spPr>
        <p:txBody>
          <a:bodyP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spcBef>
                <a:spcPct val="50000"/>
              </a:spcBef>
            </a:pPr>
            <a:r>
              <a:rPr lang="it-IT" altLang="en-US" sz="1600">
                <a:solidFill>
                  <a:schemeClr val="accent2"/>
                </a:solidFill>
                <a:latin typeface="Times New Roman" panose="02020603050405020304" pitchFamily="18" charset="0"/>
              </a:rPr>
              <a:t>Il Bridge non deve mai  fare Forward/Flood di frames destinate ai suddetti indirizzi.</a:t>
            </a:r>
          </a:p>
          <a:p>
            <a:pPr algn="l">
              <a:lnSpc>
                <a:spcPct val="90000"/>
              </a:lnSpc>
              <a:spcBef>
                <a:spcPct val="50000"/>
              </a:spcBef>
            </a:pPr>
            <a:r>
              <a:rPr lang="it-IT" altLang="en-US" sz="1600">
                <a:solidFill>
                  <a:schemeClr val="accent2"/>
                </a:solidFill>
                <a:latin typeface="Times New Roman" panose="02020603050405020304" pitchFamily="18" charset="0"/>
              </a:rPr>
              <a:t>Queste frames vanno processate dal bridge in questione oppure scartate.</a:t>
            </a:r>
            <a:endParaRPr lang="en-GB" altLang="en-US" sz="1600">
              <a:solidFill>
                <a:schemeClr val="accent2"/>
              </a:solidFill>
              <a:latin typeface="Times New Roman" panose="02020603050405020304" pitchFamily="18" charset="0"/>
            </a:endParaRPr>
          </a:p>
        </p:txBody>
      </p:sp>
    </p:spTree>
  </p:cSld>
  <p:clrMapOvr>
    <a:masterClrMapping/>
  </p:clrMapOvr>
  <p:transition>
    <p:zo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it-IT" altLang="en-US" smtClean="0"/>
              <a:t>Prestazioni di un Bridge</a:t>
            </a:r>
          </a:p>
        </p:txBody>
      </p:sp>
      <p:sp>
        <p:nvSpPr>
          <p:cNvPr id="95235" name="Rectangle 3"/>
          <p:cNvSpPr>
            <a:spLocks noGrp="1" noChangeArrowheads="1"/>
          </p:cNvSpPr>
          <p:nvPr>
            <p:ph type="body" idx="1"/>
          </p:nvPr>
        </p:nvSpPr>
        <p:spPr bwMode="auto">
          <a:xfrm>
            <a:off x="515938" y="1500188"/>
            <a:ext cx="8396287"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it-IT" altLang="en-US" sz="2400" b="1" smtClean="0">
                <a:solidFill>
                  <a:srgbClr val="000000"/>
                </a:solidFill>
              </a:rPr>
              <a:t>Un bridge è caratterizzato da due parametri</a:t>
            </a:r>
          </a:p>
          <a:p>
            <a:r>
              <a:rPr lang="it-IT" altLang="en-US" sz="2400" b="1" smtClean="0">
                <a:solidFill>
                  <a:srgbClr val="33669A"/>
                </a:solidFill>
                <a:latin typeface="Century Gothic" panose="020B0502020202020204" pitchFamily="34" charset="0"/>
              </a:rPr>
              <a:t>il numero di pacchetti/secondo che può ricevere e processare</a:t>
            </a:r>
          </a:p>
          <a:p>
            <a:r>
              <a:rPr lang="it-IT" altLang="en-US" sz="2400" b="1" smtClean="0">
                <a:solidFill>
                  <a:srgbClr val="33669A"/>
                </a:solidFill>
                <a:latin typeface="Century Gothic" panose="020B0502020202020204" pitchFamily="34" charset="0"/>
              </a:rPr>
              <a:t>il numero di pacchetti/secondo che può inoltrare</a:t>
            </a:r>
          </a:p>
          <a:p>
            <a:pPr>
              <a:buFont typeface="Wingdings" panose="05000000000000000000" pitchFamily="2" charset="2"/>
              <a:buNone/>
            </a:pPr>
            <a:r>
              <a:rPr lang="it-IT" altLang="en-US" sz="2400" b="1" smtClean="0">
                <a:solidFill>
                  <a:srgbClr val="000000"/>
                </a:solidFill>
              </a:rPr>
              <a:t>In generale il primo numero è maggiore del secondo</a:t>
            </a:r>
          </a:p>
          <a:p>
            <a:pPr>
              <a:buFont typeface="Wingdings" panose="05000000000000000000" pitchFamily="2" charset="2"/>
              <a:buNone/>
            </a:pPr>
            <a:r>
              <a:rPr lang="it-IT" altLang="en-US" sz="2400" b="1" smtClean="0">
                <a:solidFill>
                  <a:srgbClr val="000000"/>
                </a:solidFill>
              </a:rPr>
              <a:t>Si parla di bridge </a:t>
            </a:r>
            <a:r>
              <a:rPr lang="it-IT" altLang="en-US" sz="2400" i="1" smtClean="0">
                <a:solidFill>
                  <a:srgbClr val="FF0000"/>
                </a:solidFill>
              </a:rPr>
              <a:t>wire-speed </a:t>
            </a:r>
            <a:r>
              <a:rPr lang="it-IT" altLang="en-US" sz="2400" b="1" smtClean="0">
                <a:solidFill>
                  <a:srgbClr val="000000"/>
                </a:solidFill>
              </a:rPr>
              <a:t>quando questi due numeri sono uguali al massimo traffico che in teoria è possibile ricevere contemporaneamente da tutte le porte</a:t>
            </a: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it-IT" altLang="en-US" sz="2800" smtClean="0"/>
              <a:t>MAX throughput Ethernet 10 Mb/s</a:t>
            </a:r>
          </a:p>
        </p:txBody>
      </p:sp>
      <p:pic>
        <p:nvPicPr>
          <p:cNvPr id="962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938" y="1700213"/>
            <a:ext cx="8045450" cy="4468812"/>
          </a:xfrm>
          <a:prstGeom prst="rect">
            <a:avLst/>
          </a:prstGeom>
          <a:solidFill>
            <a:schemeClr val="bg1">
              <a:alpha val="50195"/>
            </a:schemeClr>
          </a:solidFill>
          <a:ln>
            <a:noFill/>
          </a:ln>
          <a:extLs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r>
              <a:rPr lang="it-IT" altLang="en-US" smtClean="0"/>
              <a:t>Architettura di un Bridge</a:t>
            </a:r>
          </a:p>
        </p:txBody>
      </p:sp>
      <p:pic>
        <p:nvPicPr>
          <p:cNvPr id="9728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676400"/>
            <a:ext cx="7715250" cy="393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it-IT" altLang="en-US" smtClean="0"/>
              <a:t>Prestazioni di uno switch</a:t>
            </a:r>
          </a:p>
        </p:txBody>
      </p:sp>
      <p:pic>
        <p:nvPicPr>
          <p:cNvPr id="983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524000"/>
            <a:ext cx="8077200" cy="470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
        <p:nvSpPr>
          <p:cNvPr id="98308" name="Text Box 4"/>
          <p:cNvSpPr txBox="1">
            <a:spLocks noChangeArrowheads="1"/>
          </p:cNvSpPr>
          <p:nvPr/>
        </p:nvSpPr>
        <p:spPr bwMode="auto">
          <a:xfrm>
            <a:off x="3648075" y="4752975"/>
            <a:ext cx="330200" cy="336550"/>
          </a:xfrm>
          <a:prstGeom prst="rect">
            <a:avLst/>
          </a:prstGeom>
          <a:solidFill>
            <a:schemeClr val="bg1"/>
          </a:solidFill>
          <a:ln>
            <a:noFill/>
          </a:ln>
          <a:extLst>
            <a:ext uri="{91240B29-F687-4F45-9708-019B960494DF}">
              <a14:hiddenLine xmlns:a14="http://schemas.microsoft.com/office/drawing/2010/main" w="50800">
                <a:solidFill>
                  <a:srgbClr val="000000"/>
                </a:solidFill>
                <a:miter lim="800000"/>
                <a:headEnd/>
                <a:tailEnd/>
              </a14:hiddenLine>
            </a:ext>
          </a:extLst>
        </p:spPr>
        <p:txBody>
          <a:bodyPr wrap="none"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it-IT" altLang="en-US" sz="1600">
                <a:latin typeface="Times New Roman" panose="02020603050405020304" pitchFamily="18" charset="0"/>
              </a:rPr>
              <a:t>X</a:t>
            </a:r>
          </a:p>
        </p:txBody>
      </p:sp>
      <p:sp>
        <p:nvSpPr>
          <p:cNvPr id="98309" name="Text Box 5"/>
          <p:cNvSpPr txBox="1">
            <a:spLocks noChangeArrowheads="1"/>
          </p:cNvSpPr>
          <p:nvPr/>
        </p:nvSpPr>
        <p:spPr bwMode="auto">
          <a:xfrm>
            <a:off x="3657600" y="4800600"/>
            <a:ext cx="293688" cy="274638"/>
          </a:xfrm>
          <a:prstGeom prst="rect">
            <a:avLst/>
          </a:prstGeom>
          <a:solidFill>
            <a:schemeClr val="bg1"/>
          </a:solidFill>
          <a:ln>
            <a:noFill/>
          </a:ln>
          <a:extLst>
            <a:ext uri="{91240B29-F687-4F45-9708-019B960494DF}">
              <a14:hiddenLine xmlns:a14="http://schemas.microsoft.com/office/drawing/2010/main" w="50800">
                <a:solidFill>
                  <a:srgbClr val="000000"/>
                </a:solidFill>
                <a:miter lim="800000"/>
                <a:headEnd/>
                <a:tailEnd/>
              </a14:hiddenLine>
            </a:ext>
          </a:extLst>
        </p:spPr>
        <p:txBody>
          <a:bodyPr wrap="none"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it-IT" altLang="en-US" sz="1200">
                <a:latin typeface="Times New Roman" panose="02020603050405020304" pitchFamily="18" charset="0"/>
              </a:rPr>
              <a:t>X</a:t>
            </a:r>
          </a:p>
        </p:txBody>
      </p:sp>
      <p:sp>
        <p:nvSpPr>
          <p:cNvPr id="98310" name="Text Box 6"/>
          <p:cNvSpPr txBox="1">
            <a:spLocks noChangeArrowheads="1"/>
          </p:cNvSpPr>
          <p:nvPr/>
        </p:nvSpPr>
        <p:spPr bwMode="auto">
          <a:xfrm>
            <a:off x="4114800" y="4800600"/>
            <a:ext cx="293688" cy="274638"/>
          </a:xfrm>
          <a:prstGeom prst="rect">
            <a:avLst/>
          </a:prstGeom>
          <a:solidFill>
            <a:schemeClr val="bg1"/>
          </a:solidFill>
          <a:ln>
            <a:noFill/>
          </a:ln>
          <a:extLst>
            <a:ext uri="{91240B29-F687-4F45-9708-019B960494DF}">
              <a14:hiddenLine xmlns:a14="http://schemas.microsoft.com/office/drawing/2010/main" w="50800">
                <a:solidFill>
                  <a:srgbClr val="000000"/>
                </a:solidFill>
                <a:miter lim="800000"/>
                <a:headEnd/>
                <a:tailEnd/>
              </a14:hiddenLine>
            </a:ext>
          </a:extLst>
        </p:spPr>
        <p:txBody>
          <a:bodyPr wrap="none"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r>
              <a:rPr lang="it-IT" altLang="en-US" sz="1200">
                <a:latin typeface="Times New Roman" panose="02020603050405020304" pitchFamily="18" charset="0"/>
              </a:rPr>
              <a:t>X</a:t>
            </a:r>
          </a:p>
        </p:txBody>
      </p:sp>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r>
              <a:rPr lang="it-IT" altLang="en-US" smtClean="0"/>
              <a:t>Prestazioni di uno switch</a:t>
            </a:r>
          </a:p>
        </p:txBody>
      </p:sp>
      <p:sp>
        <p:nvSpPr>
          <p:cNvPr id="9933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it-IT" altLang="en-US" sz="2400" b="1" smtClean="0">
                <a:solidFill>
                  <a:srgbClr val="000000"/>
                </a:solidFill>
              </a:rPr>
              <a:t>Con porte Fast Ethernet e Gigabit Ethernet diventa sempre più importante avere un throughput</a:t>
            </a:r>
            <a:r>
              <a:rPr lang="it-IT" altLang="en-US" sz="2400" b="1" smtClean="0">
                <a:solidFill>
                  <a:srgbClr val="C1C1C1"/>
                </a:solidFill>
              </a:rPr>
              <a:t> </a:t>
            </a:r>
            <a:r>
              <a:rPr lang="it-IT" altLang="en-US" sz="2400" b="1" smtClean="0">
                <a:solidFill>
                  <a:srgbClr val="000000"/>
                </a:solidFill>
              </a:rPr>
              <a:t>aggregato elevato</a:t>
            </a:r>
          </a:p>
          <a:p>
            <a:r>
              <a:rPr lang="it-IT" altLang="en-US" sz="2400" b="1" smtClean="0">
                <a:solidFill>
                  <a:srgbClr val="33669A"/>
                </a:solidFill>
                <a:latin typeface="Century Gothic" panose="020B0502020202020204" pitchFamily="34" charset="0"/>
              </a:rPr>
              <a:t>Il problema non è la velocità in bps (che riguarda le singole schede di rete), ma il numero di trame (o pacchetti) da processare in un secondo</a:t>
            </a:r>
          </a:p>
          <a:p>
            <a:r>
              <a:rPr lang="it-IT" altLang="en-US" sz="2400" b="1" smtClean="0">
                <a:solidFill>
                  <a:srgbClr val="33669A"/>
                </a:solidFill>
                <a:latin typeface="Century Gothic" panose="020B0502020202020204" pitchFamily="34" charset="0"/>
              </a:rPr>
              <a:t>Una CPU di tipo general purpose è in grado di processare fino a 500kpps</a:t>
            </a:r>
          </a:p>
          <a:p>
            <a:pPr lvl="1"/>
            <a:r>
              <a:rPr lang="it-IT" altLang="en-US" sz="2000" smtClean="0">
                <a:solidFill>
                  <a:srgbClr val="000000"/>
                </a:solidFill>
                <a:latin typeface="Comic Sans MS" panose="030F0702030302020204" pitchFamily="66" charset="0"/>
              </a:rPr>
              <a:t>The rule of thumb is: 1 MIPS ==&gt; 1kpps</a:t>
            </a:r>
          </a:p>
          <a:p>
            <a:r>
              <a:rPr lang="it-IT" altLang="en-US" sz="2400" b="1" smtClean="0">
                <a:solidFill>
                  <a:srgbClr val="33669A"/>
                </a:solidFill>
                <a:latin typeface="Century Gothic" panose="020B0502020202020204" pitchFamily="34" charset="0"/>
              </a:rPr>
              <a:t>Si rendono necessarie architetture hardware specifiche, basate sull’utilizzo di ASIC (</a:t>
            </a:r>
            <a:r>
              <a:rPr lang="it-IT" altLang="en-US" sz="2400" i="1" smtClean="0">
                <a:solidFill>
                  <a:srgbClr val="FF0000"/>
                </a:solidFill>
                <a:latin typeface="Century Gothic" panose="020B0502020202020204" pitchFamily="34" charset="0"/>
              </a:rPr>
              <a:t>Application Specific Integrated Circuit</a:t>
            </a:r>
            <a:r>
              <a:rPr lang="it-IT" altLang="en-US" sz="2400" b="1" smtClean="0">
                <a:solidFill>
                  <a:srgbClr val="33669A"/>
                </a:solidFill>
                <a:latin typeface="Century Gothic" panose="020B0502020202020204" pitchFamily="34" charset="0"/>
              </a:rPr>
              <a:t>) e di matrici di commutazione non bloccanti</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r>
              <a:rPr lang="it-IT" altLang="en-US" sz="2900" smtClean="0"/>
              <a:t>Architettura di un moderno switch</a:t>
            </a:r>
          </a:p>
        </p:txBody>
      </p:sp>
      <p:pic>
        <p:nvPicPr>
          <p:cNvPr id="1003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00200"/>
            <a:ext cx="7772400" cy="448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r>
              <a:rPr lang="it-IT" altLang="en-US" smtClean="0"/>
              <a:t>Tecniche di Switching</a:t>
            </a:r>
          </a:p>
        </p:txBody>
      </p:sp>
      <p:sp>
        <p:nvSpPr>
          <p:cNvPr id="10137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b="1" smtClean="0">
                <a:solidFill>
                  <a:srgbClr val="000000"/>
                </a:solidFill>
              </a:rPr>
              <a:t>Store and forward</a:t>
            </a:r>
          </a:p>
          <a:p>
            <a:pPr lvl="1"/>
            <a:r>
              <a:rPr lang="it-IT" altLang="en-US" b="1" smtClean="0">
                <a:solidFill>
                  <a:srgbClr val="33669A"/>
                </a:solidFill>
                <a:latin typeface="Century Gothic" panose="020B0502020202020204" pitchFamily="34" charset="0"/>
              </a:rPr>
              <a:t>Utilizzata dai bridge (prevista da IEEE 802.1D)</a:t>
            </a:r>
          </a:p>
          <a:p>
            <a:pPr lvl="1"/>
            <a:r>
              <a:rPr lang="it-IT" altLang="en-US" b="1" smtClean="0">
                <a:solidFill>
                  <a:srgbClr val="33669A"/>
                </a:solidFill>
                <a:latin typeface="Century Gothic" panose="020B0502020202020204" pitchFamily="34" charset="0"/>
              </a:rPr>
              <a:t>Si riceve la trama per intero e poi lo si ritrasmette</a:t>
            </a:r>
          </a:p>
          <a:p>
            <a:r>
              <a:rPr lang="it-IT" altLang="en-US" b="1" smtClean="0">
                <a:solidFill>
                  <a:srgbClr val="000000"/>
                </a:solidFill>
              </a:rPr>
              <a:t>Cut through o on-the-fly switching</a:t>
            </a:r>
          </a:p>
          <a:p>
            <a:pPr lvl="1"/>
            <a:r>
              <a:rPr lang="it-IT" altLang="en-US" b="1" smtClean="0">
                <a:solidFill>
                  <a:srgbClr val="33669A"/>
                </a:solidFill>
                <a:latin typeface="Century Gothic" panose="020B0502020202020204" pitchFamily="34" charset="0"/>
              </a:rPr>
              <a:t>Tecnica sviluppata da Kalpana</a:t>
            </a:r>
          </a:p>
          <a:p>
            <a:pPr lvl="1"/>
            <a:r>
              <a:rPr lang="it-IT" altLang="en-US" b="1" smtClean="0">
                <a:solidFill>
                  <a:srgbClr val="33669A"/>
                </a:solidFill>
                <a:latin typeface="Century Gothic" panose="020B0502020202020204" pitchFamily="34" charset="0"/>
              </a:rPr>
              <a:t>La decisione di inoltro viene presa durante il transito della trama nello switch</a:t>
            </a:r>
          </a:p>
          <a:p>
            <a:r>
              <a:rPr lang="it-IT" altLang="en-US" b="1" smtClean="0">
                <a:solidFill>
                  <a:srgbClr val="000000"/>
                </a:solidFill>
              </a:rPr>
              <a:t>Fragment free</a:t>
            </a:r>
          </a:p>
          <a:p>
            <a:pPr lvl="1"/>
            <a:r>
              <a:rPr lang="it-IT" altLang="en-US" b="1" smtClean="0">
                <a:solidFill>
                  <a:srgbClr val="33669A"/>
                </a:solidFill>
                <a:latin typeface="Century Gothic" panose="020B0502020202020204" pitchFamily="34" charset="0"/>
              </a:rPr>
              <a:t>Prima di iniziare a ritrasmettere la trama si aspetta comunque un tempo pari alla collision window (51.</a:t>
            </a:r>
            <a:r>
              <a:rPr lang="it-IT" altLang="en-US" b="1" smtClean="0">
                <a:solidFill>
                  <a:srgbClr val="33669A"/>
                </a:solidFill>
                <a:latin typeface="Symbol,Bold"/>
              </a:rPr>
              <a:t>2 u</a:t>
            </a:r>
            <a:r>
              <a:rPr lang="it-IT" altLang="en-US" b="1" smtClean="0">
                <a:solidFill>
                  <a:srgbClr val="33669A"/>
                </a:solidFill>
                <a:latin typeface="Century Gothic" panose="020B0502020202020204" pitchFamily="34" charset="0"/>
              </a:rPr>
              <a:t>s nel caso di Ethernet 10Mb/s)</a:t>
            </a: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r>
              <a:rPr lang="en-US" altLang="en-US" sz="2900" smtClean="0"/>
              <a:t>Ethernet Switch </a:t>
            </a:r>
          </a:p>
        </p:txBody>
      </p:sp>
      <p:sp>
        <p:nvSpPr>
          <p:cNvPr id="102403" name="Rectangle 3"/>
          <p:cNvSpPr>
            <a:spLocks noGrp="1" noChangeArrowheads="1"/>
          </p:cNvSpPr>
          <p:nvPr>
            <p:ph type="body" idx="1"/>
          </p:nvPr>
        </p:nvSpPr>
        <p:spPr bwMode="auto">
          <a:xfrm>
            <a:off x="665163" y="1441450"/>
            <a:ext cx="8258175" cy="27368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b="1" smtClean="0"/>
              <a:t>Esistono 3 schemi di switching</a:t>
            </a:r>
          </a:p>
          <a:p>
            <a:pPr lvl="1"/>
            <a:r>
              <a:rPr lang="en-US" altLang="en-US" smtClean="0"/>
              <a:t> Store-and-forward</a:t>
            </a:r>
          </a:p>
          <a:p>
            <a:pPr lvl="1"/>
            <a:r>
              <a:rPr lang="en-US" altLang="en-US" smtClean="0"/>
              <a:t> Cut-through</a:t>
            </a:r>
          </a:p>
          <a:p>
            <a:pPr lvl="1"/>
            <a:r>
              <a:rPr lang="en-US" altLang="en-US" smtClean="0"/>
              <a:t> Fragment Free (Modified cut-through)</a:t>
            </a:r>
            <a:endParaRPr lang="en-GB" altLang="en-US" smtClean="0"/>
          </a:p>
        </p:txBody>
      </p:sp>
      <p:sp>
        <p:nvSpPr>
          <p:cNvPr id="102404" name="Rectangle 4"/>
          <p:cNvSpPr>
            <a:spLocks noChangeArrowheads="1"/>
          </p:cNvSpPr>
          <p:nvPr/>
        </p:nvSpPr>
        <p:spPr bwMode="auto">
          <a:xfrm>
            <a:off x="6794500" y="5591175"/>
            <a:ext cx="1204913" cy="44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nSpc>
                <a:spcPct val="90000"/>
              </a:lnSpc>
            </a:pPr>
            <a:r>
              <a:rPr lang="en-US" altLang="en-US" sz="1200">
                <a:latin typeface="Times New Roman" panose="02020603050405020304" pitchFamily="18" charset="0"/>
              </a:rPr>
              <a:t>High latency, </a:t>
            </a:r>
          </a:p>
          <a:p>
            <a:pPr>
              <a:lnSpc>
                <a:spcPct val="90000"/>
              </a:lnSpc>
            </a:pPr>
            <a:r>
              <a:rPr lang="en-US" altLang="en-US" sz="1200">
                <a:latin typeface="Times New Roman" panose="02020603050405020304" pitchFamily="18" charset="0"/>
              </a:rPr>
              <a:t>error detection</a:t>
            </a:r>
          </a:p>
        </p:txBody>
      </p:sp>
      <p:sp>
        <p:nvSpPr>
          <p:cNvPr id="102405" name="Rectangle 5"/>
          <p:cNvSpPr>
            <a:spLocks noChangeArrowheads="1"/>
          </p:cNvSpPr>
          <p:nvPr/>
        </p:nvSpPr>
        <p:spPr bwMode="auto">
          <a:xfrm>
            <a:off x="4814888" y="4703763"/>
            <a:ext cx="11398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After 64 bytes</a:t>
            </a:r>
          </a:p>
        </p:txBody>
      </p:sp>
      <p:sp>
        <p:nvSpPr>
          <p:cNvPr id="102406" name="Rectangle 6"/>
          <p:cNvSpPr>
            <a:spLocks noChangeArrowheads="1"/>
          </p:cNvSpPr>
          <p:nvPr/>
        </p:nvSpPr>
        <p:spPr bwMode="auto">
          <a:xfrm>
            <a:off x="2244725" y="5022850"/>
            <a:ext cx="1195388" cy="306388"/>
          </a:xfrm>
          <a:prstGeom prst="rect">
            <a:avLst/>
          </a:prstGeom>
          <a:solidFill>
            <a:srgbClr val="FF3399"/>
          </a:solidFill>
          <a:ln w="12700">
            <a:solidFill>
              <a:schemeClr val="tx1"/>
            </a:solidFill>
            <a:miter lim="800000"/>
            <a:headEnd/>
            <a:tailEnd/>
          </a:ln>
          <a:effectLst>
            <a:outerShdw dist="107763" dir="2700000" algn="ctr" rotWithShape="0">
              <a:schemeClr val="bg2"/>
            </a:outerShdw>
          </a:effec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102407" name="Rectangle 7"/>
          <p:cNvSpPr>
            <a:spLocks noChangeArrowheads="1"/>
          </p:cNvSpPr>
          <p:nvPr/>
        </p:nvSpPr>
        <p:spPr bwMode="auto">
          <a:xfrm>
            <a:off x="2339975" y="5060950"/>
            <a:ext cx="10429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Cut-through</a:t>
            </a:r>
          </a:p>
        </p:txBody>
      </p:sp>
      <p:sp>
        <p:nvSpPr>
          <p:cNvPr id="102408" name="Rectangle 8"/>
          <p:cNvSpPr>
            <a:spLocks noChangeArrowheads="1"/>
          </p:cNvSpPr>
          <p:nvPr/>
        </p:nvSpPr>
        <p:spPr bwMode="auto">
          <a:xfrm>
            <a:off x="4219575" y="5037138"/>
            <a:ext cx="1195388" cy="306387"/>
          </a:xfrm>
          <a:prstGeom prst="rect">
            <a:avLst/>
          </a:prstGeom>
          <a:solidFill>
            <a:srgbClr val="66FFFF"/>
          </a:solidFill>
          <a:ln w="12700">
            <a:solidFill>
              <a:schemeClr val="tx1"/>
            </a:solidFill>
            <a:miter lim="800000"/>
            <a:headEnd/>
            <a:tailEnd/>
          </a:ln>
          <a:effectLst>
            <a:outerShdw dist="107763" dir="2700000" algn="ctr" rotWithShape="0">
              <a:schemeClr val="bg2"/>
            </a:outerShdw>
          </a:effec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102409" name="Rectangle 9"/>
          <p:cNvSpPr>
            <a:spLocks noChangeArrowheads="1"/>
          </p:cNvSpPr>
          <p:nvPr/>
        </p:nvSpPr>
        <p:spPr bwMode="auto">
          <a:xfrm>
            <a:off x="4229100" y="5060950"/>
            <a:ext cx="12065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Fragment Free</a:t>
            </a:r>
          </a:p>
        </p:txBody>
      </p:sp>
      <p:sp>
        <p:nvSpPr>
          <p:cNvPr id="102410" name="Rectangle 10"/>
          <p:cNvSpPr>
            <a:spLocks noChangeArrowheads="1"/>
          </p:cNvSpPr>
          <p:nvPr/>
        </p:nvSpPr>
        <p:spPr bwMode="auto">
          <a:xfrm>
            <a:off x="2274888" y="5591175"/>
            <a:ext cx="11985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Lowest latency</a:t>
            </a:r>
          </a:p>
        </p:txBody>
      </p:sp>
      <p:sp>
        <p:nvSpPr>
          <p:cNvPr id="102411" name="Rectangle 11"/>
          <p:cNvSpPr>
            <a:spLocks noChangeArrowheads="1"/>
          </p:cNvSpPr>
          <p:nvPr/>
        </p:nvSpPr>
        <p:spPr bwMode="auto">
          <a:xfrm>
            <a:off x="4292600" y="5516563"/>
            <a:ext cx="1397000"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Low latency, </a:t>
            </a:r>
          </a:p>
          <a:p>
            <a:pPr algn="l">
              <a:lnSpc>
                <a:spcPct val="90000"/>
              </a:lnSpc>
            </a:pPr>
            <a:r>
              <a:rPr lang="en-US" altLang="en-US" sz="1200">
                <a:latin typeface="Times New Roman" panose="02020603050405020304" pitchFamily="18" charset="0"/>
              </a:rPr>
              <a:t>collision detection</a:t>
            </a:r>
          </a:p>
        </p:txBody>
      </p:sp>
      <p:sp>
        <p:nvSpPr>
          <p:cNvPr id="102412" name="Rectangle 12"/>
          <p:cNvSpPr>
            <a:spLocks noChangeArrowheads="1"/>
          </p:cNvSpPr>
          <p:nvPr/>
        </p:nvSpPr>
        <p:spPr bwMode="auto">
          <a:xfrm>
            <a:off x="6637338" y="5080000"/>
            <a:ext cx="1409700" cy="307975"/>
          </a:xfrm>
          <a:prstGeom prst="rect">
            <a:avLst/>
          </a:prstGeom>
          <a:solidFill>
            <a:srgbClr val="66FF33"/>
          </a:solidFill>
          <a:ln w="12700">
            <a:solidFill>
              <a:schemeClr val="tx1"/>
            </a:solidFill>
            <a:miter lim="800000"/>
            <a:headEnd/>
            <a:tailEnd/>
          </a:ln>
          <a:effectLst>
            <a:outerShdw dist="107763" dir="2700000" algn="ctr" rotWithShape="0">
              <a:schemeClr val="bg2"/>
            </a:outerShdw>
          </a:effec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102413" name="Rectangle 13"/>
          <p:cNvSpPr>
            <a:spLocks noChangeArrowheads="1"/>
          </p:cNvSpPr>
          <p:nvPr/>
        </p:nvSpPr>
        <p:spPr bwMode="auto">
          <a:xfrm>
            <a:off x="6646863" y="5118100"/>
            <a:ext cx="14557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Store-and-forward</a:t>
            </a:r>
          </a:p>
        </p:txBody>
      </p:sp>
      <p:sp>
        <p:nvSpPr>
          <p:cNvPr id="102414" name="Rectangle 14"/>
          <p:cNvSpPr>
            <a:spLocks noChangeArrowheads="1"/>
          </p:cNvSpPr>
          <p:nvPr/>
        </p:nvSpPr>
        <p:spPr bwMode="auto">
          <a:xfrm>
            <a:off x="914400" y="4005263"/>
            <a:ext cx="6445250" cy="393700"/>
          </a:xfrm>
          <a:prstGeom prst="rect">
            <a:avLst/>
          </a:prstGeom>
          <a:solidFill>
            <a:srgbClr val="66CCFF"/>
          </a:solidFill>
          <a:ln w="12700">
            <a:solidFill>
              <a:schemeClr val="tx1"/>
            </a:solidFill>
            <a:miter lim="800000"/>
            <a:headEnd/>
            <a:tailEnd/>
          </a:ln>
          <a:effectLst>
            <a:outerShdw dist="107763" dir="2700000" algn="ctr" rotWithShape="0">
              <a:srgbClr val="CECECE"/>
            </a:outerShdw>
          </a:effec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102415" name="Line 15"/>
          <p:cNvSpPr>
            <a:spLocks noChangeShapeType="1"/>
          </p:cNvSpPr>
          <p:nvPr/>
        </p:nvSpPr>
        <p:spPr bwMode="auto">
          <a:xfrm>
            <a:off x="1700213" y="3998913"/>
            <a:ext cx="0" cy="40798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02416" name="Line 16"/>
          <p:cNvSpPr>
            <a:spLocks noChangeShapeType="1"/>
          </p:cNvSpPr>
          <p:nvPr/>
        </p:nvSpPr>
        <p:spPr bwMode="auto">
          <a:xfrm>
            <a:off x="2166938" y="4005263"/>
            <a:ext cx="0" cy="40163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02417" name="Line 17"/>
          <p:cNvSpPr>
            <a:spLocks noChangeShapeType="1"/>
          </p:cNvSpPr>
          <p:nvPr/>
        </p:nvSpPr>
        <p:spPr bwMode="auto">
          <a:xfrm>
            <a:off x="3038475" y="4005263"/>
            <a:ext cx="0" cy="38735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02418" name="Line 18"/>
          <p:cNvSpPr>
            <a:spLocks noChangeShapeType="1"/>
          </p:cNvSpPr>
          <p:nvPr/>
        </p:nvSpPr>
        <p:spPr bwMode="auto">
          <a:xfrm>
            <a:off x="3811588" y="4019550"/>
            <a:ext cx="0" cy="38735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02419" name="Line 19"/>
          <p:cNvSpPr>
            <a:spLocks noChangeShapeType="1"/>
          </p:cNvSpPr>
          <p:nvPr/>
        </p:nvSpPr>
        <p:spPr bwMode="auto">
          <a:xfrm>
            <a:off x="4513263" y="4005263"/>
            <a:ext cx="0" cy="40163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02420" name="Line 20"/>
          <p:cNvSpPr>
            <a:spLocks noChangeShapeType="1"/>
          </p:cNvSpPr>
          <p:nvPr/>
        </p:nvSpPr>
        <p:spPr bwMode="auto">
          <a:xfrm>
            <a:off x="6759575" y="4005263"/>
            <a:ext cx="0" cy="40163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02421" name="Rectangle 21"/>
          <p:cNvSpPr>
            <a:spLocks noChangeArrowheads="1"/>
          </p:cNvSpPr>
          <p:nvPr/>
        </p:nvSpPr>
        <p:spPr bwMode="auto">
          <a:xfrm>
            <a:off x="923925" y="4100513"/>
            <a:ext cx="798513"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100">
                <a:latin typeface="Times New Roman" panose="02020603050405020304" pitchFamily="18" charset="0"/>
              </a:rPr>
              <a:t>Preamble</a:t>
            </a:r>
          </a:p>
        </p:txBody>
      </p:sp>
      <p:sp>
        <p:nvSpPr>
          <p:cNvPr id="102422" name="Rectangle 22"/>
          <p:cNvSpPr>
            <a:spLocks noChangeArrowheads="1"/>
          </p:cNvSpPr>
          <p:nvPr/>
        </p:nvSpPr>
        <p:spPr bwMode="auto">
          <a:xfrm>
            <a:off x="3841750" y="4086225"/>
            <a:ext cx="650875"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100">
                <a:latin typeface="Times New Roman" panose="02020603050405020304" pitchFamily="18" charset="0"/>
              </a:rPr>
              <a:t>Length</a:t>
            </a:r>
          </a:p>
        </p:txBody>
      </p:sp>
      <p:sp>
        <p:nvSpPr>
          <p:cNvPr id="102423" name="Rectangle 23"/>
          <p:cNvSpPr>
            <a:spLocks noChangeArrowheads="1"/>
          </p:cNvSpPr>
          <p:nvPr/>
        </p:nvSpPr>
        <p:spPr bwMode="auto">
          <a:xfrm>
            <a:off x="3070225" y="4014788"/>
            <a:ext cx="712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100">
                <a:latin typeface="Times New Roman" panose="02020603050405020304" pitchFamily="18" charset="0"/>
              </a:rPr>
              <a:t> Source</a:t>
            </a:r>
          </a:p>
          <a:p>
            <a:pPr algn="l">
              <a:lnSpc>
                <a:spcPct val="90000"/>
              </a:lnSpc>
            </a:pPr>
            <a:r>
              <a:rPr lang="en-US" altLang="en-US" sz="1100">
                <a:latin typeface="Times New Roman" panose="02020603050405020304" pitchFamily="18" charset="0"/>
              </a:rPr>
              <a:t>Address</a:t>
            </a:r>
          </a:p>
        </p:txBody>
      </p:sp>
      <p:sp>
        <p:nvSpPr>
          <p:cNvPr id="102424" name="Rectangle 24"/>
          <p:cNvSpPr>
            <a:spLocks noChangeArrowheads="1"/>
          </p:cNvSpPr>
          <p:nvPr/>
        </p:nvSpPr>
        <p:spPr bwMode="auto">
          <a:xfrm>
            <a:off x="1711325" y="4100513"/>
            <a:ext cx="485775"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100">
                <a:latin typeface="Times New Roman" panose="02020603050405020304" pitchFamily="18" charset="0"/>
              </a:rPr>
              <a:t>SFD</a:t>
            </a:r>
          </a:p>
        </p:txBody>
      </p:sp>
      <p:sp>
        <p:nvSpPr>
          <p:cNvPr id="102425" name="Rectangle 25"/>
          <p:cNvSpPr>
            <a:spLocks noChangeArrowheads="1"/>
          </p:cNvSpPr>
          <p:nvPr/>
        </p:nvSpPr>
        <p:spPr bwMode="auto">
          <a:xfrm>
            <a:off x="2132013" y="4029075"/>
            <a:ext cx="941387"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nSpc>
                <a:spcPct val="90000"/>
              </a:lnSpc>
            </a:pPr>
            <a:r>
              <a:rPr lang="en-US" altLang="en-US" sz="1100">
                <a:latin typeface="Times New Roman" panose="02020603050405020304" pitchFamily="18" charset="0"/>
              </a:rPr>
              <a:t> Destination</a:t>
            </a:r>
          </a:p>
          <a:p>
            <a:pPr>
              <a:lnSpc>
                <a:spcPct val="90000"/>
              </a:lnSpc>
            </a:pPr>
            <a:r>
              <a:rPr lang="en-US" altLang="en-US" sz="1100">
                <a:latin typeface="Times New Roman" panose="02020603050405020304" pitchFamily="18" charset="0"/>
              </a:rPr>
              <a:t>Address</a:t>
            </a:r>
          </a:p>
        </p:txBody>
      </p:sp>
      <p:sp>
        <p:nvSpPr>
          <p:cNvPr id="102426" name="Rectangle 26"/>
          <p:cNvSpPr>
            <a:spLocks noChangeArrowheads="1"/>
          </p:cNvSpPr>
          <p:nvPr/>
        </p:nvSpPr>
        <p:spPr bwMode="auto">
          <a:xfrm>
            <a:off x="6832600" y="4086225"/>
            <a:ext cx="48736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100">
                <a:latin typeface="Times New Roman" panose="02020603050405020304" pitchFamily="18" charset="0"/>
              </a:rPr>
              <a:t>FCS</a:t>
            </a:r>
          </a:p>
        </p:txBody>
      </p:sp>
      <p:sp>
        <p:nvSpPr>
          <p:cNvPr id="102427" name="Rectangle 27"/>
          <p:cNvSpPr>
            <a:spLocks noChangeArrowheads="1"/>
          </p:cNvSpPr>
          <p:nvPr/>
        </p:nvSpPr>
        <p:spPr bwMode="auto">
          <a:xfrm>
            <a:off x="5230813" y="4102100"/>
            <a:ext cx="5349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Data</a:t>
            </a:r>
          </a:p>
        </p:txBody>
      </p:sp>
      <p:sp>
        <p:nvSpPr>
          <p:cNvPr id="102428" name="Rectangle 28"/>
          <p:cNvSpPr>
            <a:spLocks noChangeArrowheads="1"/>
          </p:cNvSpPr>
          <p:nvPr/>
        </p:nvSpPr>
        <p:spPr bwMode="auto">
          <a:xfrm>
            <a:off x="4887913" y="3716338"/>
            <a:ext cx="12842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1500 bytes Max </a:t>
            </a:r>
          </a:p>
        </p:txBody>
      </p:sp>
      <p:sp>
        <p:nvSpPr>
          <p:cNvPr id="102429" name="Rectangle 29"/>
          <p:cNvSpPr>
            <a:spLocks noChangeArrowheads="1"/>
          </p:cNvSpPr>
          <p:nvPr/>
        </p:nvSpPr>
        <p:spPr bwMode="auto">
          <a:xfrm>
            <a:off x="3784600" y="3716338"/>
            <a:ext cx="676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2 bytes</a:t>
            </a:r>
          </a:p>
        </p:txBody>
      </p:sp>
      <p:sp>
        <p:nvSpPr>
          <p:cNvPr id="102430" name="Rectangle 30"/>
          <p:cNvSpPr>
            <a:spLocks noChangeArrowheads="1"/>
          </p:cNvSpPr>
          <p:nvPr/>
        </p:nvSpPr>
        <p:spPr bwMode="auto">
          <a:xfrm>
            <a:off x="2239963" y="3716338"/>
            <a:ext cx="676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6 bytes</a:t>
            </a:r>
          </a:p>
        </p:txBody>
      </p:sp>
      <p:sp>
        <p:nvSpPr>
          <p:cNvPr id="102431" name="Rectangle 31"/>
          <p:cNvSpPr>
            <a:spLocks noChangeArrowheads="1"/>
          </p:cNvSpPr>
          <p:nvPr/>
        </p:nvSpPr>
        <p:spPr bwMode="auto">
          <a:xfrm>
            <a:off x="1609725" y="3716338"/>
            <a:ext cx="6175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1 byte</a:t>
            </a:r>
          </a:p>
        </p:txBody>
      </p:sp>
      <p:sp>
        <p:nvSpPr>
          <p:cNvPr id="102432" name="Rectangle 32"/>
          <p:cNvSpPr>
            <a:spLocks noChangeArrowheads="1"/>
          </p:cNvSpPr>
          <p:nvPr/>
        </p:nvSpPr>
        <p:spPr bwMode="auto">
          <a:xfrm>
            <a:off x="936625" y="3716338"/>
            <a:ext cx="676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7 bytes</a:t>
            </a:r>
          </a:p>
        </p:txBody>
      </p:sp>
      <p:sp>
        <p:nvSpPr>
          <p:cNvPr id="102433" name="Rectangle 33"/>
          <p:cNvSpPr>
            <a:spLocks noChangeArrowheads="1"/>
          </p:cNvSpPr>
          <p:nvPr/>
        </p:nvSpPr>
        <p:spPr bwMode="auto">
          <a:xfrm>
            <a:off x="3054350" y="3716338"/>
            <a:ext cx="676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6 bytes</a:t>
            </a:r>
          </a:p>
        </p:txBody>
      </p:sp>
      <p:sp>
        <p:nvSpPr>
          <p:cNvPr id="102434" name="Rectangle 34"/>
          <p:cNvSpPr>
            <a:spLocks noChangeArrowheads="1"/>
          </p:cNvSpPr>
          <p:nvPr/>
        </p:nvSpPr>
        <p:spPr bwMode="auto">
          <a:xfrm>
            <a:off x="6705600" y="3716338"/>
            <a:ext cx="676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8685" tIns="54343" rIns="108685" bIns="54343">
            <a:spAutoFit/>
          </a:bodyPr>
          <a:lstStyle>
            <a:lvl1pPr algn="ctr" defTabSz="1079500">
              <a:defRPr sz="2000" b="1">
                <a:solidFill>
                  <a:schemeClr val="tx1"/>
                </a:solidFill>
                <a:latin typeface="Courier New" panose="02070309020205020404" pitchFamily="49" charset="0"/>
                <a:cs typeface="Arial" panose="020B0604020202020204" pitchFamily="34" charset="0"/>
              </a:defRPr>
            </a:lvl1pPr>
            <a:lvl2pPr marL="742950" indent="-285750" algn="ctr" defTabSz="1079500">
              <a:defRPr sz="2000" b="1">
                <a:solidFill>
                  <a:schemeClr val="tx1"/>
                </a:solidFill>
                <a:latin typeface="Courier New" panose="02070309020205020404" pitchFamily="49" charset="0"/>
                <a:cs typeface="Arial" panose="020B0604020202020204" pitchFamily="34" charset="0"/>
              </a:defRPr>
            </a:lvl2pPr>
            <a:lvl3pPr marL="1143000" indent="-228600" algn="ctr" defTabSz="1079500">
              <a:defRPr sz="2000" b="1">
                <a:solidFill>
                  <a:schemeClr val="tx1"/>
                </a:solidFill>
                <a:latin typeface="Courier New" panose="02070309020205020404" pitchFamily="49" charset="0"/>
                <a:cs typeface="Arial" panose="020B0604020202020204" pitchFamily="34" charset="0"/>
              </a:defRPr>
            </a:lvl3pPr>
            <a:lvl4pPr marL="1600200" indent="-228600" algn="ctr" defTabSz="1079500">
              <a:defRPr sz="2000" b="1">
                <a:solidFill>
                  <a:schemeClr val="tx1"/>
                </a:solidFill>
                <a:latin typeface="Courier New" panose="02070309020205020404" pitchFamily="49" charset="0"/>
                <a:cs typeface="Arial" panose="020B0604020202020204" pitchFamily="34" charset="0"/>
              </a:defRPr>
            </a:lvl4pPr>
            <a:lvl5pPr marL="2057400" indent="-228600" algn="ctr" defTabSz="1079500">
              <a:defRPr sz="2000" b="1">
                <a:solidFill>
                  <a:schemeClr val="tx1"/>
                </a:solidFill>
                <a:latin typeface="Courier New" panose="02070309020205020404" pitchFamily="49" charset="0"/>
                <a:cs typeface="Arial" panose="020B0604020202020204" pitchFamily="34" charset="0"/>
              </a:defRPr>
            </a:lvl5pPr>
            <a:lvl6pPr marL="25146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defTabSz="1079500"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lnSpc>
                <a:spcPct val="90000"/>
              </a:lnSpc>
            </a:pPr>
            <a:r>
              <a:rPr lang="en-US" altLang="en-US" sz="1200">
                <a:latin typeface="Times New Roman" panose="02020603050405020304" pitchFamily="18" charset="0"/>
              </a:rPr>
              <a:t>4 bytes</a:t>
            </a:r>
          </a:p>
        </p:txBody>
      </p:sp>
      <p:sp>
        <p:nvSpPr>
          <p:cNvPr id="102435" name="Line 35"/>
          <p:cNvSpPr>
            <a:spLocks noChangeShapeType="1"/>
          </p:cNvSpPr>
          <p:nvPr/>
        </p:nvSpPr>
        <p:spPr bwMode="auto">
          <a:xfrm>
            <a:off x="949325" y="4878388"/>
            <a:ext cx="858838" cy="0"/>
          </a:xfrm>
          <a:prstGeom prst="line">
            <a:avLst/>
          </a:prstGeom>
          <a:noFill/>
          <a:ln w="101600">
            <a:solidFill>
              <a:srgbClr val="FF0000"/>
            </a:solidFill>
            <a:round/>
            <a:headEnd type="triangle" w="lg" len="med"/>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02436" name="Line 36"/>
          <p:cNvSpPr>
            <a:spLocks noChangeShapeType="1"/>
          </p:cNvSpPr>
          <p:nvPr/>
        </p:nvSpPr>
        <p:spPr bwMode="auto">
          <a:xfrm>
            <a:off x="3038475" y="4392613"/>
            <a:ext cx="0" cy="615950"/>
          </a:xfrm>
          <a:prstGeom prst="line">
            <a:avLst/>
          </a:prstGeom>
          <a:noFill/>
          <a:ln w="12700">
            <a:solidFill>
              <a:schemeClr val="tx1"/>
            </a:solidFill>
            <a:round/>
            <a:headEnd type="stealth" w="med" len="lg"/>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02437" name="Line 37"/>
          <p:cNvSpPr>
            <a:spLocks noChangeShapeType="1"/>
          </p:cNvSpPr>
          <p:nvPr/>
        </p:nvSpPr>
        <p:spPr bwMode="auto">
          <a:xfrm>
            <a:off x="4741863" y="4406900"/>
            <a:ext cx="0" cy="630238"/>
          </a:xfrm>
          <a:prstGeom prst="line">
            <a:avLst/>
          </a:prstGeom>
          <a:noFill/>
          <a:ln w="12700">
            <a:solidFill>
              <a:schemeClr val="tx1"/>
            </a:solidFill>
            <a:round/>
            <a:headEnd type="stealth" w="med" len="lg"/>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02438" name="Line 38"/>
          <p:cNvSpPr>
            <a:spLocks noChangeShapeType="1"/>
          </p:cNvSpPr>
          <p:nvPr/>
        </p:nvSpPr>
        <p:spPr bwMode="auto">
          <a:xfrm>
            <a:off x="7359650" y="4392613"/>
            <a:ext cx="0" cy="630237"/>
          </a:xfrm>
          <a:prstGeom prst="line">
            <a:avLst/>
          </a:prstGeom>
          <a:noFill/>
          <a:ln w="12700">
            <a:solidFill>
              <a:schemeClr val="tx1"/>
            </a:solidFill>
            <a:round/>
            <a:headEnd type="stealth" w="med" len="lg"/>
            <a:tailEnd type="none" w="sm" len="sm"/>
          </a:ln>
          <a:extLst>
            <a:ext uri="{909E8E84-426E-40DD-AFC4-6F175D3DCCD1}">
              <a14:hiddenFill xmlns:a14="http://schemas.microsoft.com/office/drawing/2010/main">
                <a:noFill/>
              </a14:hiddenFill>
            </a:ext>
          </a:extLst>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r>
              <a:rPr lang="it-IT" altLang="en-US" smtClean="0"/>
              <a:t>Store and Forward</a:t>
            </a:r>
          </a:p>
        </p:txBody>
      </p:sp>
      <p:sp>
        <p:nvSpPr>
          <p:cNvPr id="1044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b="1" smtClean="0">
                <a:solidFill>
                  <a:srgbClr val="000000"/>
                </a:solidFill>
              </a:rPr>
              <a:t>Opera come un bridge IEEE 802.1D multiporta ad alte prestazioni</a:t>
            </a:r>
          </a:p>
          <a:p>
            <a:r>
              <a:rPr lang="it-IT" altLang="en-US" b="1" smtClean="0">
                <a:solidFill>
                  <a:srgbClr val="000000"/>
                </a:solidFill>
              </a:rPr>
              <a:t>Può interconnettere MAC diversi</a:t>
            </a:r>
          </a:p>
          <a:p>
            <a:pPr lvl="1"/>
            <a:r>
              <a:rPr lang="it-IT" altLang="en-US" b="1" smtClean="0">
                <a:solidFill>
                  <a:srgbClr val="33669A"/>
                </a:solidFill>
                <a:latin typeface="Century Gothic" panose="020B0502020202020204" pitchFamily="34" charset="0"/>
              </a:rPr>
              <a:t>Ethernet, FDDI, ATM</a:t>
            </a:r>
          </a:p>
          <a:p>
            <a:r>
              <a:rPr lang="it-IT" altLang="en-US" b="1" smtClean="0">
                <a:solidFill>
                  <a:srgbClr val="000000"/>
                </a:solidFill>
              </a:rPr>
              <a:t>Può operare a velocità diverse</a:t>
            </a:r>
          </a:p>
          <a:p>
            <a:pPr lvl="1"/>
            <a:r>
              <a:rPr lang="it-IT" altLang="en-US" b="1" smtClean="0">
                <a:solidFill>
                  <a:srgbClr val="33669A"/>
                </a:solidFill>
                <a:latin typeface="Century Gothic" panose="020B0502020202020204" pitchFamily="34" charset="0"/>
              </a:rPr>
              <a:t>10 Mb/s (802.3)</a:t>
            </a:r>
          </a:p>
          <a:p>
            <a:pPr lvl="1"/>
            <a:r>
              <a:rPr lang="it-IT" altLang="en-US" b="1" smtClean="0">
                <a:solidFill>
                  <a:srgbClr val="33669A"/>
                </a:solidFill>
                <a:latin typeface="Century Gothic" panose="020B0502020202020204" pitchFamily="34" charset="0"/>
              </a:rPr>
              <a:t>100 Mb/s (802.3u)</a:t>
            </a:r>
          </a:p>
          <a:p>
            <a:r>
              <a:rPr lang="it-IT" altLang="en-US" b="1" smtClean="0">
                <a:solidFill>
                  <a:srgbClr val="000000"/>
                </a:solidFill>
              </a:rPr>
              <a:t>Non inoltra trame contenenti errori poiché controlla la FCS</a:t>
            </a:r>
          </a:p>
          <a:p>
            <a:r>
              <a:rPr lang="it-IT" altLang="en-US" b="1" smtClean="0">
                <a:solidFill>
                  <a:srgbClr val="000000"/>
                </a:solidFill>
              </a:rPr>
              <a:t>Non inoltra i frammenti di collisione</a:t>
            </a:r>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it-IT" altLang="en-US" smtClean="0"/>
              <a:t>Cut through switching</a:t>
            </a:r>
          </a:p>
        </p:txBody>
      </p:sp>
      <p:sp>
        <p:nvSpPr>
          <p:cNvPr id="105475" name="Rectangle 3"/>
          <p:cNvSpPr>
            <a:spLocks noGrp="1" noChangeArrowheads="1"/>
          </p:cNvSpPr>
          <p:nvPr>
            <p:ph type="body" idx="1"/>
          </p:nvPr>
        </p:nvSpPr>
        <p:spPr bwMode="auto">
          <a:xfrm>
            <a:off x="385763" y="1343025"/>
            <a:ext cx="8539162" cy="4816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it-IT" altLang="en-US" sz="2400" b="1" smtClean="0">
                <a:solidFill>
                  <a:srgbClr val="000000"/>
                </a:solidFill>
              </a:rPr>
              <a:t>Detto anche </a:t>
            </a:r>
            <a:r>
              <a:rPr lang="it-IT" altLang="en-US" sz="2400" b="1" i="1" smtClean="0">
                <a:solidFill>
                  <a:srgbClr val="000000"/>
                </a:solidFill>
              </a:rPr>
              <a:t>On</a:t>
            </a:r>
            <a:r>
              <a:rPr lang="it-IT" altLang="en-US" sz="2400" b="1" i="1" smtClean="0">
                <a:solidFill>
                  <a:srgbClr val="C1C1C1"/>
                </a:solidFill>
              </a:rPr>
              <a:t> </a:t>
            </a:r>
            <a:r>
              <a:rPr lang="it-IT" altLang="en-US" sz="2400" b="1" i="1" smtClean="0">
                <a:solidFill>
                  <a:srgbClr val="000000"/>
                </a:solidFill>
              </a:rPr>
              <a:t>The</a:t>
            </a:r>
            <a:r>
              <a:rPr lang="it-IT" altLang="en-US" sz="2400" b="1" i="1" smtClean="0">
                <a:solidFill>
                  <a:srgbClr val="C1C1C1"/>
                </a:solidFill>
              </a:rPr>
              <a:t> </a:t>
            </a:r>
            <a:r>
              <a:rPr lang="it-IT" altLang="en-US" sz="2400" b="1" i="1" smtClean="0">
                <a:solidFill>
                  <a:srgbClr val="000000"/>
                </a:solidFill>
              </a:rPr>
              <a:t>Fly Switching</a:t>
            </a:r>
          </a:p>
          <a:p>
            <a:r>
              <a:rPr lang="it-IT" altLang="en-US" sz="2400" b="1" smtClean="0">
                <a:solidFill>
                  <a:srgbClr val="33669A"/>
                </a:solidFill>
                <a:latin typeface="Century Gothic" panose="020B0502020202020204" pitchFamily="34" charset="0"/>
              </a:rPr>
              <a:t>Ricevuto il campo MAC Destination Address lo switch decide se e dove ritrasmettere il pacchetto mentre la ricezione è ancora in corso</a:t>
            </a:r>
          </a:p>
          <a:p>
            <a:r>
              <a:rPr lang="it-IT" altLang="en-US" sz="2400" b="1" smtClean="0">
                <a:solidFill>
                  <a:srgbClr val="33669A"/>
                </a:solidFill>
                <a:latin typeface="Century Gothic" panose="020B0502020202020204" pitchFamily="34" charset="0"/>
              </a:rPr>
              <a:t>Lascia passare eventuali frammenti di collisione poiché non aspetta che sia trascorsa la collision window</a:t>
            </a:r>
          </a:p>
          <a:p>
            <a:r>
              <a:rPr lang="it-IT" altLang="en-US" sz="2400" b="1" smtClean="0">
                <a:solidFill>
                  <a:srgbClr val="33669A"/>
                </a:solidFill>
                <a:latin typeface="Century Gothic" panose="020B0502020202020204" pitchFamily="34" charset="0"/>
              </a:rPr>
              <a:t>Lascia passare eventuali pacchetti corrotti perché non può controllare la FCS</a:t>
            </a:r>
          </a:p>
          <a:p>
            <a:pPr>
              <a:buFont typeface="Wingdings" panose="05000000000000000000" pitchFamily="2" charset="2"/>
              <a:buNone/>
            </a:pPr>
            <a:r>
              <a:rPr lang="it-IT" altLang="en-US" sz="2400" b="1" smtClean="0">
                <a:solidFill>
                  <a:srgbClr val="000000"/>
                </a:solidFill>
              </a:rPr>
              <a:t>Architettura impiegata nel caso di reti ethernet </a:t>
            </a:r>
          </a:p>
          <a:p>
            <a:r>
              <a:rPr lang="it-IT" altLang="en-US" sz="2400" b="1" smtClean="0">
                <a:solidFill>
                  <a:srgbClr val="33669A"/>
                </a:solidFill>
                <a:latin typeface="Century Gothic" panose="020B0502020202020204" pitchFamily="34" charset="0"/>
              </a:rPr>
              <a:t>I tempi di latenza sono molto bassi 10÷6</a:t>
            </a:r>
            <a:r>
              <a:rPr lang="it-IT" altLang="en-US" sz="2400" b="1" smtClean="0">
                <a:solidFill>
                  <a:srgbClr val="33669A"/>
                </a:solidFill>
                <a:latin typeface="Symbol,Bold"/>
              </a:rPr>
              <a:t>0 u</a:t>
            </a:r>
            <a:r>
              <a:rPr lang="it-IT" altLang="en-US" sz="2400" b="1" smtClean="0">
                <a:solidFill>
                  <a:srgbClr val="33669A"/>
                </a:solidFill>
                <a:latin typeface="Century Gothic" panose="020B0502020202020204" pitchFamily="34" charset="0"/>
              </a:rPr>
              <a:t>s</a:t>
            </a:r>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it-IT" altLang="en-US" smtClean="0"/>
              <a:t>Limitazioni</a:t>
            </a:r>
            <a:endParaRPr lang="en-US" altLang="en-US" smtClean="0"/>
          </a:p>
        </p:txBody>
      </p:sp>
      <p:sp>
        <p:nvSpPr>
          <p:cNvPr id="106499" name="Rectangle 3"/>
          <p:cNvSpPr>
            <a:spLocks noGrp="1" noChangeArrowheads="1"/>
          </p:cNvSpPr>
          <p:nvPr>
            <p:ph type="body" idx="1"/>
          </p:nvPr>
        </p:nvSpPr>
        <p:spPr bwMode="auto">
          <a:xfrm>
            <a:off x="444500" y="1309688"/>
            <a:ext cx="8458200" cy="5486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en-US" altLang="en-US" sz="2400" b="1" smtClean="0">
                <a:solidFill>
                  <a:srgbClr val="000000"/>
                </a:solidFill>
              </a:rPr>
              <a:t>Le tecniche cut through e fragment free possono essere</a:t>
            </a:r>
            <a:r>
              <a:rPr lang="it-IT" altLang="en-US" sz="2400" b="1" smtClean="0">
                <a:solidFill>
                  <a:srgbClr val="000000"/>
                </a:solidFill>
              </a:rPr>
              <a:t> </a:t>
            </a:r>
            <a:r>
              <a:rPr lang="en-US" altLang="en-US" sz="2400" b="1" smtClean="0">
                <a:solidFill>
                  <a:srgbClr val="C1C1C1"/>
                </a:solidFill>
              </a:rPr>
              <a:t> </a:t>
            </a:r>
            <a:r>
              <a:rPr lang="en-US" altLang="en-US" sz="2400" b="1" smtClean="0">
                <a:solidFill>
                  <a:srgbClr val="000000"/>
                </a:solidFill>
              </a:rPr>
              <a:t>utilizzate solo se</a:t>
            </a:r>
          </a:p>
          <a:p>
            <a:r>
              <a:rPr lang="en-US" altLang="en-US" sz="2400" b="1" smtClean="0">
                <a:solidFill>
                  <a:srgbClr val="33669A"/>
                </a:solidFill>
                <a:latin typeface="Century Gothic" panose="020B0502020202020204" pitchFamily="34" charset="0"/>
              </a:rPr>
              <a:t>su tutte le porte è presente lo stesso tipo di livello</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MAC</a:t>
            </a:r>
          </a:p>
          <a:p>
            <a:r>
              <a:rPr lang="en-US" altLang="en-US" sz="2400" b="1" smtClean="0">
                <a:solidFill>
                  <a:srgbClr val="33669A"/>
                </a:solidFill>
                <a:latin typeface="Century Gothic" panose="020B0502020202020204" pitchFamily="34" charset="0"/>
              </a:rPr>
              <a:t>tutte le porte hanno la stessa velocità trasmissiva</a:t>
            </a:r>
          </a:p>
          <a:p>
            <a:r>
              <a:rPr lang="en-US" altLang="en-US" sz="2400" b="1" smtClean="0">
                <a:solidFill>
                  <a:srgbClr val="33669A"/>
                </a:solidFill>
                <a:latin typeface="Century Gothic" panose="020B0502020202020204" pitchFamily="34" charset="0"/>
              </a:rPr>
              <a:t>la porta di destinazione è libera</a:t>
            </a:r>
          </a:p>
          <a:p>
            <a:r>
              <a:rPr lang="en-US" altLang="en-US" sz="2400" b="1" smtClean="0">
                <a:solidFill>
                  <a:srgbClr val="33669A"/>
                </a:solidFill>
                <a:latin typeface="Century Gothic" panose="020B0502020202020204" pitchFamily="34" charset="0"/>
              </a:rPr>
              <a:t>il pacchetto non è broadcast o multicast</a:t>
            </a:r>
          </a:p>
          <a:p>
            <a:pPr>
              <a:buFont typeface="Wingdings" panose="05000000000000000000" pitchFamily="2" charset="2"/>
              <a:buNone/>
            </a:pPr>
            <a:r>
              <a:rPr lang="en-US" altLang="en-US" sz="2400" b="1" smtClean="0">
                <a:solidFill>
                  <a:srgbClr val="000000"/>
                </a:solidFill>
              </a:rPr>
              <a:t>In tutti gli altri casi occorre fare store and forward</a:t>
            </a:r>
          </a:p>
          <a:p>
            <a:pPr>
              <a:buFont typeface="Wingdings" panose="05000000000000000000" pitchFamily="2" charset="2"/>
              <a:buNone/>
            </a:pPr>
            <a:r>
              <a:rPr lang="en-US" altLang="en-US" sz="2400" b="1" smtClean="0">
                <a:solidFill>
                  <a:srgbClr val="000000"/>
                </a:solidFill>
              </a:rPr>
              <a:t>Per i pacchetti corti le tre modalità sono </a:t>
            </a:r>
            <a:r>
              <a:rPr lang="it-IT" altLang="en-US" sz="2400" b="1" smtClean="0">
                <a:solidFill>
                  <a:srgbClr val="000000"/>
                </a:solidFill>
              </a:rPr>
              <a:t>e</a:t>
            </a:r>
            <a:r>
              <a:rPr lang="en-US" altLang="en-US" sz="2400" b="1" smtClean="0">
                <a:solidFill>
                  <a:srgbClr val="000000"/>
                </a:solidFill>
              </a:rPr>
              <a:t>quivalenti</a:t>
            </a:r>
            <a:endParaRPr lang="en-US" altLang="en-US" sz="2400" smtClean="0">
              <a:solidFill>
                <a:srgbClr val="000000"/>
              </a:solidFill>
              <a:latin typeface="Wingdings" panose="05000000000000000000" pitchFamily="2" charset="2"/>
            </a:endParaRPr>
          </a:p>
          <a:p>
            <a:endParaRPr lang="en-US" altLang="en-US" sz="2400" smtClean="0"/>
          </a:p>
        </p:txBody>
      </p:sp>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it-IT" altLang="en-US" smtClean="0"/>
              <a:t>Fault tolerance</a:t>
            </a:r>
            <a:endParaRPr lang="en-US" altLang="en-US" smtClean="0"/>
          </a:p>
        </p:txBody>
      </p:sp>
      <p:sp>
        <p:nvSpPr>
          <p:cNvPr id="107523" name="Rectangle 3"/>
          <p:cNvSpPr>
            <a:spLocks noGrp="1" noChangeArrowheads="1"/>
          </p:cNvSpPr>
          <p:nvPr>
            <p:ph type="body" idx="1"/>
          </p:nvPr>
        </p:nvSpPr>
        <p:spPr bwMode="auto">
          <a:xfrm>
            <a:off x="385763" y="1487488"/>
            <a:ext cx="8591550" cy="48180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en-US" altLang="en-US" sz="2400" b="1" smtClean="0">
                <a:solidFill>
                  <a:srgbClr val="000000"/>
                </a:solidFill>
              </a:rPr>
              <a:t>La topologia</a:t>
            </a:r>
            <a:r>
              <a:rPr lang="en-US" altLang="en-US" sz="2400" b="1" smtClean="0">
                <a:solidFill>
                  <a:srgbClr val="C1C1C1"/>
                </a:solidFill>
              </a:rPr>
              <a:t> </a:t>
            </a:r>
            <a:r>
              <a:rPr lang="en-US" altLang="en-US" sz="2400" b="1" smtClean="0">
                <a:solidFill>
                  <a:srgbClr val="000000"/>
                </a:solidFill>
              </a:rPr>
              <a:t>magliata è uno dei</a:t>
            </a:r>
            <a:r>
              <a:rPr lang="it-IT" altLang="en-US" sz="2400" b="1" smtClean="0">
                <a:solidFill>
                  <a:srgbClr val="000000"/>
                </a:solidFill>
              </a:rPr>
              <a:t> </a:t>
            </a:r>
            <a:r>
              <a:rPr lang="en-US" altLang="en-US" sz="2400" b="1" smtClean="0">
                <a:solidFill>
                  <a:srgbClr val="000000"/>
                </a:solidFill>
              </a:rPr>
              <a:t>pochi modi per garantire</a:t>
            </a:r>
            <a:r>
              <a:rPr lang="it-IT" altLang="en-US" sz="2400" b="1" smtClean="0">
                <a:solidFill>
                  <a:srgbClr val="000000"/>
                </a:solidFill>
              </a:rPr>
              <a:t> </a:t>
            </a:r>
            <a:r>
              <a:rPr lang="en-US" altLang="en-US" sz="2400" b="1" smtClean="0">
                <a:solidFill>
                  <a:srgbClr val="C1C1C1"/>
                </a:solidFill>
              </a:rPr>
              <a:t> </a:t>
            </a:r>
            <a:r>
              <a:rPr lang="en-US" altLang="en-US" sz="2400" b="1" smtClean="0">
                <a:solidFill>
                  <a:srgbClr val="000000"/>
                </a:solidFill>
              </a:rPr>
              <a:t>davvero un buon livello di </a:t>
            </a:r>
            <a:r>
              <a:rPr lang="en-US" altLang="en-US" sz="2400" b="1" smtClean="0">
                <a:solidFill>
                  <a:srgbClr val="C1C1C1"/>
                </a:solidFill>
              </a:rPr>
              <a:t> </a:t>
            </a:r>
            <a:r>
              <a:rPr lang="en-US" altLang="en-US" sz="2400" b="1" smtClean="0">
                <a:solidFill>
                  <a:srgbClr val="000000"/>
                </a:solidFill>
              </a:rPr>
              <a:t>fault</a:t>
            </a:r>
            <a:r>
              <a:rPr lang="it-IT" altLang="en-US" sz="2400" b="1" smtClean="0">
                <a:solidFill>
                  <a:srgbClr val="000000"/>
                </a:solidFill>
              </a:rPr>
              <a:t> </a:t>
            </a:r>
            <a:r>
              <a:rPr lang="en-US" altLang="en-US" sz="2400" b="1" smtClean="0">
                <a:solidFill>
                  <a:srgbClr val="000000"/>
                </a:solidFill>
              </a:rPr>
              <a:t>tolerance</a:t>
            </a:r>
          </a:p>
          <a:p>
            <a:r>
              <a:rPr lang="en-US" altLang="en-US" sz="2400" b="1" smtClean="0">
                <a:solidFill>
                  <a:srgbClr val="33669A"/>
                </a:solidFill>
                <a:latin typeface="Century Gothic" panose="020B0502020202020204" pitchFamily="34" charset="0"/>
              </a:rPr>
              <a:t>Ovunque in una rete sia</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presente una maglia, è</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anche presente un</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potenziale loop, ossia un</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anello chiuso lungo il quale</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potrebbero</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continuare a</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circolare pacchetti</a:t>
            </a:r>
          </a:p>
          <a:p>
            <a:pPr>
              <a:buFont typeface="Wingdings" panose="05000000000000000000" pitchFamily="2" charset="2"/>
              <a:buNone/>
            </a:pPr>
            <a:r>
              <a:rPr lang="en-US" altLang="en-US" sz="2400" b="1" smtClean="0">
                <a:solidFill>
                  <a:srgbClr val="000000"/>
                </a:solidFill>
              </a:rPr>
              <a:t>A livello 3 i loop non</a:t>
            </a:r>
            <a:r>
              <a:rPr lang="it-IT" altLang="en-US" sz="2400" b="1" smtClean="0">
                <a:solidFill>
                  <a:srgbClr val="000000"/>
                </a:solidFill>
              </a:rPr>
              <a:t> </a:t>
            </a:r>
            <a:r>
              <a:rPr lang="en-US" altLang="en-US" sz="2400" b="1" smtClean="0">
                <a:solidFill>
                  <a:srgbClr val="C1C1C1"/>
                </a:solidFill>
              </a:rPr>
              <a:t> </a:t>
            </a:r>
            <a:r>
              <a:rPr lang="en-US" altLang="en-US" sz="2400" b="1" smtClean="0">
                <a:solidFill>
                  <a:srgbClr val="000000"/>
                </a:solidFill>
              </a:rPr>
              <a:t>rappresentano un problema</a:t>
            </a:r>
            <a:r>
              <a:rPr lang="it-IT" altLang="en-US" sz="2400" b="1" smtClean="0">
                <a:solidFill>
                  <a:srgbClr val="000000"/>
                </a:solidFill>
              </a:rPr>
              <a:t> </a:t>
            </a:r>
            <a:r>
              <a:rPr lang="en-US" altLang="en-US" sz="2400" b="1" smtClean="0">
                <a:solidFill>
                  <a:srgbClr val="000000"/>
                </a:solidFill>
              </a:rPr>
              <a:t>grave</a:t>
            </a:r>
          </a:p>
          <a:p>
            <a:r>
              <a:rPr lang="en-US" altLang="en-US" sz="2400" b="1" smtClean="0">
                <a:solidFill>
                  <a:srgbClr val="33669A"/>
                </a:solidFill>
                <a:latin typeface="Century Gothic" panose="020B0502020202020204" pitchFamily="34" charset="0"/>
              </a:rPr>
              <a:t>In quasi tutti i protocolli di</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livello 3 è previsto un</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contatore che permette di</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scartare i pacchetti dopo</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un certo tempo, evitando</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che questi</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restino</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infinitamente all’interno del</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loop</a:t>
            </a:r>
            <a:endParaRPr lang="en-US" altLang="en-US" sz="2400" smtClean="0">
              <a:solidFill>
                <a:srgbClr val="000000"/>
              </a:solidFill>
            </a:endParaRPr>
          </a:p>
          <a:p>
            <a:endParaRPr lang="en-US" altLang="en-US" sz="2400" smtClean="0"/>
          </a:p>
        </p:txBody>
      </p:sp>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it-IT" altLang="en-US" smtClean="0"/>
              <a:t>TTL in IPv4 e HL in IPv6</a:t>
            </a:r>
            <a:endParaRPr lang="en-US" altLang="en-US" smtClean="0"/>
          </a:p>
        </p:txBody>
      </p:sp>
      <p:pic>
        <p:nvPicPr>
          <p:cNvPr id="1085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266825"/>
            <a:ext cx="6010275"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it-IT" altLang="en-US" smtClean="0"/>
              <a:t>Loop di livello 2</a:t>
            </a:r>
            <a:endParaRPr lang="en-US" altLang="en-US" smtClean="0"/>
          </a:p>
        </p:txBody>
      </p:sp>
      <p:sp>
        <p:nvSpPr>
          <p:cNvPr id="109571" name="Rectangle 3"/>
          <p:cNvSpPr>
            <a:spLocks noGrp="1" noChangeArrowheads="1"/>
          </p:cNvSpPr>
          <p:nvPr>
            <p:ph type="body" idx="1"/>
          </p:nvPr>
        </p:nvSpPr>
        <p:spPr bwMode="auto">
          <a:xfrm>
            <a:off x="1042988" y="1268413"/>
            <a:ext cx="7648575"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b="1" smtClean="0">
                <a:solidFill>
                  <a:srgbClr val="000000"/>
                </a:solidFill>
              </a:rPr>
              <a:t>A livello 2 non esistono i contatori presenti a livello 3</a:t>
            </a:r>
          </a:p>
          <a:p>
            <a:r>
              <a:rPr lang="en-US" altLang="en-US" b="1" smtClean="0">
                <a:solidFill>
                  <a:srgbClr val="000000"/>
                </a:solidFill>
              </a:rPr>
              <a:t>È perciò necessario utilizzare un protocollo che eviti la</a:t>
            </a:r>
            <a:r>
              <a:rPr lang="it-IT" altLang="en-US" b="1" smtClean="0">
                <a:solidFill>
                  <a:srgbClr val="000000"/>
                </a:solidFill>
              </a:rPr>
              <a:t> </a:t>
            </a:r>
            <a:r>
              <a:rPr lang="en-US" altLang="en-US" b="1" smtClean="0">
                <a:solidFill>
                  <a:srgbClr val="000000"/>
                </a:solidFill>
              </a:rPr>
              <a:t>formazione di loop</a:t>
            </a:r>
          </a:p>
          <a:p>
            <a:r>
              <a:rPr lang="en-US" altLang="en-US" b="1" smtClean="0">
                <a:solidFill>
                  <a:srgbClr val="000000"/>
                </a:solidFill>
              </a:rPr>
              <a:t>Il protocollo utilizzato è lo Spanning Tree Protocol</a:t>
            </a:r>
            <a:r>
              <a:rPr lang="en-US" altLang="en-US" b="1" smtClean="0">
                <a:solidFill>
                  <a:srgbClr val="C1C1C1"/>
                </a:solidFill>
              </a:rPr>
              <a:t> </a:t>
            </a:r>
            <a:r>
              <a:rPr lang="en-US" altLang="en-US" b="1" smtClean="0">
                <a:solidFill>
                  <a:srgbClr val="000000"/>
                </a:solidFill>
              </a:rPr>
              <a:t>(STP)</a:t>
            </a:r>
            <a:r>
              <a:rPr lang="it-IT" altLang="en-US" b="1" smtClean="0">
                <a:solidFill>
                  <a:srgbClr val="000000"/>
                </a:solidFill>
              </a:rPr>
              <a:t>: </a:t>
            </a:r>
          </a:p>
          <a:p>
            <a:pPr>
              <a:buFont typeface="Wingdings" panose="05000000000000000000" pitchFamily="2" charset="2"/>
              <a:buNone/>
            </a:pPr>
            <a:endParaRPr lang="en-US" altLang="en-US" b="1" smtClean="0">
              <a:solidFill>
                <a:srgbClr val="000000"/>
              </a:solidFill>
            </a:endParaRPr>
          </a:p>
          <a:p>
            <a:pPr lvl="1"/>
            <a:r>
              <a:rPr lang="it-IT" altLang="en-US" b="1" smtClean="0">
                <a:solidFill>
                  <a:srgbClr val="000000"/>
                </a:solidFill>
              </a:rPr>
              <a:t>D</a:t>
            </a:r>
            <a:r>
              <a:rPr lang="en-US" altLang="en-US" b="1" smtClean="0">
                <a:solidFill>
                  <a:srgbClr val="000000"/>
                </a:solidFill>
              </a:rPr>
              <a:t>efinito in IEEE 802.1D</a:t>
            </a:r>
          </a:p>
          <a:p>
            <a:pPr lvl="1"/>
            <a:r>
              <a:rPr lang="en-US" altLang="en-US" b="1" smtClean="0">
                <a:solidFill>
                  <a:srgbClr val="000000"/>
                </a:solidFill>
              </a:rPr>
              <a:t>Lo STP trasforma dinamicamente (periodicamente) la</a:t>
            </a:r>
            <a:r>
              <a:rPr lang="it-IT" altLang="en-US" b="1" smtClean="0">
                <a:solidFill>
                  <a:srgbClr val="000000"/>
                </a:solidFill>
              </a:rPr>
              <a:t> </a:t>
            </a:r>
            <a:r>
              <a:rPr lang="en-US" altLang="en-US" b="1" smtClean="0">
                <a:solidFill>
                  <a:srgbClr val="000000"/>
                </a:solidFill>
              </a:rPr>
              <a:t>maglia in un albero</a:t>
            </a:r>
            <a:endParaRPr lang="en-US" altLang="en-US" smtClean="0">
              <a:solidFill>
                <a:srgbClr val="000000"/>
              </a:solidFill>
              <a:latin typeface="Wingdings" panose="05000000000000000000" pitchFamily="2" charset="2"/>
            </a:endParaRPr>
          </a:p>
          <a:p>
            <a:endParaRPr lang="en-US" altLang="en-US" smtClean="0"/>
          </a:p>
        </p:txBody>
      </p: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r>
              <a:rPr lang="it-IT" altLang="en-US" smtClean="0"/>
              <a:t>Spanning Tree</a:t>
            </a:r>
            <a:endParaRPr lang="en-US" altLang="en-US" smtClean="0"/>
          </a:p>
        </p:txBody>
      </p:sp>
      <p:sp>
        <p:nvSpPr>
          <p:cNvPr id="110595" name="Rectangle 3"/>
          <p:cNvSpPr>
            <a:spLocks noGrp="1" noChangeArrowheads="1"/>
          </p:cNvSpPr>
          <p:nvPr>
            <p:ph type="body" idx="1"/>
          </p:nvPr>
        </p:nvSpPr>
        <p:spPr bwMode="auto">
          <a:xfrm>
            <a:off x="398463" y="1562100"/>
            <a:ext cx="8591550" cy="4816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en-US" altLang="en-US" sz="2400" b="1" smtClean="0">
                <a:solidFill>
                  <a:srgbClr val="000000"/>
                </a:solidFill>
              </a:rPr>
              <a:t>Lo STP non è un protocollo di routing</a:t>
            </a:r>
          </a:p>
          <a:p>
            <a:r>
              <a:rPr lang="en-US" altLang="en-US" sz="2400" b="1" smtClean="0">
                <a:solidFill>
                  <a:srgbClr val="33669A"/>
                </a:solidFill>
                <a:latin typeface="Century Gothic" panose="020B0502020202020204" pitchFamily="34" charset="0"/>
              </a:rPr>
              <a:t>Non serve per determinare i percorsi di</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instradamento,</a:t>
            </a:r>
            <a:r>
              <a:rPr lang="it-IT" altLang="en-US" sz="2400" b="1" smtClean="0">
                <a:solidFill>
                  <a:srgbClr val="33669A"/>
                </a:solidFill>
                <a:latin typeface="Century Gothic" panose="020B0502020202020204" pitchFamily="34" charset="0"/>
              </a:rPr>
              <a:t> </a:t>
            </a:r>
          </a:p>
          <a:p>
            <a:r>
              <a:rPr lang="en-US" altLang="en-US" sz="2400" b="1" smtClean="0">
                <a:solidFill>
                  <a:srgbClr val="33669A"/>
                </a:solidFill>
                <a:latin typeface="Century Gothic" panose="020B0502020202020204" pitchFamily="34" charset="0"/>
              </a:rPr>
              <a:t>ma soltanto per ricavare, a partire da una topologia</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fisica magliata, un topologia logica ad albero (</a:t>
            </a:r>
            <a:r>
              <a:rPr lang="it-IT" altLang="en-US" sz="2400" i="1" smtClean="0">
                <a:solidFill>
                  <a:srgbClr val="FF0000"/>
                </a:solidFill>
                <a:latin typeface="Century Gothic" panose="020B0502020202020204" pitchFamily="34" charset="0"/>
              </a:rPr>
              <a:t>lo s</a:t>
            </a:r>
            <a:r>
              <a:rPr lang="en-US" altLang="en-US" sz="2400" i="1" smtClean="0">
                <a:solidFill>
                  <a:srgbClr val="FF0000"/>
                </a:solidFill>
                <a:latin typeface="Century Gothic" panose="020B0502020202020204" pitchFamily="34" charset="0"/>
              </a:rPr>
              <a:t>panning tree</a:t>
            </a:r>
            <a:r>
              <a:rPr lang="en-US" altLang="en-US" sz="2400" b="1" smtClean="0">
                <a:solidFill>
                  <a:srgbClr val="33669A"/>
                </a:solidFill>
                <a:latin typeface="Century Gothic" panose="020B0502020202020204" pitchFamily="34" charset="0"/>
              </a:rPr>
              <a:t>) che rappresenta tutti i possibili</a:t>
            </a:r>
            <a:r>
              <a:rPr lang="it-IT" altLang="en-US" sz="2400" b="1" smtClean="0">
                <a:solidFill>
                  <a:srgbClr val="33669A"/>
                </a:solidFill>
                <a:latin typeface="Century Gothic" panose="020B0502020202020204" pitchFamily="34" charset="0"/>
              </a:rPr>
              <a:t> </a:t>
            </a:r>
            <a:r>
              <a:rPr lang="en-US" altLang="en-US" sz="2400" b="1" smtClean="0">
                <a:solidFill>
                  <a:srgbClr val="33669A"/>
                </a:solidFill>
                <a:latin typeface="Century Gothic" panose="020B0502020202020204" pitchFamily="34" charset="0"/>
              </a:rPr>
              <a:t>cammini di instradamento nella rete</a:t>
            </a:r>
          </a:p>
          <a:p>
            <a:pPr>
              <a:buFont typeface="Wingdings" panose="05000000000000000000" pitchFamily="2" charset="2"/>
              <a:buNone/>
            </a:pPr>
            <a:r>
              <a:rPr lang="en-US" altLang="en-US" sz="2400" b="1" smtClean="0">
                <a:solidFill>
                  <a:srgbClr val="000000"/>
                </a:solidFill>
              </a:rPr>
              <a:t>Tutti i bridge della rete devono partecipare allo STP in</a:t>
            </a:r>
            <a:r>
              <a:rPr lang="it-IT" altLang="en-US" sz="2400" b="1" smtClean="0">
                <a:solidFill>
                  <a:srgbClr val="000000"/>
                </a:solidFill>
              </a:rPr>
              <a:t> </a:t>
            </a:r>
            <a:r>
              <a:rPr lang="en-US" altLang="en-US" sz="2400" b="1" smtClean="0">
                <a:solidFill>
                  <a:srgbClr val="000000"/>
                </a:solidFill>
              </a:rPr>
              <a:t>conformità a quanto specificato in IEEE 802.1D</a:t>
            </a:r>
            <a:endParaRPr lang="en-US" altLang="en-US" sz="2400" smtClean="0">
              <a:solidFill>
                <a:srgbClr val="000000"/>
              </a:solidFill>
            </a:endParaRPr>
          </a:p>
          <a:p>
            <a:endParaRPr lang="en-US" altLang="en-US" sz="2400" smtClean="0"/>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it-IT" altLang="en-US" smtClean="0"/>
              <a:t>Spanning Tree</a:t>
            </a:r>
            <a:endParaRPr lang="en-US" altLang="en-US" smtClean="0"/>
          </a:p>
        </p:txBody>
      </p:sp>
      <p:pic>
        <p:nvPicPr>
          <p:cNvPr id="111619"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9556" name="Text Box 4"/>
          <p:cNvSpPr txBox="1">
            <a:spLocks noChangeArrowheads="1"/>
          </p:cNvSpPr>
          <p:nvPr/>
        </p:nvSpPr>
        <p:spPr bwMode="auto">
          <a:xfrm>
            <a:off x="2136775" y="4475163"/>
            <a:ext cx="849313"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prstDash val="sysDot"/>
                <a:miter lim="800000"/>
                <a:headEnd type="none" w="sm" len="sm"/>
                <a:tailEnd type="none" w="sm" len="sm"/>
              </a14:hiddenLine>
            </a:ext>
          </a:extLst>
        </p:spPr>
        <p:txBody>
          <a:bodyPr vert="eaVert" wrap="none">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r">
              <a:lnSpc>
                <a:spcPct val="90000"/>
              </a:lnSpc>
              <a:spcBef>
                <a:spcPct val="50000"/>
              </a:spcBef>
            </a:pPr>
            <a:r>
              <a:rPr lang="it-IT" altLang="en-US" sz="4800">
                <a:solidFill>
                  <a:schemeClr val="accent2"/>
                </a:solidFill>
                <a:latin typeface="Arial Unicode MS" panose="020B0604020202020204" pitchFamily="34" charset="-128"/>
                <a:ea typeface="Arial Unicode MS" panose="020B0604020202020204" pitchFamily="34" charset="-128"/>
                <a:cs typeface="Arial Unicode MS" panose="020B0604020202020204" pitchFamily="34" charset="-128"/>
              </a:rPr>
              <a:t>X</a:t>
            </a:r>
            <a:endParaRPr lang="en-GB" altLang="en-US" sz="4800">
              <a:solidFill>
                <a:schemeClr val="accent2"/>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79557" name="Text Box 5"/>
          <p:cNvSpPr txBox="1">
            <a:spLocks noChangeArrowheads="1"/>
          </p:cNvSpPr>
          <p:nvPr/>
        </p:nvSpPr>
        <p:spPr bwMode="auto">
          <a:xfrm>
            <a:off x="6323013" y="4487863"/>
            <a:ext cx="849312"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prstDash val="sysDot"/>
                <a:miter lim="800000"/>
                <a:headEnd type="none" w="sm" len="sm"/>
                <a:tailEnd type="none" w="sm" len="sm"/>
              </a14:hiddenLine>
            </a:ext>
          </a:extLst>
        </p:spPr>
        <p:txBody>
          <a:bodyPr vert="eaVert" wrap="none">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r">
              <a:lnSpc>
                <a:spcPct val="90000"/>
              </a:lnSpc>
              <a:spcBef>
                <a:spcPct val="50000"/>
              </a:spcBef>
            </a:pPr>
            <a:r>
              <a:rPr lang="it-IT" altLang="en-US" sz="4800">
                <a:solidFill>
                  <a:schemeClr val="accent2"/>
                </a:solidFill>
                <a:latin typeface="Arial Unicode MS" panose="020B0604020202020204" pitchFamily="34" charset="-128"/>
                <a:ea typeface="Arial Unicode MS" panose="020B0604020202020204" pitchFamily="34" charset="-128"/>
                <a:cs typeface="Arial Unicode MS" panose="020B0604020202020204" pitchFamily="34" charset="-128"/>
              </a:rPr>
              <a:t>X</a:t>
            </a:r>
            <a:endParaRPr lang="en-GB" altLang="en-US" sz="4800">
              <a:solidFill>
                <a:schemeClr val="accent2"/>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1000"/>
                                  </p:stCondLst>
                                  <p:childTnLst>
                                    <p:set>
                                      <p:cBhvr>
                                        <p:cTn id="6" dur="1" fill="hold">
                                          <p:stCondLst>
                                            <p:cond delay="0"/>
                                          </p:stCondLst>
                                        </p:cTn>
                                        <p:tgtEl>
                                          <p:spTgt spid="279556"/>
                                        </p:tgtEl>
                                        <p:attrNameLst>
                                          <p:attrName>style.visibility</p:attrName>
                                        </p:attrNameLst>
                                      </p:cBhvr>
                                      <p:to>
                                        <p:strVal val="visible"/>
                                      </p:to>
                                    </p:set>
                                    <p:anim calcmode="lin" valueType="num">
                                      <p:cBhvr additive="base">
                                        <p:cTn id="7" dur="500" fill="hold"/>
                                        <p:tgtEl>
                                          <p:spTgt spid="279556"/>
                                        </p:tgtEl>
                                        <p:attrNameLst>
                                          <p:attrName>ppt_x</p:attrName>
                                        </p:attrNameLst>
                                      </p:cBhvr>
                                      <p:tavLst>
                                        <p:tav tm="0">
                                          <p:val>
                                            <p:strVal val="0-#ppt_w/2"/>
                                          </p:val>
                                        </p:tav>
                                        <p:tav tm="100000">
                                          <p:val>
                                            <p:strVal val="#ppt_x"/>
                                          </p:val>
                                        </p:tav>
                                      </p:tavLst>
                                    </p:anim>
                                    <p:anim calcmode="lin" valueType="num">
                                      <p:cBhvr additive="base">
                                        <p:cTn id="8" dur="500" fill="hold"/>
                                        <p:tgtEl>
                                          <p:spTgt spid="27955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500"/>
                            </p:stCondLst>
                            <p:childTnLst>
                              <p:par>
                                <p:cTn id="10" presetID="2" presetClass="entr" presetSubtype="8" fill="hold" grpId="0" nodeType="afterEffect">
                                  <p:stCondLst>
                                    <p:cond delay="1000"/>
                                  </p:stCondLst>
                                  <p:childTnLst>
                                    <p:set>
                                      <p:cBhvr>
                                        <p:cTn id="11" dur="1" fill="hold">
                                          <p:stCondLst>
                                            <p:cond delay="0"/>
                                          </p:stCondLst>
                                        </p:cTn>
                                        <p:tgtEl>
                                          <p:spTgt spid="279557"/>
                                        </p:tgtEl>
                                        <p:attrNameLst>
                                          <p:attrName>style.visibility</p:attrName>
                                        </p:attrNameLst>
                                      </p:cBhvr>
                                      <p:to>
                                        <p:strVal val="visible"/>
                                      </p:to>
                                    </p:set>
                                    <p:anim calcmode="lin" valueType="num">
                                      <p:cBhvr additive="base">
                                        <p:cTn id="12" dur="500" fill="hold"/>
                                        <p:tgtEl>
                                          <p:spTgt spid="279557"/>
                                        </p:tgtEl>
                                        <p:attrNameLst>
                                          <p:attrName>ppt_x</p:attrName>
                                        </p:attrNameLst>
                                      </p:cBhvr>
                                      <p:tavLst>
                                        <p:tav tm="0">
                                          <p:val>
                                            <p:strVal val="0-#ppt_w/2"/>
                                          </p:val>
                                        </p:tav>
                                        <p:tav tm="100000">
                                          <p:val>
                                            <p:strVal val="#ppt_x"/>
                                          </p:val>
                                        </p:tav>
                                      </p:tavLst>
                                    </p:anim>
                                    <p:anim calcmode="lin" valueType="num">
                                      <p:cBhvr additive="base">
                                        <p:cTn id="13" dur="500" fill="hold"/>
                                        <p:tgtEl>
                                          <p:spTgt spid="2795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9556" grpId="0" autoUpdateAnimBg="0"/>
      <p:bldP spid="279557" grpId="0" autoUpdateAnimBg="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r>
              <a:rPr lang="it-IT" altLang="en-US" smtClean="0"/>
              <a:t>Spanning Tree</a:t>
            </a:r>
            <a:endParaRPr lang="en-US" altLang="en-US" smtClean="0"/>
          </a:p>
        </p:txBody>
      </p:sp>
      <p:sp>
        <p:nvSpPr>
          <p:cNvPr id="112643" name="Rectangle 3"/>
          <p:cNvSpPr>
            <a:spLocks noGrp="1" noChangeArrowheads="1"/>
          </p:cNvSpPr>
          <p:nvPr>
            <p:ph type="body" idx="1"/>
          </p:nvPr>
        </p:nvSpPr>
        <p:spPr bwMode="auto">
          <a:xfrm>
            <a:off x="1042988" y="1268413"/>
            <a:ext cx="7789862"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Wingdings" panose="05000000000000000000" pitchFamily="2" charset="2"/>
              <a:buNone/>
            </a:pPr>
            <a:r>
              <a:rPr lang="en-US" altLang="en-US" sz="2000" b="1" smtClean="0">
                <a:solidFill>
                  <a:srgbClr val="000000"/>
                </a:solidFill>
              </a:rPr>
              <a:t>Lo STP deve </a:t>
            </a:r>
            <a:r>
              <a:rPr lang="en-US" altLang="en-US" sz="2000" i="1" smtClean="0">
                <a:solidFill>
                  <a:srgbClr val="FF0000"/>
                </a:solidFill>
              </a:rPr>
              <a:t>convergere</a:t>
            </a:r>
            <a:r>
              <a:rPr lang="en-US" altLang="en-US" sz="2000" b="1" smtClean="0">
                <a:solidFill>
                  <a:srgbClr val="000000"/>
                </a:solidFill>
              </a:rPr>
              <a:t>,</a:t>
            </a:r>
            <a:r>
              <a:rPr lang="it-IT" altLang="en-US" sz="2000" b="1" smtClean="0">
                <a:solidFill>
                  <a:srgbClr val="000000"/>
                </a:solidFill>
              </a:rPr>
              <a:t> </a:t>
            </a:r>
            <a:r>
              <a:rPr lang="en-US" altLang="en-US" sz="2000" b="1" smtClean="0">
                <a:solidFill>
                  <a:srgbClr val="000000"/>
                </a:solidFill>
              </a:rPr>
              <a:t>indipendentemente dalla</a:t>
            </a:r>
            <a:r>
              <a:rPr lang="it-IT" altLang="en-US" sz="2000" b="1" smtClean="0">
                <a:solidFill>
                  <a:srgbClr val="000000"/>
                </a:solidFill>
              </a:rPr>
              <a:t> </a:t>
            </a:r>
            <a:r>
              <a:rPr lang="en-US" altLang="en-US" sz="2000" b="1" smtClean="0">
                <a:solidFill>
                  <a:srgbClr val="000000"/>
                </a:solidFill>
              </a:rPr>
              <a:t>dimensione della rete locale</a:t>
            </a:r>
            <a:r>
              <a:rPr lang="it-IT" altLang="en-US" sz="2000" b="1" smtClean="0">
                <a:solidFill>
                  <a:srgbClr val="000000"/>
                </a:solidFill>
              </a:rPr>
              <a:t> e l</a:t>
            </a:r>
            <a:r>
              <a:rPr lang="en-US" altLang="en-US" sz="2000" b="1" smtClean="0">
                <a:solidFill>
                  <a:srgbClr val="000000"/>
                </a:solidFill>
              </a:rPr>
              <a:t>a topologia attiva deve essere</a:t>
            </a:r>
            <a:r>
              <a:rPr lang="it-IT" altLang="en-US" sz="2000" b="1" smtClean="0">
                <a:solidFill>
                  <a:srgbClr val="000000"/>
                </a:solidFill>
              </a:rPr>
              <a:t> </a:t>
            </a:r>
            <a:r>
              <a:rPr lang="en-US" altLang="en-US" sz="2000" b="1" smtClean="0">
                <a:solidFill>
                  <a:srgbClr val="000000"/>
                </a:solidFill>
              </a:rPr>
              <a:t>stabile e</a:t>
            </a:r>
            <a:r>
              <a:rPr lang="it-IT" altLang="en-US" sz="2000" b="1" smtClean="0">
                <a:solidFill>
                  <a:srgbClr val="000000"/>
                </a:solidFill>
              </a:rPr>
              <a:t> </a:t>
            </a:r>
            <a:r>
              <a:rPr lang="en-US" altLang="en-US" sz="2000" b="1" smtClean="0">
                <a:solidFill>
                  <a:srgbClr val="000000"/>
                </a:solidFill>
              </a:rPr>
              <a:t>predicibile</a:t>
            </a:r>
          </a:p>
          <a:p>
            <a:r>
              <a:rPr lang="en-US" altLang="en-US" sz="2000" b="1" smtClean="0">
                <a:solidFill>
                  <a:srgbClr val="33669A"/>
                </a:solidFill>
                <a:latin typeface="Century Gothic" panose="020B0502020202020204" pitchFamily="34" charset="0"/>
              </a:rPr>
              <a:t>Fissato l’insieme dei parametri</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di configurazione e a parità di</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link e apparati correttamente</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funzionanti, la topologia attiva</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calcolata</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dall’algoritmo di</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spanning tree deve essere</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sempre la stessa</a:t>
            </a:r>
            <a:r>
              <a:rPr lang="it-IT" altLang="en-US" sz="2000" b="1" smtClean="0">
                <a:solidFill>
                  <a:srgbClr val="33669A"/>
                </a:solidFill>
                <a:latin typeface="Century Gothic" panose="020B0502020202020204" pitchFamily="34" charset="0"/>
              </a:rPr>
              <a:t> </a:t>
            </a:r>
          </a:p>
          <a:p>
            <a:pPr>
              <a:buFont typeface="Wingdings" panose="05000000000000000000" pitchFamily="2" charset="2"/>
              <a:buNone/>
            </a:pPr>
            <a:r>
              <a:rPr lang="en-US" altLang="en-US" sz="2000" b="1" smtClean="0">
                <a:solidFill>
                  <a:srgbClr val="000000"/>
                </a:solidFill>
              </a:rPr>
              <a:t>Lo STP deve essere </a:t>
            </a:r>
            <a:r>
              <a:rPr lang="en-US" altLang="en-US" sz="2000" b="1" i="1" smtClean="0">
                <a:solidFill>
                  <a:srgbClr val="000000"/>
                </a:solidFill>
              </a:rPr>
              <a:t>plug &amp; play</a:t>
            </a:r>
            <a:r>
              <a:rPr lang="it-IT" altLang="en-US" sz="2000" b="1" i="1" smtClean="0">
                <a:solidFill>
                  <a:srgbClr val="000000"/>
                </a:solidFill>
              </a:rPr>
              <a:t> </a:t>
            </a:r>
            <a:endParaRPr lang="en-US" altLang="en-US" sz="2000" b="1" i="1" smtClean="0">
              <a:solidFill>
                <a:srgbClr val="000000"/>
              </a:solidFill>
            </a:endParaRPr>
          </a:p>
          <a:p>
            <a:r>
              <a:rPr lang="en-US" altLang="en-US" sz="2000" b="1" smtClean="0">
                <a:solidFill>
                  <a:srgbClr val="33669A"/>
                </a:solidFill>
                <a:latin typeface="Century Gothic" panose="020B0502020202020204" pitchFamily="34" charset="0"/>
              </a:rPr>
              <a:t>Una volta configurato, deve</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funzionare</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correttamente</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senza richiedere l’intervento</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del network manager</a:t>
            </a:r>
          </a:p>
          <a:p>
            <a:pPr>
              <a:buFont typeface="Wingdings" panose="05000000000000000000" pitchFamily="2" charset="2"/>
              <a:buNone/>
            </a:pPr>
            <a:r>
              <a:rPr lang="en-US" altLang="en-US" sz="2000" b="1" smtClean="0">
                <a:solidFill>
                  <a:srgbClr val="000000"/>
                </a:solidFill>
              </a:rPr>
              <a:t>Lo standard IEEE 802.1D contiene</a:t>
            </a:r>
            <a:r>
              <a:rPr lang="it-IT" altLang="en-US" sz="2000" b="1" smtClean="0">
                <a:solidFill>
                  <a:srgbClr val="000000"/>
                </a:solidFill>
              </a:rPr>
              <a:t> </a:t>
            </a:r>
            <a:r>
              <a:rPr lang="en-US" altLang="en-US" sz="2000" b="1" smtClean="0">
                <a:solidFill>
                  <a:srgbClr val="000000"/>
                </a:solidFill>
              </a:rPr>
              <a:t>in appendice il codice C di</a:t>
            </a:r>
            <a:r>
              <a:rPr lang="it-IT" altLang="en-US" sz="2000" b="1" smtClean="0">
                <a:solidFill>
                  <a:srgbClr val="000000"/>
                </a:solidFill>
              </a:rPr>
              <a:t> </a:t>
            </a:r>
            <a:r>
              <a:rPr lang="en-US" altLang="en-US" sz="2000" b="1" smtClean="0">
                <a:solidFill>
                  <a:srgbClr val="000000"/>
                </a:solidFill>
              </a:rPr>
              <a:t>funzionamento del protocollo</a:t>
            </a:r>
            <a:r>
              <a:rPr lang="it-IT" altLang="en-US" sz="2000" b="1" smtClean="0">
                <a:solidFill>
                  <a:srgbClr val="000000"/>
                </a:solidFill>
              </a:rPr>
              <a:t> </a:t>
            </a:r>
            <a:r>
              <a:rPr lang="en-US" altLang="en-US" sz="2000" b="1" smtClean="0">
                <a:solidFill>
                  <a:srgbClr val="000000"/>
                </a:solidFill>
              </a:rPr>
              <a:t>stesso</a:t>
            </a:r>
          </a:p>
          <a:p>
            <a:r>
              <a:rPr lang="en-US" altLang="en-US" sz="2000" b="1" smtClean="0">
                <a:solidFill>
                  <a:srgbClr val="33669A"/>
                </a:solidFill>
                <a:latin typeface="Century Gothic" panose="020B0502020202020204" pitchFamily="34" charset="0"/>
              </a:rPr>
              <a:t>Questo ha semplificato </a:t>
            </a:r>
            <a:r>
              <a:rPr lang="it-IT" altLang="en-US" sz="2000" b="1" smtClean="0">
                <a:solidFill>
                  <a:srgbClr val="33669A"/>
                </a:solidFill>
                <a:latin typeface="Century Gothic" panose="020B0502020202020204" pitchFamily="34" charset="0"/>
              </a:rPr>
              <a:t>i </a:t>
            </a:r>
            <a:r>
              <a:rPr lang="en-US" altLang="en-US" sz="2000" b="1" smtClean="0">
                <a:solidFill>
                  <a:srgbClr val="33669A"/>
                </a:solidFill>
                <a:latin typeface="Century Gothic" panose="020B0502020202020204" pitchFamily="34" charset="0"/>
              </a:rPr>
              <a:t>problemi di</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interoperabilità tra</a:t>
            </a:r>
            <a:r>
              <a:rPr lang="it-IT" altLang="en-US" sz="2000" b="1" smtClean="0">
                <a:solidFill>
                  <a:srgbClr val="33669A"/>
                </a:solidFill>
                <a:latin typeface="Century Gothic" panose="020B0502020202020204" pitchFamily="34" charset="0"/>
              </a:rPr>
              <a:t> </a:t>
            </a:r>
            <a:r>
              <a:rPr lang="en-US" altLang="en-US" sz="2000" b="1" smtClean="0">
                <a:solidFill>
                  <a:srgbClr val="33669A"/>
                </a:solidFill>
                <a:latin typeface="Century Gothic" panose="020B0502020202020204" pitchFamily="34" charset="0"/>
              </a:rPr>
              <a:t>i costruttori</a:t>
            </a:r>
            <a:endParaRPr lang="en-US" altLang="en-US" sz="2000" smtClean="0">
              <a:solidFill>
                <a:srgbClr val="000000"/>
              </a:solidFill>
              <a:latin typeface="Wingdings" panose="05000000000000000000" pitchFamily="2" charset="2"/>
            </a:endParaRPr>
          </a:p>
          <a:p>
            <a:endParaRPr lang="en-US" altLang="en-US" sz="2000" smtClean="0"/>
          </a:p>
        </p:txBody>
      </p:sp>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r>
              <a:rPr lang="it-IT" altLang="en-US" smtClean="0"/>
              <a:t>Spanning Tree</a:t>
            </a:r>
            <a:endParaRPr lang="en-US" altLang="en-US" smtClean="0"/>
          </a:p>
        </p:txBody>
      </p:sp>
      <p:sp>
        <p:nvSpPr>
          <p:cNvPr id="113667" name="Rectangle 3"/>
          <p:cNvSpPr>
            <a:spLocks noGrp="1" noChangeArrowheads="1"/>
          </p:cNvSpPr>
          <p:nvPr>
            <p:ph type="body" idx="1"/>
          </p:nvPr>
        </p:nvSpPr>
        <p:spPr bwMode="auto">
          <a:xfrm>
            <a:off x="1042988" y="1268413"/>
            <a:ext cx="7716837" cy="5113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b="1" smtClean="0">
                <a:solidFill>
                  <a:srgbClr val="000000"/>
                </a:solidFill>
              </a:rPr>
              <a:t>L’algoritmo di spanning tree </a:t>
            </a:r>
            <a:r>
              <a:rPr lang="en-US" altLang="en-US" b="1" smtClean="0">
                <a:solidFill>
                  <a:srgbClr val="C1C1C1"/>
                </a:solidFill>
              </a:rPr>
              <a:t> </a:t>
            </a:r>
            <a:r>
              <a:rPr lang="en-US" altLang="en-US" b="1" smtClean="0">
                <a:solidFill>
                  <a:srgbClr val="000000"/>
                </a:solidFill>
              </a:rPr>
              <a:t>non blocca i collegamenti,</a:t>
            </a:r>
            <a:r>
              <a:rPr lang="it-IT" altLang="en-US" b="1" smtClean="0">
                <a:solidFill>
                  <a:srgbClr val="000000"/>
                </a:solidFill>
              </a:rPr>
              <a:t> </a:t>
            </a:r>
            <a:r>
              <a:rPr lang="en-US" altLang="en-US" b="1" smtClean="0">
                <a:solidFill>
                  <a:srgbClr val="000000"/>
                </a:solidFill>
              </a:rPr>
              <a:t>ma solo le porte</a:t>
            </a:r>
          </a:p>
          <a:p>
            <a:r>
              <a:rPr lang="en-US" altLang="en-US" b="1" smtClean="0">
                <a:solidFill>
                  <a:srgbClr val="000000"/>
                </a:solidFill>
              </a:rPr>
              <a:t>Una porta “bloccata” dallo STP lascia passare </a:t>
            </a:r>
            <a:r>
              <a:rPr lang="it-IT" altLang="en-US" b="1" smtClean="0">
                <a:solidFill>
                  <a:srgbClr val="000000"/>
                </a:solidFill>
              </a:rPr>
              <a:t>i</a:t>
            </a:r>
            <a:r>
              <a:rPr lang="en-US" altLang="en-US" b="1" smtClean="0">
                <a:solidFill>
                  <a:srgbClr val="C1C1C1"/>
                </a:solidFill>
              </a:rPr>
              <a:t> </a:t>
            </a:r>
            <a:r>
              <a:rPr lang="en-US" altLang="en-US" b="1" smtClean="0">
                <a:solidFill>
                  <a:srgbClr val="000000"/>
                </a:solidFill>
              </a:rPr>
              <a:t>messaggi del protocollo, ma non le trame contenenti </a:t>
            </a:r>
            <a:r>
              <a:rPr lang="it-IT" altLang="en-US" b="1" smtClean="0">
                <a:solidFill>
                  <a:srgbClr val="000000"/>
                </a:solidFill>
              </a:rPr>
              <a:t>i</a:t>
            </a:r>
            <a:r>
              <a:rPr lang="en-US" altLang="en-US" b="1" smtClean="0">
                <a:solidFill>
                  <a:srgbClr val="C1C1C1"/>
                </a:solidFill>
              </a:rPr>
              <a:t> </a:t>
            </a:r>
            <a:r>
              <a:rPr lang="en-US" altLang="en-US" b="1" smtClean="0">
                <a:solidFill>
                  <a:srgbClr val="000000"/>
                </a:solidFill>
              </a:rPr>
              <a:t>dati</a:t>
            </a:r>
          </a:p>
          <a:p>
            <a:r>
              <a:rPr lang="en-US" altLang="en-US" b="1" smtClean="0">
                <a:solidFill>
                  <a:srgbClr val="000000"/>
                </a:solidFill>
              </a:rPr>
              <a:t>L’algoritmo opera nei seguenti passi</a:t>
            </a:r>
          </a:p>
          <a:p>
            <a:pPr lvl="1"/>
            <a:r>
              <a:rPr lang="en-US" altLang="en-US" b="1" smtClean="0">
                <a:solidFill>
                  <a:srgbClr val="33669A"/>
                </a:solidFill>
                <a:latin typeface="Century Gothic" panose="020B0502020202020204" pitchFamily="34" charset="0"/>
              </a:rPr>
              <a:t>Elezione del Root Bridge</a:t>
            </a:r>
          </a:p>
          <a:p>
            <a:pPr lvl="1"/>
            <a:r>
              <a:rPr lang="en-US" altLang="en-US" b="1" smtClean="0">
                <a:solidFill>
                  <a:srgbClr val="33669A"/>
                </a:solidFill>
                <a:latin typeface="Century Gothic" panose="020B0502020202020204" pitchFamily="34" charset="0"/>
              </a:rPr>
              <a:t>Selezione della Root Port</a:t>
            </a:r>
          </a:p>
          <a:p>
            <a:pPr lvl="1"/>
            <a:r>
              <a:rPr lang="en-US" altLang="en-US" b="1" smtClean="0">
                <a:solidFill>
                  <a:srgbClr val="33669A"/>
                </a:solidFill>
                <a:latin typeface="Century Gothic" panose="020B0502020202020204" pitchFamily="34" charset="0"/>
              </a:rPr>
              <a:t>Selezione della Designated Bridge Port</a:t>
            </a:r>
            <a:endParaRPr lang="en-US" altLang="en-US" smtClean="0">
              <a:solidFill>
                <a:srgbClr val="000000"/>
              </a:solidFill>
              <a:latin typeface="Wingdings" panose="05000000000000000000" pitchFamily="2" charset="2"/>
            </a:endParaRPr>
          </a:p>
          <a:p>
            <a:endParaRPr lang="en-US" altLang="en-US" smtClean="0"/>
          </a:p>
        </p:txBody>
      </p: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4"/>
          <p:cNvSpPr>
            <a:spLocks noGrp="1" noChangeArrowheads="1"/>
          </p:cNvSpPr>
          <p:nvPr>
            <p:ph type="title"/>
          </p:nvPr>
        </p:nvSpPr>
        <p:spPr/>
        <p:txBody>
          <a:bodyPr/>
          <a:lstStyle/>
          <a:p>
            <a:r>
              <a:rPr lang="en-US" altLang="en-US" smtClean="0"/>
              <a:t>Performance</a:t>
            </a:r>
          </a:p>
        </p:txBody>
      </p:sp>
      <p:sp>
        <p:nvSpPr>
          <p:cNvPr id="114691"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90000"/>
              </a:lnSpc>
            </a:pPr>
            <a:r>
              <a:rPr lang="en-US" altLang="en-US" sz="2400" smtClean="0"/>
              <a:t>Wirespeed Performance </a:t>
            </a:r>
          </a:p>
          <a:p>
            <a:pPr>
              <a:lnSpc>
                <a:spcPct val="90000"/>
              </a:lnSpc>
            </a:pPr>
            <a:r>
              <a:rPr lang="en-US" altLang="en-US" sz="2400" smtClean="0"/>
              <a:t>How many packets per second ?</a:t>
            </a:r>
          </a:p>
          <a:p>
            <a:pPr lvl="1">
              <a:lnSpc>
                <a:spcPct val="90000"/>
              </a:lnSpc>
            </a:pPr>
            <a:r>
              <a:rPr lang="en-US" altLang="en-US" sz="2000" smtClean="0"/>
              <a:t>14,880 pps on 10Mbps Ethernet</a:t>
            </a:r>
          </a:p>
          <a:p>
            <a:pPr lvl="1">
              <a:lnSpc>
                <a:spcPct val="90000"/>
              </a:lnSpc>
            </a:pPr>
            <a:r>
              <a:rPr lang="en-US" altLang="en-US" sz="2000" smtClean="0"/>
              <a:t>148,800 pps on 100Mbps Ethernet</a:t>
            </a:r>
          </a:p>
          <a:p>
            <a:pPr lvl="1">
              <a:lnSpc>
                <a:spcPct val="90000"/>
              </a:lnSpc>
            </a:pPr>
            <a:r>
              <a:rPr lang="en-US" altLang="en-US" sz="2000" smtClean="0"/>
              <a:t>1,488,000 pps on 1000Mbps Ethernet</a:t>
            </a:r>
          </a:p>
          <a:p>
            <a:pPr>
              <a:lnSpc>
                <a:spcPct val="90000"/>
              </a:lnSpc>
            </a:pPr>
            <a:r>
              <a:rPr lang="en-US" altLang="en-US" sz="2400" smtClean="0"/>
              <a:t>Non-Blocking Architecture</a:t>
            </a:r>
          </a:p>
          <a:p>
            <a:pPr lvl="1">
              <a:lnSpc>
                <a:spcPct val="90000"/>
              </a:lnSpc>
            </a:pPr>
            <a:r>
              <a:rPr lang="en-US" altLang="en-US" sz="2000" smtClean="0"/>
              <a:t>Each port can transmit data at wirespeed to another port</a:t>
            </a:r>
          </a:p>
          <a:p>
            <a:pPr lvl="1">
              <a:lnSpc>
                <a:spcPct val="90000"/>
              </a:lnSpc>
            </a:pPr>
            <a:r>
              <a:rPr lang="en-US" altLang="en-US" sz="2000" smtClean="0"/>
              <a:t>Multiple ports can transmit data at wirespeed to other multiple ports</a:t>
            </a:r>
          </a:p>
          <a:p>
            <a:pPr>
              <a:lnSpc>
                <a:spcPct val="90000"/>
              </a:lnSpc>
            </a:pPr>
            <a:r>
              <a:rPr lang="en-US" altLang="en-US" sz="2400" smtClean="0"/>
              <a:t>Forwarding Architecture: Store and Forward</a:t>
            </a:r>
          </a:p>
          <a:p>
            <a:pPr>
              <a:lnSpc>
                <a:spcPct val="90000"/>
              </a:lnSpc>
            </a:pPr>
            <a:r>
              <a:rPr lang="en-US" altLang="en-US" sz="2400" smtClean="0"/>
              <a:t>Broadcast Storm Control</a:t>
            </a:r>
          </a:p>
          <a:p>
            <a:pPr lvl="1">
              <a:lnSpc>
                <a:spcPct val="90000"/>
              </a:lnSpc>
            </a:pPr>
            <a:r>
              <a:rPr lang="en-US" altLang="en-US" sz="2000" smtClean="0"/>
              <a:t>Limits Network broadcasts on a per port basis</a:t>
            </a:r>
          </a:p>
          <a:p>
            <a:pPr>
              <a:lnSpc>
                <a:spcPct val="90000"/>
              </a:lnSpc>
            </a:pPr>
            <a:r>
              <a:rPr lang="en-US" altLang="en-US" sz="2400" smtClean="0"/>
              <a:t>Full/Half duplex per 10/100 port </a:t>
            </a:r>
          </a:p>
          <a:p>
            <a:pPr>
              <a:lnSpc>
                <a:spcPct val="90000"/>
              </a:lnSpc>
            </a:pPr>
            <a:r>
              <a:rPr lang="en-US" altLang="en-US" sz="2400" smtClean="0"/>
              <a:t>Full/Half duplex per Gigabit port </a:t>
            </a:r>
          </a:p>
        </p:txBody>
      </p:sp>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4"/>
          <p:cNvSpPr>
            <a:spLocks noGrp="1" noChangeArrowheads="1"/>
          </p:cNvSpPr>
          <p:nvPr>
            <p:ph type="title"/>
          </p:nvPr>
        </p:nvSpPr>
        <p:spPr/>
        <p:txBody>
          <a:bodyPr/>
          <a:lstStyle/>
          <a:p>
            <a:r>
              <a:rPr lang="en-US" altLang="en-US" smtClean="0"/>
              <a:t>Management</a:t>
            </a:r>
          </a:p>
        </p:txBody>
      </p:sp>
      <p:sp>
        <p:nvSpPr>
          <p:cNvPr id="115715"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In-Band</a:t>
            </a:r>
          </a:p>
          <a:p>
            <a:pPr lvl="1"/>
            <a:r>
              <a:rPr lang="en-US" altLang="en-US" smtClean="0"/>
              <a:t>Web Interface</a:t>
            </a:r>
          </a:p>
          <a:p>
            <a:pPr lvl="1"/>
            <a:r>
              <a:rPr lang="en-US" altLang="en-US" smtClean="0"/>
              <a:t>Telnet</a:t>
            </a:r>
          </a:p>
          <a:p>
            <a:pPr lvl="2"/>
            <a:r>
              <a:rPr lang="en-US" altLang="en-US" smtClean="0"/>
              <a:t>Concurrent Telnet sessions supported</a:t>
            </a:r>
          </a:p>
          <a:p>
            <a:r>
              <a:rPr lang="en-US" altLang="en-US" smtClean="0"/>
              <a:t>Out-of-Band	</a:t>
            </a:r>
          </a:p>
          <a:p>
            <a:pPr lvl="1"/>
            <a:r>
              <a:rPr lang="en-US" altLang="en-US" smtClean="0"/>
              <a:t>Local sessions with RS-232 DB9 console port</a:t>
            </a:r>
          </a:p>
          <a:p>
            <a:r>
              <a:rPr lang="en-US" altLang="en-US" smtClean="0"/>
              <a:t>SNMP</a:t>
            </a:r>
          </a:p>
        </p:txBody>
      </p:sp>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4"/>
          <p:cNvSpPr>
            <a:spLocks noGrp="1" noChangeArrowheads="1"/>
          </p:cNvSpPr>
          <p:nvPr>
            <p:ph type="title"/>
          </p:nvPr>
        </p:nvSpPr>
        <p:spPr/>
        <p:txBody>
          <a:bodyPr/>
          <a:lstStyle/>
          <a:p>
            <a:r>
              <a:rPr lang="en-US" altLang="en-US" smtClean="0"/>
              <a:t>Port Mirroring</a:t>
            </a:r>
          </a:p>
        </p:txBody>
      </p:sp>
      <p:sp>
        <p:nvSpPr>
          <p:cNvPr id="116739"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Use as a debugging tool</a:t>
            </a:r>
          </a:p>
          <a:p>
            <a:r>
              <a:rPr lang="en-US" altLang="en-US" smtClean="0"/>
              <a:t>Provides the ability to study problematic packets</a:t>
            </a:r>
          </a:p>
          <a:p>
            <a:endParaRPr lang="en-US" altLang="en-US" smtClean="0"/>
          </a:p>
          <a:p>
            <a:r>
              <a:rPr lang="en-US" altLang="en-US" smtClean="0"/>
              <a:t>Check the Port Mirroring Feature on all ports</a:t>
            </a:r>
          </a:p>
        </p:txBody>
      </p: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4"/>
          <p:cNvSpPr>
            <a:spLocks noGrp="1" noChangeArrowheads="1"/>
          </p:cNvSpPr>
          <p:nvPr>
            <p:ph type="title"/>
          </p:nvPr>
        </p:nvSpPr>
        <p:spPr/>
        <p:txBody>
          <a:bodyPr/>
          <a:lstStyle/>
          <a:p>
            <a:r>
              <a:rPr lang="it-IT" altLang="en-US" sz="2800" smtClean="0"/>
              <a:t>Broadcast/Multicast Storm Control</a:t>
            </a:r>
            <a:endParaRPr lang="en-GB" altLang="en-US" sz="2800" smtClean="0"/>
          </a:p>
        </p:txBody>
      </p:sp>
      <p:sp>
        <p:nvSpPr>
          <p:cNvPr id="117763"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ja-JP" smtClean="0">
                <a:ea typeface="ＭＳ Ｐゴシック" panose="020B0600070205080204" pitchFamily="34" charset="-128"/>
              </a:rPr>
              <a:t>A switch implements a global Broadcast/Multicast control algorithm which prevents misbehaving sources from using too many resources. </a:t>
            </a:r>
          </a:p>
          <a:p>
            <a:r>
              <a:rPr lang="en-GB" altLang="ja-JP" smtClean="0">
                <a:ea typeface="ＭＳ Ｐゴシック" panose="020B0600070205080204" pitchFamily="34" charset="-128"/>
              </a:rPr>
              <a:t>When the Multicast/Broadcast traffic exceeds a certain threshold all broadcast and non-critical Multicast traffic is dropped:</a:t>
            </a:r>
          </a:p>
          <a:p>
            <a:pPr lvl="1"/>
            <a:r>
              <a:rPr lang="en-GB" altLang="en-US" smtClean="0"/>
              <a:t>For every ingress port the switch counts the broadcast frames in the ingress buffer to be processed. If there are more than 8 broadcast frames in a Fast Ethernet port or more than 16 broadcast frames in a GBE port, any further broadcast frame is dropped.</a:t>
            </a:r>
          </a:p>
        </p:txBody>
      </p: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4"/>
          <p:cNvSpPr>
            <a:spLocks noGrp="1" noChangeArrowheads="1"/>
          </p:cNvSpPr>
          <p:nvPr>
            <p:ph type="title"/>
          </p:nvPr>
        </p:nvSpPr>
        <p:spPr/>
        <p:txBody>
          <a:bodyPr/>
          <a:lstStyle/>
          <a:p>
            <a:r>
              <a:rPr lang="it-IT" altLang="en-US" smtClean="0"/>
              <a:t>Spanning Tree Protocol</a:t>
            </a:r>
            <a:endParaRPr lang="en-GB" altLang="en-US" smtClean="0"/>
          </a:p>
        </p:txBody>
      </p:sp>
      <p:sp>
        <p:nvSpPr>
          <p:cNvPr id="118787"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mtClean="0"/>
              <a:t>A switch might support:</a:t>
            </a:r>
          </a:p>
          <a:p>
            <a:pPr lvl="1"/>
            <a:r>
              <a:rPr lang="en-GB" altLang="en-US" smtClean="0"/>
              <a:t>the regular spanning tree (IEEE802.1D), </a:t>
            </a:r>
          </a:p>
          <a:p>
            <a:pPr lvl="1"/>
            <a:r>
              <a:rPr lang="en-GB" altLang="en-US" smtClean="0"/>
              <a:t>the Multiple STP spanning tree  (IEEE802.1s) and </a:t>
            </a:r>
          </a:p>
          <a:p>
            <a:pPr lvl="1"/>
            <a:r>
              <a:rPr lang="en-GB" altLang="en-US" smtClean="0"/>
              <a:t>the Rapid spanning tree specifications (IEEE802.1w).</a:t>
            </a:r>
          </a:p>
          <a:p>
            <a:r>
              <a:rPr lang="en-GB" altLang="en-US" smtClean="0"/>
              <a:t>Because MSTP is a superset of RSTP and STP, each port can be forced by the operator to work in STP or RSTP or none modes. </a:t>
            </a:r>
          </a:p>
          <a:p>
            <a:r>
              <a:rPr lang="en-GB" altLang="en-US" smtClean="0"/>
              <a:t>The software can handle n+1 (n=MSTI, 1=CST) Spanning trees instances at a time.</a:t>
            </a:r>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4"/>
          <p:cNvSpPr>
            <a:spLocks noGrp="1" noChangeArrowheads="1"/>
          </p:cNvSpPr>
          <p:nvPr>
            <p:ph type="title"/>
          </p:nvPr>
        </p:nvSpPr>
        <p:spPr/>
        <p:txBody>
          <a:bodyPr/>
          <a:lstStyle/>
          <a:p>
            <a:r>
              <a:rPr lang="en-US" altLang="en-US" smtClean="0"/>
              <a:t>IEEE 802.3ad: port trunking</a:t>
            </a:r>
          </a:p>
        </p:txBody>
      </p:sp>
      <p:sp>
        <p:nvSpPr>
          <p:cNvPr id="119811"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1 trunk group</a:t>
            </a:r>
          </a:p>
          <a:p>
            <a:pPr lvl="1"/>
            <a:r>
              <a:rPr lang="en-US" altLang="en-US" smtClean="0"/>
              <a:t>Up to 4 ports</a:t>
            </a:r>
          </a:p>
          <a:p>
            <a:r>
              <a:rPr lang="en-US" altLang="en-US" smtClean="0"/>
              <a:t>Trunking of GbE ports</a:t>
            </a:r>
          </a:p>
          <a:p>
            <a:r>
              <a:rPr lang="en-US" altLang="en-US" smtClean="0"/>
              <a:t>Load balancing over all ports in group</a:t>
            </a:r>
          </a:p>
          <a:p>
            <a:r>
              <a:rPr lang="en-US" altLang="en-US" smtClean="0"/>
              <a:t>Continues to forward traffic if one link in group fails</a:t>
            </a:r>
          </a:p>
          <a:p>
            <a:endParaRPr lang="en-US" altLang="en-US" smtClean="0"/>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4"/>
          <p:cNvSpPr>
            <a:spLocks noGrp="1" noChangeArrowheads="1"/>
          </p:cNvSpPr>
          <p:nvPr>
            <p:ph type="title"/>
          </p:nvPr>
        </p:nvSpPr>
        <p:spPr>
          <a:xfrm>
            <a:off x="292100" y="381000"/>
            <a:ext cx="8362950" cy="685800"/>
          </a:xfrm>
        </p:spPr>
        <p:txBody>
          <a:bodyPr/>
          <a:lstStyle/>
          <a:p>
            <a:r>
              <a:rPr lang="en-US" altLang="en-US" smtClean="0"/>
              <a:t>IEEE 802.3ad Link Aggregation</a:t>
            </a:r>
          </a:p>
        </p:txBody>
      </p:sp>
      <p:sp>
        <p:nvSpPr>
          <p:cNvPr id="120835"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Standards based technology</a:t>
            </a:r>
          </a:p>
          <a:p>
            <a:r>
              <a:rPr lang="en-US" altLang="en-US" smtClean="0"/>
              <a:t>Redundancy</a:t>
            </a:r>
          </a:p>
          <a:p>
            <a:pPr lvl="1"/>
            <a:r>
              <a:rPr lang="en-US" altLang="en-US" smtClean="0"/>
              <a:t>Protect mission critical links</a:t>
            </a:r>
          </a:p>
          <a:p>
            <a:r>
              <a:rPr lang="en-US" altLang="en-US" smtClean="0"/>
              <a:t>Increased bandwidth</a:t>
            </a:r>
          </a:p>
          <a:p>
            <a:pPr lvl="1"/>
            <a:r>
              <a:rPr lang="en-US" altLang="en-US" smtClean="0"/>
              <a:t>Economical way to create a high bandwidth port </a:t>
            </a:r>
          </a:p>
          <a:p>
            <a:r>
              <a:rPr lang="en-GB" altLang="en-US" smtClean="0"/>
              <a:t>An aggregation of 2, 4 or 8 ports for FE ports and an aggregation of 2 or 4 ports for GbE ports can be specified.</a:t>
            </a:r>
          </a:p>
          <a:p>
            <a:pPr lvl="1"/>
            <a:r>
              <a:rPr lang="en-GB" altLang="en-US" smtClean="0"/>
              <a:t>Check CPU registers to prevent out-of-order delivery of packets when an aggregated link becomes live.</a:t>
            </a:r>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4"/>
          <p:cNvSpPr>
            <a:spLocks noGrp="1" noChangeArrowheads="1"/>
          </p:cNvSpPr>
          <p:nvPr>
            <p:ph type="title"/>
          </p:nvPr>
        </p:nvSpPr>
        <p:spPr/>
        <p:txBody>
          <a:bodyPr/>
          <a:lstStyle/>
          <a:p>
            <a:r>
              <a:rPr lang="en-US" altLang="en-US" smtClean="0"/>
              <a:t>GVRP : Dynamic VLANs</a:t>
            </a:r>
          </a:p>
        </p:txBody>
      </p:sp>
      <p:sp>
        <p:nvSpPr>
          <p:cNvPr id="121859" name="Rectangle 5"/>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400" smtClean="0"/>
              <a:t>What It Is:</a:t>
            </a:r>
          </a:p>
          <a:p>
            <a:pPr lvl="1"/>
            <a:r>
              <a:rPr lang="en-US" altLang="en-US" sz="2000" smtClean="0"/>
              <a:t>Generic Attributes Registration Protocol (GARP) </a:t>
            </a:r>
          </a:p>
          <a:p>
            <a:pPr lvl="1"/>
            <a:r>
              <a:rPr lang="en-US" altLang="en-US" sz="2000" smtClean="0"/>
              <a:t>GARP VLAN Registration Protocol (GVRP). </a:t>
            </a:r>
          </a:p>
          <a:p>
            <a:pPr lvl="1"/>
            <a:r>
              <a:rPr lang="en-US" altLang="en-US" sz="2000" smtClean="0"/>
              <a:t>GVRP lets nodes register into a VLAN</a:t>
            </a:r>
          </a:p>
          <a:p>
            <a:r>
              <a:rPr lang="en-US" altLang="en-US" sz="2400" smtClean="0"/>
              <a:t>What It Means:</a:t>
            </a:r>
          </a:p>
          <a:p>
            <a:pPr lvl="1"/>
            <a:r>
              <a:rPr lang="en-US" altLang="en-US" sz="2000" smtClean="0"/>
              <a:t>When the switch is plugged in to the network, it receives the list of VLAN ID's on the network and GVRP pre-populates the switch's management interface with the VLAN IDs.  </a:t>
            </a:r>
          </a:p>
          <a:p>
            <a:pPr lvl="1"/>
            <a:r>
              <a:rPr lang="en-US" altLang="en-US" sz="2000" smtClean="0"/>
              <a:t>The network administrator can then simply designate which ports are part of each VLAN without having to manually type in all of the names/VLAN ID's of the all of the VLANs on the LAN.</a:t>
            </a:r>
          </a:p>
          <a:p>
            <a:r>
              <a:rPr lang="en-US" altLang="en-US" sz="2400" smtClean="0"/>
              <a:t>Why It Is Useful:</a:t>
            </a:r>
          </a:p>
          <a:p>
            <a:pPr lvl="1"/>
            <a:r>
              <a:rPr lang="en-US" altLang="en-US" sz="2000" smtClean="0"/>
              <a:t>Minimizes steps to install new switches on a multi-VLAN network</a:t>
            </a:r>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title"/>
          </p:nvPr>
        </p:nvSpPr>
        <p:spPr/>
        <p:txBody>
          <a:bodyPr/>
          <a:lstStyle/>
          <a:p>
            <a:r>
              <a:rPr lang="en-US" altLang="en-US" smtClean="0"/>
              <a:t>IEEE 802.1P: Send Most Important Traffic First</a:t>
            </a:r>
          </a:p>
        </p:txBody>
      </p:sp>
      <p:sp>
        <p:nvSpPr>
          <p:cNvPr id="122883" name="Rectangle 8"/>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400" smtClean="0"/>
              <a:t>Priority Queuing </a:t>
            </a:r>
          </a:p>
          <a:p>
            <a:pPr lvl="1"/>
            <a:r>
              <a:rPr lang="en-US" altLang="zh-TW" sz="2000" smtClean="0">
                <a:ea typeface="PMingLiU" panose="02020500000000000000" pitchFamily="18" charset="-120"/>
              </a:rPr>
              <a:t>Four priority queues per port</a:t>
            </a:r>
          </a:p>
          <a:p>
            <a:pPr lvl="1"/>
            <a:r>
              <a:rPr lang="en-GB" altLang="en-US" sz="2000" smtClean="0"/>
              <a:t>WFQ and strict priority </a:t>
            </a:r>
            <a:r>
              <a:rPr lang="en-US" altLang="zh-TW" sz="2000" smtClean="0">
                <a:ea typeface="PMingLiU" panose="02020500000000000000" pitchFamily="18" charset="-120"/>
              </a:rPr>
              <a:t>algorithm</a:t>
            </a:r>
            <a:r>
              <a:rPr lang="en-GB" altLang="en-US" sz="2000" smtClean="0"/>
              <a:t> support on a port or 802.1p based criteria</a:t>
            </a:r>
          </a:p>
          <a:p>
            <a:pPr lvl="1"/>
            <a:r>
              <a:rPr lang="en-GB" altLang="en-US" sz="2000" smtClean="0"/>
              <a:t>Priority class handling: </a:t>
            </a:r>
            <a:r>
              <a:rPr lang="en-GB" altLang="ja-JP" sz="2000" smtClean="0">
                <a:ea typeface="ＭＳ Ｐゴシック" panose="020B0600070205080204" pitchFamily="34" charset="-128"/>
              </a:rPr>
              <a:t>Priority to CoS conversion support (4 queues) according to 802.1p</a:t>
            </a:r>
            <a:endParaRPr lang="en-US" altLang="en-US" sz="2000" smtClean="0"/>
          </a:p>
          <a:p>
            <a:r>
              <a:rPr lang="en-US" altLang="en-US" sz="2400" smtClean="0"/>
              <a:t>Read and write an IEEE 802.1p priority tag</a:t>
            </a:r>
          </a:p>
          <a:p>
            <a:pPr lvl="1"/>
            <a:r>
              <a:rPr lang="en-US" altLang="en-US" sz="2000" smtClean="0"/>
              <a:t>If an IEEE 802.1p tag exists, the switch reads a packet’s existing priority and maps it to the appropriate queue</a:t>
            </a:r>
          </a:p>
          <a:p>
            <a:pPr lvl="1"/>
            <a:r>
              <a:rPr lang="en-US" altLang="en-US" sz="2000" smtClean="0"/>
              <a:t>If an IEEE 802.1p tag exists, the switch is able to remove the tag and regenerate the frame untagged</a:t>
            </a:r>
          </a:p>
          <a:p>
            <a:pPr lvl="1"/>
            <a:r>
              <a:rPr lang="en-US" altLang="en-US" sz="2000" smtClean="0"/>
              <a:t>If an IEEE 802.1p tag does not exist, the switch is able to regenerate the frame tagged with a priority specified by the user</a:t>
            </a:r>
          </a:p>
        </p:txBody>
      </p:sp>
      <p:sp>
        <p:nvSpPr>
          <p:cNvPr id="122884" name="Rectangle 4"/>
          <p:cNvSpPr>
            <a:spLocks noChangeArrowheads="1"/>
          </p:cNvSpPr>
          <p:nvPr/>
        </p:nvSpPr>
        <p:spPr bwMode="auto">
          <a:xfrm>
            <a:off x="685800" y="40386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a:spcBef>
                <a:spcPct val="20000"/>
              </a:spcBef>
              <a:buFontTx/>
              <a:buChar char="•"/>
            </a:pPr>
            <a:endParaRPr lang="en-US" altLang="en-US" sz="2800">
              <a:latin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4"/>
          <p:cNvSpPr>
            <a:spLocks noGrp="1" noChangeArrowheads="1"/>
          </p:cNvSpPr>
          <p:nvPr>
            <p:ph type="title"/>
          </p:nvPr>
        </p:nvSpPr>
        <p:spPr/>
        <p:txBody>
          <a:bodyPr/>
          <a:lstStyle/>
          <a:p>
            <a:r>
              <a:rPr lang="it-IT" altLang="en-US" smtClean="0"/>
              <a:t>MAC Table organization</a:t>
            </a:r>
            <a:endParaRPr lang="en-US" altLang="en-US" smtClean="0"/>
          </a:p>
        </p:txBody>
      </p:sp>
      <p:grpSp>
        <p:nvGrpSpPr>
          <p:cNvPr id="123907" name="Group 20"/>
          <p:cNvGrpSpPr>
            <a:grpSpLocks/>
          </p:cNvGrpSpPr>
          <p:nvPr/>
        </p:nvGrpSpPr>
        <p:grpSpPr bwMode="auto">
          <a:xfrm>
            <a:off x="1976438" y="2112963"/>
            <a:ext cx="1073150" cy="2022475"/>
            <a:chOff x="2239" y="1488"/>
            <a:chExt cx="732" cy="1274"/>
          </a:xfrm>
        </p:grpSpPr>
        <p:sp>
          <p:nvSpPr>
            <p:cNvPr id="123941" name="Rectangle 7"/>
            <p:cNvSpPr>
              <a:spLocks noChangeArrowheads="1"/>
            </p:cNvSpPr>
            <p:nvPr/>
          </p:nvSpPr>
          <p:spPr bwMode="auto">
            <a:xfrm flipH="1" flipV="1">
              <a:off x="2511" y="2510"/>
              <a:ext cx="127" cy="252"/>
            </a:xfrm>
            <a:prstGeom prst="rect">
              <a:avLst/>
            </a:prstGeom>
            <a:solidFill>
              <a:srgbClr val="99CCFF"/>
            </a:solidFill>
            <a:ln w="9525" algn="ctr">
              <a:solidFill>
                <a:schemeClr val="tx1"/>
              </a:solidFill>
              <a:miter lim="800000"/>
              <a:headEnd type="none" w="sm" len="sm"/>
              <a:tailEnd type="none" w="sm" len="sm"/>
            </a:ln>
          </p:spPr>
          <p:txBody>
            <a:bodyPr wrap="none" lIns="92075" tIns="46038" rIns="92075" bIns="46038"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123942" name="Text Box 11"/>
            <p:cNvSpPr txBox="1">
              <a:spLocks noChangeArrowheads="1"/>
            </p:cNvSpPr>
            <p:nvPr/>
          </p:nvSpPr>
          <p:spPr bwMode="auto">
            <a:xfrm>
              <a:off x="2239" y="1488"/>
              <a:ext cx="732" cy="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type="none" w="sm" len="sm"/>
                  <a:tailEnd type="none" w="sm" len="sm"/>
                </a14:hiddenLine>
              </a:ext>
            </a:extLst>
          </p:spPr>
          <p:txBody>
            <a:bodyPr wrap="none" lIns="92075" tIns="46038" rIns="92075" bIns="46038">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spcBef>
                  <a:spcPct val="20000"/>
                </a:spcBef>
                <a:buClr>
                  <a:srgbClr val="FF3300"/>
                </a:buClr>
              </a:pPr>
              <a:r>
                <a:rPr lang="it-IT" altLang="en-US" sz="1200">
                  <a:latin typeface="Verdana" panose="020B0604030504040204" pitchFamily="34" charset="0"/>
                </a:rPr>
                <a:t>Bucket #4</a:t>
              </a:r>
              <a:endParaRPr lang="en-US" altLang="en-US" sz="1200">
                <a:latin typeface="Verdana" panose="020B0604030504040204" pitchFamily="34" charset="0"/>
              </a:endParaRPr>
            </a:p>
          </p:txBody>
        </p:sp>
      </p:grpSp>
      <p:sp>
        <p:nvSpPr>
          <p:cNvPr id="123908" name="Rectangle 15"/>
          <p:cNvSpPr>
            <a:spLocks noChangeArrowheads="1"/>
          </p:cNvSpPr>
          <p:nvPr/>
        </p:nvSpPr>
        <p:spPr bwMode="auto">
          <a:xfrm>
            <a:off x="1936750" y="3735388"/>
            <a:ext cx="1065213" cy="400050"/>
          </a:xfrm>
          <a:prstGeom prst="rect">
            <a:avLst/>
          </a:prstGeom>
          <a:solidFill>
            <a:schemeClr val="accent1"/>
          </a:solidFill>
          <a:ln w="9525" algn="ctr">
            <a:solidFill>
              <a:schemeClr val="tx1"/>
            </a:solidFill>
            <a:miter lim="800000"/>
            <a:headEnd type="none" w="sm" len="sm"/>
            <a:tailEnd type="none" w="sm" len="sm"/>
          </a:ln>
        </p:spPr>
        <p:txBody>
          <a:bodyPr lIns="92075" tIns="46038" rIns="92075" bIns="46038"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nvGrpSpPr>
          <p:cNvPr id="123909" name="Group 17"/>
          <p:cNvGrpSpPr>
            <a:grpSpLocks/>
          </p:cNvGrpSpPr>
          <p:nvPr/>
        </p:nvGrpSpPr>
        <p:grpSpPr bwMode="auto">
          <a:xfrm>
            <a:off x="2136775" y="2328863"/>
            <a:ext cx="1112838" cy="2022475"/>
            <a:chOff x="2348" y="1624"/>
            <a:chExt cx="759" cy="1274"/>
          </a:xfrm>
        </p:grpSpPr>
        <p:sp>
          <p:nvSpPr>
            <p:cNvPr id="123938" name="Rectangle 8"/>
            <p:cNvSpPr>
              <a:spLocks noChangeArrowheads="1"/>
            </p:cNvSpPr>
            <p:nvPr/>
          </p:nvSpPr>
          <p:spPr bwMode="auto">
            <a:xfrm flipH="1" flipV="1">
              <a:off x="2647" y="2646"/>
              <a:ext cx="127" cy="252"/>
            </a:xfrm>
            <a:prstGeom prst="rect">
              <a:avLst/>
            </a:prstGeom>
            <a:solidFill>
              <a:srgbClr val="99CCFF"/>
            </a:solidFill>
            <a:ln w="9525" algn="ctr">
              <a:solidFill>
                <a:schemeClr val="tx1"/>
              </a:solidFill>
              <a:miter lim="800000"/>
              <a:headEnd type="none" w="sm" len="sm"/>
              <a:tailEnd type="none" w="sm" len="sm"/>
            </a:ln>
          </p:spPr>
          <p:txBody>
            <a:bodyPr wrap="none" lIns="92075" tIns="46038" rIns="92075" bIns="46038"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123939" name="Text Box 12"/>
            <p:cNvSpPr txBox="1">
              <a:spLocks noChangeArrowheads="1"/>
            </p:cNvSpPr>
            <p:nvPr/>
          </p:nvSpPr>
          <p:spPr bwMode="auto">
            <a:xfrm>
              <a:off x="2375" y="1624"/>
              <a:ext cx="732" cy="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type="none" w="sm" len="sm"/>
                  <a:tailEnd type="none" w="sm" len="sm"/>
                </a14:hiddenLine>
              </a:ext>
            </a:extLst>
          </p:spPr>
          <p:txBody>
            <a:bodyPr wrap="none" lIns="92075" tIns="46038" rIns="92075" bIns="46038">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spcBef>
                  <a:spcPct val="20000"/>
                </a:spcBef>
                <a:buClr>
                  <a:srgbClr val="FF3300"/>
                </a:buClr>
              </a:pPr>
              <a:r>
                <a:rPr lang="it-IT" altLang="en-US" sz="1200">
                  <a:latin typeface="Verdana" panose="020B0604030504040204" pitchFamily="34" charset="0"/>
                </a:rPr>
                <a:t>Bucket #3</a:t>
              </a:r>
              <a:endParaRPr lang="en-US" altLang="en-US" sz="1200">
                <a:latin typeface="Verdana" panose="020B0604030504040204" pitchFamily="34" charset="0"/>
              </a:endParaRPr>
            </a:p>
          </p:txBody>
        </p:sp>
        <p:sp>
          <p:nvSpPr>
            <p:cNvPr id="123940" name="Rectangle 16"/>
            <p:cNvSpPr>
              <a:spLocks noChangeArrowheads="1"/>
            </p:cNvSpPr>
            <p:nvPr/>
          </p:nvSpPr>
          <p:spPr bwMode="auto">
            <a:xfrm>
              <a:off x="2348" y="2646"/>
              <a:ext cx="726" cy="252"/>
            </a:xfrm>
            <a:prstGeom prst="rect">
              <a:avLst/>
            </a:prstGeom>
            <a:solidFill>
              <a:srgbClr val="FF0000"/>
            </a:solidFill>
            <a:ln w="9525" algn="ctr">
              <a:solidFill>
                <a:schemeClr val="tx1"/>
              </a:solidFill>
              <a:miter lim="800000"/>
              <a:headEnd type="none" w="sm" len="sm"/>
              <a:tailEnd type="none" w="sm" len="sm"/>
            </a:ln>
          </p:spPr>
          <p:txBody>
            <a:bodyPr lIns="92075" tIns="46038" rIns="92075" bIns="46038"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grpSp>
        <p:nvGrpSpPr>
          <p:cNvPr id="123910" name="Group 27"/>
          <p:cNvGrpSpPr>
            <a:grpSpLocks/>
          </p:cNvGrpSpPr>
          <p:nvPr/>
        </p:nvGrpSpPr>
        <p:grpSpPr bwMode="auto">
          <a:xfrm>
            <a:off x="2336800" y="2544763"/>
            <a:ext cx="1111250" cy="2022475"/>
            <a:chOff x="2348" y="1624"/>
            <a:chExt cx="759" cy="1274"/>
          </a:xfrm>
        </p:grpSpPr>
        <p:sp>
          <p:nvSpPr>
            <p:cNvPr id="123935" name="Rectangle 28"/>
            <p:cNvSpPr>
              <a:spLocks noChangeArrowheads="1"/>
            </p:cNvSpPr>
            <p:nvPr/>
          </p:nvSpPr>
          <p:spPr bwMode="auto">
            <a:xfrm flipH="1" flipV="1">
              <a:off x="2647" y="2646"/>
              <a:ext cx="127" cy="252"/>
            </a:xfrm>
            <a:prstGeom prst="rect">
              <a:avLst/>
            </a:prstGeom>
            <a:solidFill>
              <a:srgbClr val="99CCFF"/>
            </a:solidFill>
            <a:ln w="9525" algn="ctr">
              <a:solidFill>
                <a:schemeClr val="tx1"/>
              </a:solidFill>
              <a:miter lim="800000"/>
              <a:headEnd type="none" w="sm" len="sm"/>
              <a:tailEnd type="none" w="sm" len="sm"/>
            </a:ln>
          </p:spPr>
          <p:txBody>
            <a:bodyPr wrap="none" lIns="92075" tIns="46038" rIns="92075" bIns="46038"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123936" name="Text Box 29"/>
            <p:cNvSpPr txBox="1">
              <a:spLocks noChangeArrowheads="1"/>
            </p:cNvSpPr>
            <p:nvPr/>
          </p:nvSpPr>
          <p:spPr bwMode="auto">
            <a:xfrm>
              <a:off x="2375" y="1624"/>
              <a:ext cx="732" cy="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type="none" w="sm" len="sm"/>
                  <a:tailEnd type="none" w="sm" len="sm"/>
                </a14:hiddenLine>
              </a:ext>
            </a:extLst>
          </p:spPr>
          <p:txBody>
            <a:bodyPr wrap="none" lIns="92075" tIns="46038" rIns="92075" bIns="46038">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spcBef>
                  <a:spcPct val="20000"/>
                </a:spcBef>
                <a:buClr>
                  <a:srgbClr val="FF3300"/>
                </a:buClr>
              </a:pPr>
              <a:r>
                <a:rPr lang="it-IT" altLang="en-US" sz="1200">
                  <a:latin typeface="Verdana" panose="020B0604030504040204" pitchFamily="34" charset="0"/>
                </a:rPr>
                <a:t>Bucket #2</a:t>
              </a:r>
              <a:endParaRPr lang="en-US" altLang="en-US" sz="1200">
                <a:latin typeface="Verdana" panose="020B0604030504040204" pitchFamily="34" charset="0"/>
              </a:endParaRPr>
            </a:p>
          </p:txBody>
        </p:sp>
        <p:sp>
          <p:nvSpPr>
            <p:cNvPr id="123937" name="Rectangle 30"/>
            <p:cNvSpPr>
              <a:spLocks noChangeArrowheads="1"/>
            </p:cNvSpPr>
            <p:nvPr/>
          </p:nvSpPr>
          <p:spPr bwMode="auto">
            <a:xfrm>
              <a:off x="2348" y="2646"/>
              <a:ext cx="726" cy="252"/>
            </a:xfrm>
            <a:prstGeom prst="rect">
              <a:avLst/>
            </a:prstGeom>
            <a:solidFill>
              <a:srgbClr val="FF0000"/>
            </a:solidFill>
            <a:ln w="9525" algn="ctr">
              <a:solidFill>
                <a:schemeClr val="tx1"/>
              </a:solidFill>
              <a:miter lim="800000"/>
              <a:headEnd type="none" w="sm" len="sm"/>
              <a:tailEnd type="none" w="sm" len="sm"/>
            </a:ln>
          </p:spPr>
          <p:txBody>
            <a:bodyPr lIns="92075" tIns="46038" rIns="92075" bIns="46038"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grpSp>
        <p:nvGrpSpPr>
          <p:cNvPr id="123911" name="Group 31"/>
          <p:cNvGrpSpPr>
            <a:grpSpLocks/>
          </p:cNvGrpSpPr>
          <p:nvPr/>
        </p:nvGrpSpPr>
        <p:grpSpPr bwMode="auto">
          <a:xfrm>
            <a:off x="2535238" y="2760663"/>
            <a:ext cx="1112837" cy="2022475"/>
            <a:chOff x="2348" y="1624"/>
            <a:chExt cx="758" cy="1274"/>
          </a:xfrm>
        </p:grpSpPr>
        <p:sp>
          <p:nvSpPr>
            <p:cNvPr id="123932" name="Rectangle 32"/>
            <p:cNvSpPr>
              <a:spLocks noChangeArrowheads="1"/>
            </p:cNvSpPr>
            <p:nvPr/>
          </p:nvSpPr>
          <p:spPr bwMode="auto">
            <a:xfrm flipH="1" flipV="1">
              <a:off x="2647" y="2646"/>
              <a:ext cx="127" cy="252"/>
            </a:xfrm>
            <a:prstGeom prst="rect">
              <a:avLst/>
            </a:prstGeom>
            <a:solidFill>
              <a:srgbClr val="99CCFF"/>
            </a:solidFill>
            <a:ln w="9525" algn="ctr">
              <a:solidFill>
                <a:schemeClr val="tx1"/>
              </a:solidFill>
              <a:miter lim="800000"/>
              <a:headEnd type="none" w="sm" len="sm"/>
              <a:tailEnd type="none" w="sm" len="sm"/>
            </a:ln>
          </p:spPr>
          <p:txBody>
            <a:bodyPr wrap="none" lIns="92075" tIns="46038" rIns="92075" bIns="46038"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123933" name="Text Box 33"/>
            <p:cNvSpPr txBox="1">
              <a:spLocks noChangeArrowheads="1"/>
            </p:cNvSpPr>
            <p:nvPr/>
          </p:nvSpPr>
          <p:spPr bwMode="auto">
            <a:xfrm>
              <a:off x="2375" y="1624"/>
              <a:ext cx="731" cy="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type="none" w="sm" len="sm"/>
                  <a:tailEnd type="none" w="sm" len="sm"/>
                </a14:hiddenLine>
              </a:ext>
            </a:extLst>
          </p:spPr>
          <p:txBody>
            <a:bodyPr wrap="none" lIns="92075" tIns="46038" rIns="92075" bIns="46038">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spcBef>
                  <a:spcPct val="20000"/>
                </a:spcBef>
                <a:buClr>
                  <a:srgbClr val="FF3300"/>
                </a:buClr>
              </a:pPr>
              <a:r>
                <a:rPr lang="it-IT" altLang="en-US" sz="1200">
                  <a:latin typeface="Verdana" panose="020B0604030504040204" pitchFamily="34" charset="0"/>
                </a:rPr>
                <a:t>Bucket #1</a:t>
              </a:r>
              <a:endParaRPr lang="en-US" altLang="en-US" sz="1200">
                <a:latin typeface="Verdana" panose="020B0604030504040204" pitchFamily="34" charset="0"/>
              </a:endParaRPr>
            </a:p>
          </p:txBody>
        </p:sp>
        <p:sp>
          <p:nvSpPr>
            <p:cNvPr id="123934" name="Rectangle 34"/>
            <p:cNvSpPr>
              <a:spLocks noChangeArrowheads="1"/>
            </p:cNvSpPr>
            <p:nvPr/>
          </p:nvSpPr>
          <p:spPr bwMode="auto">
            <a:xfrm>
              <a:off x="2348" y="2646"/>
              <a:ext cx="726" cy="252"/>
            </a:xfrm>
            <a:prstGeom prst="rect">
              <a:avLst/>
            </a:prstGeom>
            <a:solidFill>
              <a:srgbClr val="FF0000"/>
            </a:solidFill>
            <a:ln w="9525" algn="ctr">
              <a:solidFill>
                <a:schemeClr val="tx1"/>
              </a:solidFill>
              <a:miter lim="800000"/>
              <a:headEnd type="none" w="sm" len="sm"/>
              <a:tailEnd type="none" w="sm" len="sm"/>
            </a:ln>
          </p:spPr>
          <p:txBody>
            <a:bodyPr lIns="92075" tIns="46038" rIns="92075" bIns="46038"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grpSp>
      <p:grpSp>
        <p:nvGrpSpPr>
          <p:cNvPr id="123912" name="Group 35"/>
          <p:cNvGrpSpPr>
            <a:grpSpLocks/>
          </p:cNvGrpSpPr>
          <p:nvPr/>
        </p:nvGrpSpPr>
        <p:grpSpPr bwMode="auto">
          <a:xfrm>
            <a:off x="2735263" y="1304925"/>
            <a:ext cx="4006850" cy="363538"/>
            <a:chOff x="658" y="2744"/>
            <a:chExt cx="4922" cy="416"/>
          </a:xfrm>
        </p:grpSpPr>
        <p:sp>
          <p:nvSpPr>
            <p:cNvPr id="123920" name="Rectangle 36"/>
            <p:cNvSpPr>
              <a:spLocks noChangeArrowheads="1"/>
            </p:cNvSpPr>
            <p:nvPr/>
          </p:nvSpPr>
          <p:spPr bwMode="auto">
            <a:xfrm>
              <a:off x="658"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123921" name="Rectangle 37"/>
            <p:cNvSpPr>
              <a:spLocks noChangeArrowheads="1"/>
            </p:cNvSpPr>
            <p:nvPr/>
          </p:nvSpPr>
          <p:spPr bwMode="auto">
            <a:xfrm>
              <a:off x="1074"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8</a:t>
              </a:r>
            </a:p>
          </p:txBody>
        </p:sp>
        <p:sp>
          <p:nvSpPr>
            <p:cNvPr id="123922" name="Rectangle 38"/>
            <p:cNvSpPr>
              <a:spLocks noChangeArrowheads="1"/>
            </p:cNvSpPr>
            <p:nvPr/>
          </p:nvSpPr>
          <p:spPr bwMode="auto">
            <a:xfrm>
              <a:off x="1490" y="2744"/>
              <a:ext cx="347"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123923" name="Rectangle 39"/>
            <p:cNvSpPr>
              <a:spLocks noChangeArrowheads="1"/>
            </p:cNvSpPr>
            <p:nvPr/>
          </p:nvSpPr>
          <p:spPr bwMode="auto">
            <a:xfrm>
              <a:off x="1905"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123924" name="Rectangle 40"/>
            <p:cNvSpPr>
              <a:spLocks noChangeArrowheads="1"/>
            </p:cNvSpPr>
            <p:nvPr/>
          </p:nvSpPr>
          <p:spPr bwMode="auto">
            <a:xfrm>
              <a:off x="2321"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2</a:t>
              </a:r>
            </a:p>
          </p:txBody>
        </p:sp>
        <p:sp>
          <p:nvSpPr>
            <p:cNvPr id="123925" name="Rectangle 41"/>
            <p:cNvSpPr>
              <a:spLocks noChangeArrowheads="1"/>
            </p:cNvSpPr>
            <p:nvPr/>
          </p:nvSpPr>
          <p:spPr bwMode="auto">
            <a:xfrm>
              <a:off x="2737"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b</a:t>
              </a:r>
            </a:p>
          </p:txBody>
        </p:sp>
        <p:sp>
          <p:nvSpPr>
            <p:cNvPr id="123926" name="Rectangle 42"/>
            <p:cNvSpPr>
              <a:spLocks noChangeArrowheads="1"/>
            </p:cNvSpPr>
            <p:nvPr/>
          </p:nvSpPr>
          <p:spPr bwMode="auto">
            <a:xfrm>
              <a:off x="3153"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3</a:t>
              </a:r>
            </a:p>
          </p:txBody>
        </p:sp>
        <p:sp>
          <p:nvSpPr>
            <p:cNvPr id="123927" name="Rectangle 43"/>
            <p:cNvSpPr>
              <a:spLocks noChangeArrowheads="1"/>
            </p:cNvSpPr>
            <p:nvPr/>
          </p:nvSpPr>
          <p:spPr bwMode="auto">
            <a:xfrm>
              <a:off x="3569"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c</a:t>
              </a:r>
            </a:p>
          </p:txBody>
        </p:sp>
        <p:sp>
          <p:nvSpPr>
            <p:cNvPr id="123928" name="Rectangle 44"/>
            <p:cNvSpPr>
              <a:spLocks noChangeArrowheads="1"/>
            </p:cNvSpPr>
            <p:nvPr/>
          </p:nvSpPr>
          <p:spPr bwMode="auto">
            <a:xfrm>
              <a:off x="3985"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0</a:t>
              </a:r>
            </a:p>
          </p:txBody>
        </p:sp>
        <p:sp>
          <p:nvSpPr>
            <p:cNvPr id="123929" name="Rectangle 45"/>
            <p:cNvSpPr>
              <a:spLocks noChangeArrowheads="1"/>
            </p:cNvSpPr>
            <p:nvPr/>
          </p:nvSpPr>
          <p:spPr bwMode="auto">
            <a:xfrm>
              <a:off x="4401" y="2744"/>
              <a:ext cx="347"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7</a:t>
              </a:r>
            </a:p>
          </p:txBody>
        </p:sp>
        <p:sp>
          <p:nvSpPr>
            <p:cNvPr id="123930" name="Rectangle 46"/>
            <p:cNvSpPr>
              <a:spLocks noChangeArrowheads="1"/>
            </p:cNvSpPr>
            <p:nvPr/>
          </p:nvSpPr>
          <p:spPr bwMode="auto">
            <a:xfrm>
              <a:off x="4816"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9</a:t>
              </a:r>
            </a:p>
          </p:txBody>
        </p:sp>
        <p:sp>
          <p:nvSpPr>
            <p:cNvPr id="123931" name="Rectangle 47"/>
            <p:cNvSpPr>
              <a:spLocks noChangeArrowheads="1"/>
            </p:cNvSpPr>
            <p:nvPr/>
          </p:nvSpPr>
          <p:spPr bwMode="auto">
            <a:xfrm>
              <a:off x="5232"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spcBef>
                  <a:spcPct val="50000"/>
                </a:spcBef>
              </a:pPr>
              <a:r>
                <a:rPr lang="en-GB" altLang="en-US"/>
                <a:t>a</a:t>
              </a:r>
            </a:p>
          </p:txBody>
        </p:sp>
      </p:grpSp>
      <p:pic>
        <p:nvPicPr>
          <p:cNvPr id="123913" name="Picture 49" descr="j02991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1438" y="1881188"/>
            <a:ext cx="1417637"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914" name="WordArt 51"/>
          <p:cNvSpPr>
            <a:spLocks noChangeArrowheads="1" noChangeShapeType="1" noTextEdit="1"/>
          </p:cNvSpPr>
          <p:nvPr/>
        </p:nvSpPr>
        <p:spPr bwMode="auto">
          <a:xfrm>
            <a:off x="4168775" y="2159000"/>
            <a:ext cx="869950" cy="874713"/>
          </a:xfrm>
          <a:prstGeom prst="rect">
            <a:avLst/>
          </a:prstGeom>
        </p:spPr>
        <p:txBody>
          <a:bodyPr wrap="none" fromWordArt="1">
            <a:prstTxWarp prst="textCascadeUp">
              <a:avLst>
                <a:gd name="adj" fmla="val 44444"/>
              </a:avLst>
            </a:prstTxWarp>
            <a:scene3d>
              <a:camera prst="legacyPerspectiveFront">
                <a:rot lat="20519992" lon="1080000" rev="0"/>
              </a:camera>
              <a:lightRig rig="legacyHarsh2" dir="b"/>
            </a:scene3d>
            <a:sp3d extrusionH="430200" prstMaterial="legacyMatte">
              <a:extrusionClr>
                <a:srgbClr val="FF6600"/>
              </a:extrusionClr>
              <a:contourClr>
                <a:srgbClr val="FFE701"/>
              </a:contourClr>
            </a:sp3d>
          </a:bodyPr>
          <a:lstStyle/>
          <a:p>
            <a:pPr algn="ctr"/>
            <a:r>
              <a:rPr lang="en-US" sz="3600" kern="10">
                <a:ln w="9525">
                  <a:round/>
                  <a:headEnd/>
                  <a:tailEnd/>
                </a:ln>
                <a:gradFill rotWithShape="1">
                  <a:gsLst>
                    <a:gs pos="0">
                      <a:srgbClr val="FFE701"/>
                    </a:gs>
                    <a:gs pos="100000">
                      <a:srgbClr val="FE3E02"/>
                    </a:gs>
                  </a:gsLst>
                  <a:lin ang="5400000" scaled="1"/>
                </a:gradFill>
                <a:latin typeface="Impact" panose="020B0806030902050204" pitchFamily="34" charset="0"/>
              </a:rPr>
              <a:t>Hash</a:t>
            </a:r>
          </a:p>
        </p:txBody>
      </p:sp>
      <p:sp>
        <p:nvSpPr>
          <p:cNvPr id="123915" name="AutoShape 52"/>
          <p:cNvSpPr>
            <a:spLocks/>
          </p:cNvSpPr>
          <p:nvPr/>
        </p:nvSpPr>
        <p:spPr bwMode="auto">
          <a:xfrm>
            <a:off x="1471613" y="3700463"/>
            <a:ext cx="398462" cy="466725"/>
          </a:xfrm>
          <a:prstGeom prst="leftBrace">
            <a:avLst>
              <a:gd name="adj1" fmla="val 68132"/>
              <a:gd name="adj2" fmla="val 50000"/>
            </a:avLst>
          </a:prstGeom>
          <a:noFill/>
          <a:ln w="19050">
            <a:solidFill>
              <a:schemeClr val="accent2"/>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92075" tIns="46038" rIns="92075" bIns="46038" anchor="ctr">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en-US" altLang="en-US"/>
          </a:p>
        </p:txBody>
      </p:sp>
      <p:sp>
        <p:nvSpPr>
          <p:cNvPr id="123916" name="Text Box 53"/>
          <p:cNvSpPr txBox="1">
            <a:spLocks noChangeArrowheads="1"/>
          </p:cNvSpPr>
          <p:nvPr/>
        </p:nvSpPr>
        <p:spPr bwMode="auto">
          <a:xfrm>
            <a:off x="488950" y="3649663"/>
            <a:ext cx="122872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type="none" w="sm" len="sm"/>
                <a:tailEnd type="none" w="sm" len="sm"/>
              </a14:hiddenLine>
            </a:ext>
          </a:extLst>
        </p:spPr>
        <p:txBody>
          <a:bodyPr wrap="none" lIns="92075" tIns="46038" rIns="92075" bIns="46038">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spcBef>
                <a:spcPct val="20000"/>
              </a:spcBef>
              <a:buClr>
                <a:srgbClr val="FF3300"/>
              </a:buClr>
            </a:pPr>
            <a:r>
              <a:rPr lang="it-IT" altLang="en-US" sz="1600">
                <a:solidFill>
                  <a:srgbClr val="FF0000"/>
                </a:solidFill>
                <a:latin typeface="Verdana" panose="020B0604030504040204" pitchFamily="34" charset="0"/>
              </a:rPr>
              <a:t>2048</a:t>
            </a:r>
          </a:p>
          <a:p>
            <a:pPr eaLnBrk="1" hangingPunct="1">
              <a:spcBef>
                <a:spcPct val="20000"/>
              </a:spcBef>
              <a:buClr>
                <a:srgbClr val="FF3300"/>
              </a:buClr>
            </a:pPr>
            <a:r>
              <a:rPr lang="it-IT" altLang="en-US" sz="1600">
                <a:solidFill>
                  <a:srgbClr val="FF0000"/>
                </a:solidFill>
                <a:latin typeface="Verdana" panose="020B0604030504040204" pitchFamily="34" charset="0"/>
              </a:rPr>
              <a:t>locations</a:t>
            </a:r>
            <a:endParaRPr lang="en-US" altLang="en-US" sz="1600">
              <a:solidFill>
                <a:srgbClr val="FF0000"/>
              </a:solidFill>
              <a:latin typeface="Verdana" panose="020B0604030504040204" pitchFamily="34" charset="0"/>
            </a:endParaRPr>
          </a:p>
        </p:txBody>
      </p:sp>
      <p:sp>
        <p:nvSpPr>
          <p:cNvPr id="123917" name="AutoShape 54"/>
          <p:cNvSpPr>
            <a:spLocks noChangeArrowheads="1"/>
          </p:cNvSpPr>
          <p:nvPr/>
        </p:nvSpPr>
        <p:spPr bwMode="auto">
          <a:xfrm rot="5400000" flipV="1">
            <a:off x="3550444" y="3731419"/>
            <a:ext cx="1296987" cy="1196975"/>
          </a:xfrm>
          <a:custGeom>
            <a:avLst/>
            <a:gdLst>
              <a:gd name="T0" fmla="*/ 2147483646 w 21600"/>
              <a:gd name="T1" fmla="*/ 0 h 21600"/>
              <a:gd name="T2" fmla="*/ 2147483646 w 21600"/>
              <a:gd name="T3" fmla="*/ 2147483646 h 21600"/>
              <a:gd name="T4" fmla="*/ 0 w 21600"/>
              <a:gd name="T5" fmla="*/ 2147483646 h 21600"/>
              <a:gd name="T6" fmla="*/ 2147483646 w 21600"/>
              <a:gd name="T7" fmla="*/ 2147483646 h 21600"/>
              <a:gd name="T8" fmla="*/ 2147483646 w 21600"/>
              <a:gd name="T9" fmla="*/ 2147483646 h 21600"/>
              <a:gd name="T10" fmla="*/ 2147483646 w 21600"/>
              <a:gd name="T11" fmla="*/ 2147483646 h 21600"/>
              <a:gd name="T12" fmla="*/ 17694720 60000 65536"/>
              <a:gd name="T13" fmla="*/ 11796480 60000 65536"/>
              <a:gd name="T14" fmla="*/ 11796480 60000 65536"/>
              <a:gd name="T15" fmla="*/ 5898240 60000 65536"/>
              <a:gd name="T16" fmla="*/ 0 60000 65536"/>
              <a:gd name="T17" fmla="*/ 0 60000 65536"/>
              <a:gd name="T18" fmla="*/ 0 w 21600"/>
              <a:gd name="T19" fmla="*/ 14426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40" y="0"/>
                </a:moveTo>
                <a:lnTo>
                  <a:pt x="9279" y="7200"/>
                </a:lnTo>
                <a:lnTo>
                  <a:pt x="12365" y="7200"/>
                </a:lnTo>
                <a:lnTo>
                  <a:pt x="12365" y="14426"/>
                </a:lnTo>
                <a:lnTo>
                  <a:pt x="0" y="14426"/>
                </a:lnTo>
                <a:lnTo>
                  <a:pt x="0" y="21600"/>
                </a:lnTo>
                <a:lnTo>
                  <a:pt x="18514" y="21600"/>
                </a:lnTo>
                <a:lnTo>
                  <a:pt x="18514" y="7200"/>
                </a:lnTo>
                <a:lnTo>
                  <a:pt x="21600" y="7200"/>
                </a:lnTo>
                <a:lnTo>
                  <a:pt x="15440" y="0"/>
                </a:lnTo>
                <a:close/>
              </a:path>
            </a:pathLst>
          </a:custGeom>
          <a:solidFill>
            <a:schemeClr val="accent1"/>
          </a:solidFill>
          <a:ln w="9525" algn="ctr">
            <a:solidFill>
              <a:schemeClr val="tx1"/>
            </a:solidFill>
            <a:miter lim="800000"/>
            <a:headEnd type="none" w="sm" len="sm"/>
            <a:tailEnd type="none" w="sm" len="sm"/>
          </a:ln>
        </p:spPr>
        <p:txBody>
          <a:bodyPr lIns="92075" tIns="46038" rIns="92075" bIns="46038" anchor="ctr">
            <a:spAutoFit/>
          </a:bodyPr>
          <a:lstStyle/>
          <a:p>
            <a:endParaRPr lang="en-US"/>
          </a:p>
        </p:txBody>
      </p:sp>
      <p:sp>
        <p:nvSpPr>
          <p:cNvPr id="123918" name="Text Box 55"/>
          <p:cNvSpPr txBox="1">
            <a:spLocks noChangeArrowheads="1"/>
          </p:cNvSpPr>
          <p:nvPr/>
        </p:nvSpPr>
        <p:spPr bwMode="auto">
          <a:xfrm>
            <a:off x="4905375" y="3860800"/>
            <a:ext cx="366395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type="none" w="sm" len="sm"/>
                <a:tailEnd type="none" w="sm" len="sm"/>
              </a14:hiddenLine>
            </a:ext>
          </a:extLst>
        </p:spPr>
        <p:txBody>
          <a:bodyPr wrap="none" lIns="92075" tIns="46038" rIns="92075" bIns="46038">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algn="l" eaLnBrk="1" hangingPunct="1">
              <a:spcBef>
                <a:spcPct val="20000"/>
              </a:spcBef>
              <a:buClr>
                <a:srgbClr val="FF3300"/>
              </a:buClr>
            </a:pPr>
            <a:r>
              <a:rPr lang="it-IT" altLang="en-US" sz="1200">
                <a:latin typeface="Verdana" panose="020B0604030504040204" pitchFamily="34" charset="0"/>
              </a:rPr>
              <a:t>If a location in a bucket is full</a:t>
            </a:r>
          </a:p>
          <a:p>
            <a:pPr algn="l" eaLnBrk="1" hangingPunct="1">
              <a:spcBef>
                <a:spcPct val="20000"/>
              </a:spcBef>
              <a:buClr>
                <a:srgbClr val="FF3300"/>
              </a:buClr>
            </a:pPr>
            <a:r>
              <a:rPr lang="it-IT" altLang="en-US" sz="1200">
                <a:latin typeface="Verdana" panose="020B0604030504040204" pitchFamily="34" charset="0"/>
              </a:rPr>
              <a:t>look at the same location in the other</a:t>
            </a:r>
          </a:p>
          <a:p>
            <a:pPr algn="l" eaLnBrk="1" hangingPunct="1">
              <a:spcBef>
                <a:spcPct val="20000"/>
              </a:spcBef>
              <a:buClr>
                <a:srgbClr val="FF3300"/>
              </a:buClr>
            </a:pPr>
            <a:r>
              <a:rPr lang="it-IT" altLang="en-US" sz="1200">
                <a:latin typeface="Verdana" panose="020B0604030504040204" pitchFamily="34" charset="0"/>
              </a:rPr>
              <a:t>buckets until you find an empty location</a:t>
            </a:r>
          </a:p>
          <a:p>
            <a:pPr algn="l" eaLnBrk="1" hangingPunct="1">
              <a:spcBef>
                <a:spcPct val="20000"/>
              </a:spcBef>
              <a:buClr>
                <a:srgbClr val="FF3300"/>
              </a:buClr>
            </a:pPr>
            <a:r>
              <a:rPr lang="it-IT" altLang="en-US" sz="1200">
                <a:latin typeface="Verdana" panose="020B0604030504040204" pitchFamily="34" charset="0"/>
              </a:rPr>
              <a:t>If any then the address will NOT be</a:t>
            </a:r>
          </a:p>
          <a:p>
            <a:pPr algn="l" eaLnBrk="1" hangingPunct="1">
              <a:spcBef>
                <a:spcPct val="20000"/>
              </a:spcBef>
              <a:buClr>
                <a:srgbClr val="FF3300"/>
              </a:buClr>
            </a:pPr>
            <a:r>
              <a:rPr lang="it-IT" altLang="en-US" sz="1200">
                <a:latin typeface="Verdana" panose="020B0604030504040204" pitchFamily="34" charset="0"/>
              </a:rPr>
              <a:t>learned</a:t>
            </a:r>
            <a:endParaRPr lang="en-US" altLang="en-US" sz="1200">
              <a:latin typeface="Verdana" panose="020B0604030504040204" pitchFamily="34" charset="0"/>
            </a:endParaRPr>
          </a:p>
        </p:txBody>
      </p:sp>
      <p:sp>
        <p:nvSpPr>
          <p:cNvPr id="123919" name="Text Box 56"/>
          <p:cNvSpPr txBox="1">
            <a:spLocks noChangeArrowheads="1"/>
          </p:cNvSpPr>
          <p:nvPr/>
        </p:nvSpPr>
        <p:spPr bwMode="auto">
          <a:xfrm>
            <a:off x="884238" y="6045200"/>
            <a:ext cx="73818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type="none" w="sm" len="sm"/>
                <a:tailEnd type="none" w="sm" len="sm"/>
              </a14:hiddenLine>
            </a:ext>
          </a:extLst>
        </p:spPr>
        <p:txBody>
          <a:bodyPr wrap="none" lIns="92075" tIns="46038" rIns="92075" bIns="46038">
            <a:spAutoFit/>
          </a:bodyP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spcBef>
                <a:spcPct val="20000"/>
              </a:spcBef>
              <a:buClr>
                <a:srgbClr val="FF3300"/>
              </a:buClr>
            </a:pPr>
            <a:r>
              <a:rPr lang="it-IT" altLang="en-US" sz="1200">
                <a:latin typeface="Verdana" panose="020B0604030504040204" pitchFamily="34" charset="0"/>
              </a:rPr>
              <a:t>Note: you can experience that at the 5° address if they collide on the same location</a:t>
            </a:r>
            <a:endParaRPr lang="en-US" altLang="en-US" sz="1200">
              <a:latin typeface="Verdana" panose="020B0604030504040204" pitchFamily="34"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1_cs426">
  <a:themeElements>
    <a:clrScheme name="">
      <a:dk1>
        <a:srgbClr val="000000"/>
      </a:dk1>
      <a:lt1>
        <a:srgbClr val="FFFFFF"/>
      </a:lt1>
      <a:dk2>
        <a:srgbClr val="000000"/>
      </a:dk2>
      <a:lt2>
        <a:srgbClr val="777777"/>
      </a:lt2>
      <a:accent1>
        <a:srgbClr val="F47A00"/>
      </a:accent1>
      <a:accent2>
        <a:srgbClr val="000066"/>
      </a:accent2>
      <a:accent3>
        <a:srgbClr val="FFFFFF"/>
      </a:accent3>
      <a:accent4>
        <a:srgbClr val="000000"/>
      </a:accent4>
      <a:accent5>
        <a:srgbClr val="F8BEAA"/>
      </a:accent5>
      <a:accent6>
        <a:srgbClr val="00005C"/>
      </a:accent6>
      <a:hlink>
        <a:srgbClr val="A50021"/>
      </a:hlink>
      <a:folHlink>
        <a:srgbClr val="008000"/>
      </a:folHlink>
    </a:clrScheme>
    <a:fontScheme name="1_cs426">
      <a:majorFont>
        <a:latin typeface="Helvetica"/>
        <a:ea typeface=""/>
        <a:cs typeface=""/>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Courier New" pitchFamily="49" charset="0"/>
            <a:cs typeface="Arial" pitchFamily="34" charset="0"/>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Courier New" pitchFamily="49" charset="0"/>
            <a:cs typeface="Arial" pitchFamily="34" charset="0"/>
          </a:defRPr>
        </a:defPPr>
      </a:lstStyle>
    </a:lnDef>
  </a:objectDefaults>
  <a:extraClrSchemeLst>
    <a:extraClrScheme>
      <a:clrScheme name="1_cs426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cs426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cs426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cs426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cs426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cs426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cs426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05 - Reti2009-2010-DataLink</Template>
  <TotalTime>0</TotalTime>
  <Words>4727</Words>
  <Application>Microsoft Office PowerPoint</Application>
  <PresentationFormat>On-screen Show (4:3)</PresentationFormat>
  <Paragraphs>763</Paragraphs>
  <Slides>100</Slides>
  <Notes>15</Notes>
  <HiddenSlides>0</HiddenSlides>
  <MMClips>0</MMClips>
  <ScaleCrop>false</ScaleCrop>
  <HeadingPairs>
    <vt:vector size="8" baseType="variant">
      <vt:variant>
        <vt:lpstr>Fonts Used</vt:lpstr>
      </vt:variant>
      <vt:variant>
        <vt:i4>16</vt:i4>
      </vt:variant>
      <vt:variant>
        <vt:lpstr>Theme</vt:lpstr>
      </vt:variant>
      <vt:variant>
        <vt:i4>1</vt:i4>
      </vt:variant>
      <vt:variant>
        <vt:lpstr>Embedded OLE Servers</vt:lpstr>
      </vt:variant>
      <vt:variant>
        <vt:i4>1</vt:i4>
      </vt:variant>
      <vt:variant>
        <vt:lpstr>Slide Titles</vt:lpstr>
      </vt:variant>
      <vt:variant>
        <vt:i4>100</vt:i4>
      </vt:variant>
    </vt:vector>
  </HeadingPairs>
  <TitlesOfParts>
    <vt:vector size="118" baseType="lpstr">
      <vt:lpstr>Courier New</vt:lpstr>
      <vt:lpstr>Arial</vt:lpstr>
      <vt:lpstr>Helvetica</vt:lpstr>
      <vt:lpstr>Wingdings</vt:lpstr>
      <vt:lpstr>Times New Roman</vt:lpstr>
      <vt:lpstr>Tahoma</vt:lpstr>
      <vt:lpstr>Chessmaster9000</vt:lpstr>
      <vt:lpstr>Rockwell</vt:lpstr>
      <vt:lpstr>Monotype Sorts</vt:lpstr>
      <vt:lpstr>Comic Sans MS</vt:lpstr>
      <vt:lpstr>Century Gothic</vt:lpstr>
      <vt:lpstr>Symbol,Bold</vt:lpstr>
      <vt:lpstr>Arial Unicode MS</vt:lpstr>
      <vt:lpstr>ＭＳ Ｐゴシック</vt:lpstr>
      <vt:lpstr>PMingLiU</vt:lpstr>
      <vt:lpstr>Verdana</vt:lpstr>
      <vt:lpstr>1_cs426</vt:lpstr>
      <vt:lpstr>Microsoft Visio Drawing</vt:lpstr>
      <vt:lpstr>Livello Data Link </vt:lpstr>
      <vt:lpstr>Data Encapsulation</vt:lpstr>
      <vt:lpstr>Recall</vt:lpstr>
      <vt:lpstr>Livello Data Link:  IEEE 802</vt:lpstr>
      <vt:lpstr>Servizi offerti dal DataLink</vt:lpstr>
      <vt:lpstr>I sottolivelli del Data-Link</vt:lpstr>
      <vt:lpstr>Il livello MAC</vt:lpstr>
      <vt:lpstr>Media Access Control (MAC) Protocols</vt:lpstr>
      <vt:lpstr>Indirizzamento</vt:lpstr>
      <vt:lpstr>Indirizzamento e Layers</vt:lpstr>
      <vt:lpstr>Broadcasts</vt:lpstr>
      <vt:lpstr>Indirizzamento  IEEE 802.3</vt:lpstr>
      <vt:lpstr>Ethernet V2 vs IEEE 802.3</vt:lpstr>
      <vt:lpstr>Byte Order</vt:lpstr>
      <vt:lpstr>Byte Ordering</vt:lpstr>
      <vt:lpstr>Byte Order e Networking</vt:lpstr>
      <vt:lpstr>Network Byte Order</vt:lpstr>
      <vt:lpstr>Ethernet MAC Protocol</vt:lpstr>
      <vt:lpstr>Ethernet MAC Protocol</vt:lpstr>
      <vt:lpstr>Ethernet MAC Protocol</vt:lpstr>
      <vt:lpstr>Ethernet MAC Protocol</vt:lpstr>
      <vt:lpstr>Ethernet MAC Protocol</vt:lpstr>
      <vt:lpstr>Ethernet MAC Protocol</vt:lpstr>
      <vt:lpstr>Ethernet MAC Protocol</vt:lpstr>
      <vt:lpstr>Ethernet MAC Protocol</vt:lpstr>
      <vt:lpstr>Gli indirizzi MAC</vt:lpstr>
      <vt:lpstr>Indirizzi MAC</vt:lpstr>
      <vt:lpstr>Indirizzi MAC: tipologia</vt:lpstr>
      <vt:lpstr>ARP</vt:lpstr>
      <vt:lpstr>The ARP Process</vt:lpstr>
      <vt:lpstr>The ARP Table</vt:lpstr>
      <vt:lpstr>Default Gateway</vt:lpstr>
      <vt:lpstr>ARP @ work</vt:lpstr>
      <vt:lpstr>Il protocollo Ethernet</vt:lpstr>
      <vt:lpstr>Ethernet</vt:lpstr>
      <vt:lpstr>IEEE 802.3: CSMA/CD  (Ethernet)</vt:lpstr>
      <vt:lpstr>Ethernet Upgrade Process</vt:lpstr>
      <vt:lpstr>Fast Ethernet : 100 Mbps </vt:lpstr>
      <vt:lpstr>Velocità &amp; Distanza</vt:lpstr>
      <vt:lpstr>Ethernet CSMA/CD</vt:lpstr>
      <vt:lpstr>Ethernet</vt:lpstr>
      <vt:lpstr>Interframe spacing</vt:lpstr>
      <vt:lpstr>Gestione Errori </vt:lpstr>
      <vt:lpstr>IEEE 802.3u</vt:lpstr>
      <vt:lpstr>IEEE 802.3z (Gigabit Ethernet)</vt:lpstr>
      <vt:lpstr>IEEE 802.3z (Gigabit Ethernet)</vt:lpstr>
      <vt:lpstr>IEEE 802.5: Token Ring</vt:lpstr>
      <vt:lpstr>ISO 9314 FDDI: Fiber Distributed Data Interface</vt:lpstr>
      <vt:lpstr>Devices Function at Layers</vt:lpstr>
      <vt:lpstr>PowerPoint Presentation</vt:lpstr>
      <vt:lpstr>Switches</vt:lpstr>
      <vt:lpstr>Switching Table</vt:lpstr>
      <vt:lpstr>Switches</vt:lpstr>
      <vt:lpstr>Data Flow</vt:lpstr>
      <vt:lpstr>I Bridge</vt:lpstr>
      <vt:lpstr>Proprietà di un bridge</vt:lpstr>
      <vt:lpstr>Esempio di utilizzo di Bridge</vt:lpstr>
      <vt:lpstr>IEEE 802.1D: Bridge Trasparenti</vt:lpstr>
      <vt:lpstr>Instradamento</vt:lpstr>
      <vt:lpstr>Bridge Forwarding</vt:lpstr>
      <vt:lpstr>Bridge Learning</vt:lpstr>
      <vt:lpstr>Esempio</vt:lpstr>
      <vt:lpstr>Esempio</vt:lpstr>
      <vt:lpstr>Esempio</vt:lpstr>
      <vt:lpstr>Esempio</vt:lpstr>
      <vt:lpstr>Problema delle maglie</vt:lpstr>
      <vt:lpstr>Problema delle maglie</vt:lpstr>
      <vt:lpstr>Translating Bridge</vt:lpstr>
      <vt:lpstr>Frammentazione</vt:lpstr>
      <vt:lpstr>Parametri operativi</vt:lpstr>
      <vt:lpstr>Bridge Address</vt:lpstr>
      <vt:lpstr>Indirizzi multicast riservati</vt:lpstr>
      <vt:lpstr>Prestazioni di un Bridge</vt:lpstr>
      <vt:lpstr>MAX throughput Ethernet 10 Mb/s</vt:lpstr>
      <vt:lpstr>Architettura di un Bridge</vt:lpstr>
      <vt:lpstr>Prestazioni di uno switch</vt:lpstr>
      <vt:lpstr>Prestazioni di uno switch</vt:lpstr>
      <vt:lpstr>Architettura di un moderno switch</vt:lpstr>
      <vt:lpstr>Tecniche di Switching</vt:lpstr>
      <vt:lpstr>Ethernet Switch </vt:lpstr>
      <vt:lpstr>Store and Forward</vt:lpstr>
      <vt:lpstr>Cut through switching</vt:lpstr>
      <vt:lpstr>Limitazioni</vt:lpstr>
      <vt:lpstr>Fault tolerance</vt:lpstr>
      <vt:lpstr>TTL in IPv4 e HL in IPv6</vt:lpstr>
      <vt:lpstr>Loop di livello 2</vt:lpstr>
      <vt:lpstr>Spanning Tree</vt:lpstr>
      <vt:lpstr>Spanning Tree</vt:lpstr>
      <vt:lpstr>Spanning Tree</vt:lpstr>
      <vt:lpstr>Spanning Tree</vt:lpstr>
      <vt:lpstr>Performance</vt:lpstr>
      <vt:lpstr>Management</vt:lpstr>
      <vt:lpstr>Port Mirroring</vt:lpstr>
      <vt:lpstr>Broadcast/Multicast Storm Control</vt:lpstr>
      <vt:lpstr>Spanning Tree Protocol</vt:lpstr>
      <vt:lpstr>IEEE 802.3ad: port trunking</vt:lpstr>
      <vt:lpstr>IEEE 802.3ad Link Aggregation</vt:lpstr>
      <vt:lpstr>GVRP : Dynamic VLANs</vt:lpstr>
      <vt:lpstr>IEEE 802.1P: Send Most Important Traffic First</vt:lpstr>
      <vt:lpstr>MAC Table organization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3rd Edition: Chapter 2</dc:title>
  <dc:creator>Jim Kurose and Keith Ross</dc:creator>
  <cp:lastModifiedBy>Luigi Vetrano</cp:lastModifiedBy>
  <cp:revision>719</cp:revision>
  <dcterms:created xsi:type="dcterms:W3CDTF">1999-10-08T19:08:27Z</dcterms:created>
  <dcterms:modified xsi:type="dcterms:W3CDTF">2015-03-29T09:55:01Z</dcterms:modified>
</cp:coreProperties>
</file>