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</p:sldMasterIdLst>
  <p:notesMasterIdLst>
    <p:notesMasterId r:id="rId61"/>
  </p:notesMasterIdLst>
  <p:handoutMasterIdLst>
    <p:handoutMasterId r:id="rId62"/>
  </p:handoutMasterIdLst>
  <p:sldIdLst>
    <p:sldId id="492" r:id="rId2"/>
    <p:sldId id="256" r:id="rId3"/>
    <p:sldId id="258" r:id="rId4"/>
    <p:sldId id="447" r:id="rId5"/>
    <p:sldId id="501" r:id="rId6"/>
    <p:sldId id="368" r:id="rId7"/>
    <p:sldId id="259" r:id="rId8"/>
    <p:sldId id="448" r:id="rId9"/>
    <p:sldId id="502" r:id="rId10"/>
    <p:sldId id="522" r:id="rId11"/>
    <p:sldId id="450" r:id="rId12"/>
    <p:sldId id="451" r:id="rId13"/>
    <p:sldId id="496" r:id="rId14"/>
    <p:sldId id="263" r:id="rId15"/>
    <p:sldId id="264" r:id="rId16"/>
    <p:sldId id="453" r:id="rId17"/>
    <p:sldId id="265" r:id="rId18"/>
    <p:sldId id="455" r:id="rId19"/>
    <p:sldId id="454" r:id="rId20"/>
    <p:sldId id="445" r:id="rId21"/>
    <p:sldId id="456" r:id="rId22"/>
    <p:sldId id="499" r:id="rId23"/>
    <p:sldId id="460" r:id="rId24"/>
    <p:sldId id="463" r:id="rId25"/>
    <p:sldId id="428" r:id="rId26"/>
    <p:sldId id="429" r:id="rId27"/>
    <p:sldId id="430" r:id="rId28"/>
    <p:sldId id="434" r:id="rId29"/>
    <p:sldId id="435" r:id="rId30"/>
    <p:sldId id="436" r:id="rId31"/>
    <p:sldId id="506" r:id="rId32"/>
    <p:sldId id="320" r:id="rId33"/>
    <p:sldId id="507" r:id="rId34"/>
    <p:sldId id="508" r:id="rId35"/>
    <p:sldId id="509" r:id="rId36"/>
    <p:sldId id="515" r:id="rId37"/>
    <p:sldId id="516" r:id="rId38"/>
    <p:sldId id="321" r:id="rId39"/>
    <p:sldId id="477" r:id="rId40"/>
    <p:sldId id="475" r:id="rId41"/>
    <p:sldId id="464" r:id="rId42"/>
    <p:sldId id="322" r:id="rId43"/>
    <p:sldId id="488" r:id="rId44"/>
    <p:sldId id="489" r:id="rId45"/>
    <p:sldId id="383" r:id="rId46"/>
    <p:sldId id="384" r:id="rId47"/>
    <p:sldId id="389" r:id="rId48"/>
    <p:sldId id="390" r:id="rId49"/>
    <p:sldId id="491" r:id="rId50"/>
    <p:sldId id="479" r:id="rId51"/>
    <p:sldId id="330" r:id="rId52"/>
    <p:sldId id="480" r:id="rId53"/>
    <p:sldId id="481" r:id="rId54"/>
    <p:sldId id="482" r:id="rId55"/>
    <p:sldId id="483" r:id="rId56"/>
    <p:sldId id="494" r:id="rId57"/>
    <p:sldId id="347" r:id="rId58"/>
    <p:sldId id="401" r:id="rId59"/>
    <p:sldId id="354" r:id="rId60"/>
  </p:sldIdLst>
  <p:sldSz cx="9144000" cy="6858000" type="screen4x3"/>
  <p:notesSz cx="6858000" cy="9144000"/>
  <p:defaultTextStyle>
    <a:defPPr>
      <a:defRPr lang="en-US"/>
    </a:defPPr>
    <a:lvl1pPr algn="l" rtl="0" fontAlgn="base">
      <a:lnSpc>
        <a:spcPct val="90000"/>
      </a:lnSpc>
      <a:spcBef>
        <a:spcPct val="20000"/>
      </a:spcBef>
      <a:spcAft>
        <a:spcPct val="0"/>
      </a:spcAft>
      <a:defRPr sz="2400" b="1" kern="1200">
        <a:solidFill>
          <a:srgbClr val="CC0000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rtl="0" fontAlgn="base">
      <a:lnSpc>
        <a:spcPct val="90000"/>
      </a:lnSpc>
      <a:spcBef>
        <a:spcPct val="20000"/>
      </a:spcBef>
      <a:spcAft>
        <a:spcPct val="0"/>
      </a:spcAft>
      <a:defRPr sz="2400" b="1" kern="1200">
        <a:solidFill>
          <a:srgbClr val="CC0000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rtl="0" fontAlgn="base">
      <a:lnSpc>
        <a:spcPct val="90000"/>
      </a:lnSpc>
      <a:spcBef>
        <a:spcPct val="20000"/>
      </a:spcBef>
      <a:spcAft>
        <a:spcPct val="0"/>
      </a:spcAft>
      <a:defRPr sz="2400" b="1" kern="1200">
        <a:solidFill>
          <a:srgbClr val="CC0000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rtl="0" fontAlgn="base">
      <a:lnSpc>
        <a:spcPct val="90000"/>
      </a:lnSpc>
      <a:spcBef>
        <a:spcPct val="20000"/>
      </a:spcBef>
      <a:spcAft>
        <a:spcPct val="0"/>
      </a:spcAft>
      <a:defRPr sz="2400" b="1" kern="1200">
        <a:solidFill>
          <a:srgbClr val="CC0000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rtl="0" fontAlgn="base">
      <a:lnSpc>
        <a:spcPct val="90000"/>
      </a:lnSpc>
      <a:spcBef>
        <a:spcPct val="20000"/>
      </a:spcBef>
      <a:spcAft>
        <a:spcPct val="0"/>
      </a:spcAft>
      <a:defRPr sz="2400" b="1" kern="1200">
        <a:solidFill>
          <a:srgbClr val="CC0000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sz="2400" b="1" kern="1200">
        <a:solidFill>
          <a:srgbClr val="CC0000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sz="2400" b="1" kern="1200">
        <a:solidFill>
          <a:srgbClr val="CC0000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sz="2400" b="1" kern="1200">
        <a:solidFill>
          <a:srgbClr val="CC0000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sz="2400" b="1" kern="1200">
        <a:solidFill>
          <a:srgbClr val="CC0000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DDDDDD"/>
    <a:srgbClr val="FFCCFF"/>
    <a:srgbClr val="FF99CC"/>
    <a:srgbClr val="CCFFFF"/>
    <a:srgbClr val="FF0000"/>
    <a:srgbClr val="0099FF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33" autoAdjust="0"/>
  </p:normalViewPr>
  <p:slideViewPr>
    <p:cSldViewPr snapToGrid="0">
      <p:cViewPr varScale="1">
        <p:scale>
          <a:sx n="72" d="100"/>
          <a:sy n="72" d="100"/>
        </p:scale>
        <p:origin x="522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04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lnSpc>
                <a:spcPct val="100000"/>
              </a:lnSpc>
              <a:spcBef>
                <a:spcPct val="0"/>
              </a:spcBef>
              <a:defRPr sz="12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85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lnSpc>
                <a:spcPct val="100000"/>
              </a:lnSpc>
              <a:spcBef>
                <a:spcPct val="0"/>
              </a:spcBef>
              <a:defRPr sz="12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85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lnSpc>
                <a:spcPct val="100000"/>
              </a:lnSpc>
              <a:spcBef>
                <a:spcPct val="0"/>
              </a:spcBef>
              <a:defRPr sz="12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85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lnSpc>
                <a:spcPct val="100000"/>
              </a:lnSpc>
              <a:spcBef>
                <a:spcPct val="0"/>
              </a:spcBef>
              <a:defRPr sz="1200" b="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</a:lstStyle>
          <a:p>
            <a:fld id="{61D2BA7D-8809-4D48-9310-1FF6441D894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166251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lnSpc>
                <a:spcPct val="100000"/>
              </a:lnSpc>
              <a:spcBef>
                <a:spcPct val="0"/>
              </a:spcBef>
              <a:defRPr sz="12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lnSpc>
                <a:spcPct val="100000"/>
              </a:lnSpc>
              <a:spcBef>
                <a:spcPct val="0"/>
              </a:spcBef>
              <a:defRPr sz="12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46436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lnSpc>
                <a:spcPct val="100000"/>
              </a:lnSpc>
              <a:spcBef>
                <a:spcPct val="0"/>
              </a:spcBef>
              <a:defRPr sz="12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lnSpc>
                <a:spcPct val="100000"/>
              </a:lnSpc>
              <a:spcBef>
                <a:spcPct val="0"/>
              </a:spcBef>
              <a:defRPr sz="1200" b="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</a:lstStyle>
          <a:p>
            <a:fld id="{A354F08C-7834-4F71-ABF1-02810E26F7E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146015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50166C17-EB95-4F8D-863E-FEB2AD6D0EE0}" type="slidenum">
              <a:rPr lang="en-US" altLang="en-US" sz="1200" b="0">
                <a:solidFill>
                  <a:schemeClr val="tx1"/>
                </a:solidFill>
                <a:latin typeface="Times New Roman" panose="02020603050405020304" pitchFamily="18" charset="0"/>
              </a:rPr>
              <a:pPr/>
              <a:t>20</a:t>
            </a:fld>
            <a:endParaRPr lang="en-US" altLang="en-US" sz="12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745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7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smtClean="0"/>
              <a:t>Kurose and Ross forgot to say anything about wrapping the carry and adding it to low order bit</a:t>
            </a:r>
          </a:p>
        </p:txBody>
      </p:sp>
    </p:spTree>
    <p:extLst>
      <p:ext uri="{BB962C8B-B14F-4D97-AF65-F5344CB8AC3E}">
        <p14:creationId xmlns:p14="http://schemas.microsoft.com/office/powerpoint/2010/main" val="23810466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447675" y="5788025"/>
            <a:ext cx="13208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285750" indent="-285750">
              <a:lnSpc>
                <a:spcPct val="100000"/>
              </a:lnSpc>
              <a:defRPr/>
            </a:pPr>
            <a:r>
              <a:rPr lang="it-IT" sz="1400">
                <a:latin typeface="Comic Sans MS" pitchFamily="66" charset="0"/>
              </a:rPr>
              <a:t>Luigi Vetrano</a:t>
            </a:r>
          </a:p>
        </p:txBody>
      </p:sp>
      <p:sp>
        <p:nvSpPr>
          <p:cNvPr id="4136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 algn="ctr">
              <a:defRPr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4136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 sz="2000"/>
            </a:lvl1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lnSpc>
                <a:spcPct val="100000"/>
              </a:lnSpc>
              <a:spcBef>
                <a:spcPct val="0"/>
              </a:spcBef>
              <a:defRPr sz="14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lnSpc>
                <a:spcPct val="100000"/>
              </a:lnSpc>
              <a:spcBef>
                <a:spcPct val="0"/>
              </a:spcBef>
              <a:defRPr sz="14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 sz="1400"/>
            </a:lvl1pPr>
          </a:lstStyle>
          <a:p>
            <a:fld id="{D0DE193F-B2CA-45D2-AEEF-BBBC1EAEEFA6}" type="slidenum">
              <a:rPr lang="it-IT" altLang="en-US"/>
              <a:pPr/>
              <a:t>‹#›</a:t>
            </a:fld>
            <a:endParaRPr lang="it-IT" altLang="en-US"/>
          </a:p>
        </p:txBody>
      </p:sp>
    </p:spTree>
    <p:extLst>
      <p:ext uri="{BB962C8B-B14F-4D97-AF65-F5344CB8AC3E}">
        <p14:creationId xmlns:p14="http://schemas.microsoft.com/office/powerpoint/2010/main" val="2167685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5EF67C-7BBF-4AA7-8AC6-D3B2E0C8DE07}" type="slidenum">
              <a:rPr lang="it-IT" altLang="en-US"/>
              <a:pPr/>
              <a:t>‹#›</a:t>
            </a:fld>
            <a:endParaRPr lang="it-IT" altLang="en-US"/>
          </a:p>
        </p:txBody>
      </p:sp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457200" y="1125538"/>
            <a:ext cx="8229600" cy="76200"/>
          </a:xfrm>
          <a:prstGeom prst="rect">
            <a:avLst/>
          </a:prstGeom>
          <a:gradFill rotWithShape="0">
            <a:gsLst>
              <a:gs pos="0">
                <a:srgbClr val="990000"/>
              </a:gs>
              <a:gs pos="100000">
                <a:srgbClr val="FFFFCC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046729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268413"/>
            <a:ext cx="3810000" cy="51133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68413"/>
            <a:ext cx="3810000" cy="51133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35BA64-31B3-43DD-830F-E4376201F80A}" type="slidenum">
              <a:rPr lang="it-IT" altLang="en-US"/>
              <a:pPr/>
              <a:t>‹#›</a:t>
            </a:fld>
            <a:endParaRPr lang="it-IT" altLang="en-US"/>
          </a:p>
        </p:txBody>
      </p:sp>
    </p:spTree>
    <p:extLst>
      <p:ext uri="{BB962C8B-B14F-4D97-AF65-F5344CB8AC3E}">
        <p14:creationId xmlns:p14="http://schemas.microsoft.com/office/powerpoint/2010/main" val="556739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922712" y="6416458"/>
            <a:ext cx="838200" cy="228600"/>
          </a:xfrm>
          <a:ln/>
        </p:spPr>
        <p:txBody>
          <a:bodyPr/>
          <a:lstStyle>
            <a:lvl1pPr>
              <a:defRPr sz="1600" b="1"/>
            </a:lvl1pPr>
          </a:lstStyle>
          <a:p>
            <a:fld id="{99456987-31F7-40F1-B213-112FF377E3D8}" type="slidenum">
              <a:rPr lang="it-IT" altLang="en-US" smtClean="0"/>
              <a:pPr/>
              <a:t>‹#›</a:t>
            </a:fld>
            <a:endParaRPr lang="it-IT" altLang="en-US"/>
          </a:p>
        </p:txBody>
      </p:sp>
    </p:spTree>
    <p:extLst>
      <p:ext uri="{BB962C8B-B14F-4D97-AF65-F5344CB8AC3E}">
        <p14:creationId xmlns:p14="http://schemas.microsoft.com/office/powerpoint/2010/main" val="1085353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884D6F-B648-497B-AD9F-DEB306EF4EC9}" type="slidenum">
              <a:rPr lang="it-IT" altLang="en-US"/>
              <a:pPr/>
              <a:t>‹#›</a:t>
            </a:fld>
            <a:endParaRPr lang="it-IT" altLang="en-US"/>
          </a:p>
        </p:txBody>
      </p:sp>
    </p:spTree>
    <p:extLst>
      <p:ext uri="{BB962C8B-B14F-4D97-AF65-F5344CB8AC3E}">
        <p14:creationId xmlns:p14="http://schemas.microsoft.com/office/powerpoint/2010/main" val="26194217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60350"/>
            <a:ext cx="7772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268413"/>
            <a:ext cx="7772400" cy="24796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900488"/>
            <a:ext cx="7772400" cy="24812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1A40847-2FA3-457B-B1F8-6B54AC711BF7}" type="slidenum">
              <a:rPr lang="it-IT" altLang="en-US"/>
              <a:pPr/>
              <a:t>‹#›</a:t>
            </a:fld>
            <a:endParaRPr lang="it-IT" altLang="en-US"/>
          </a:p>
        </p:txBody>
      </p:sp>
    </p:spTree>
    <p:extLst>
      <p:ext uri="{BB962C8B-B14F-4D97-AF65-F5344CB8AC3E}">
        <p14:creationId xmlns:p14="http://schemas.microsoft.com/office/powerpoint/2010/main" val="596047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675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260350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stile</a:t>
            </a:r>
          </a:p>
        </p:txBody>
      </p:sp>
      <p:sp>
        <p:nvSpPr>
          <p:cNvPr id="412676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268413"/>
            <a:ext cx="7772400" cy="511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dirty="0" smtClean="0"/>
              <a:t>Fare clic per modificare gli stili del testo dello schema</a:t>
            </a:r>
          </a:p>
          <a:p>
            <a:pPr lvl="1"/>
            <a:r>
              <a:rPr lang="it-IT" dirty="0" smtClean="0"/>
              <a:t>Secondo livello</a:t>
            </a:r>
          </a:p>
          <a:p>
            <a:pPr lvl="2"/>
            <a:r>
              <a:rPr lang="it-IT" dirty="0" smtClean="0"/>
              <a:t>Terzo livello</a:t>
            </a:r>
          </a:p>
          <a:p>
            <a:pPr lvl="3"/>
            <a:r>
              <a:rPr lang="it-IT" dirty="0" smtClean="0"/>
              <a:t>Quarto livello</a:t>
            </a:r>
          </a:p>
          <a:p>
            <a:pPr lvl="4"/>
            <a:r>
              <a:rPr lang="it-IT" dirty="0" smtClean="0"/>
              <a:t>Quinto livello</a:t>
            </a:r>
          </a:p>
        </p:txBody>
      </p:sp>
      <p:sp>
        <p:nvSpPr>
          <p:cNvPr id="412677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848600" y="6451557"/>
            <a:ext cx="838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lnSpc>
                <a:spcPct val="100000"/>
              </a:lnSpc>
              <a:spcBef>
                <a:spcPct val="0"/>
              </a:spcBef>
              <a:defRPr sz="1200" b="0">
                <a:solidFill>
                  <a:schemeClr val="tx1"/>
                </a:solidFill>
              </a:defRPr>
            </a:lvl1pPr>
          </a:lstStyle>
          <a:p>
            <a:fld id="{13B49496-DCF6-4AAA-999F-C2BA9BCE8E5E}" type="slidenum">
              <a:rPr lang="it-IT" altLang="en-US"/>
              <a:pPr/>
              <a:t>‹#›</a:t>
            </a:fld>
            <a:endParaRPr lang="it-IT" altLang="en-US"/>
          </a:p>
        </p:txBody>
      </p:sp>
      <p:sp>
        <p:nvSpPr>
          <p:cNvPr id="412678" name="Rectangle 6"/>
          <p:cNvSpPr>
            <a:spLocks noChangeArrowheads="1"/>
          </p:cNvSpPr>
          <p:nvPr/>
        </p:nvSpPr>
        <p:spPr bwMode="auto">
          <a:xfrm>
            <a:off x="457200" y="1125538"/>
            <a:ext cx="8229600" cy="76200"/>
          </a:xfrm>
          <a:prstGeom prst="rect">
            <a:avLst/>
          </a:prstGeom>
          <a:gradFill rotWithShape="0">
            <a:gsLst>
              <a:gs pos="0">
                <a:srgbClr val="990000"/>
              </a:gs>
              <a:gs pos="100000">
                <a:srgbClr val="FFFFCC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15" r:id="rId2"/>
    <p:sldLayoutId id="2147483717" r:id="rId3"/>
    <p:sldLayoutId id="2147483719" r:id="rId4"/>
    <p:sldLayoutId id="2147483720" r:id="rId5"/>
    <p:sldLayoutId id="2147483725" r:id="rId6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ea typeface="ＭＳ Ｐゴシック" pitchFamily="34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ea typeface="ＭＳ Ｐゴシック" pitchFamily="34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ea typeface="ＭＳ Ｐゴシック" pitchFamily="34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ea typeface="ＭＳ Ｐゴシック" pitchFamily="34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ea typeface="ＭＳ Ｐゴシック" pitchFamily="34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ea typeface="ＭＳ Ｐゴシック" pitchFamily="34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ea typeface="ＭＳ Ｐゴシック" pitchFamily="34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ea typeface="ＭＳ Ｐゴシック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rgbClr val="CC0000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006600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990099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99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99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99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99"/>
          </a:solidFill>
          <a:latin typeface="+mn-lt"/>
          <a:ea typeface="+mn-ea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13" Type="http://schemas.openxmlformats.org/officeDocument/2006/relationships/oleObject" Target="../embeddings/oleObject9.bin"/><Relationship Id="rId18" Type="http://schemas.openxmlformats.org/officeDocument/2006/relationships/oleObject" Target="../embeddings/oleObject12.bin"/><Relationship Id="rId3" Type="http://schemas.openxmlformats.org/officeDocument/2006/relationships/oleObject" Target="../embeddings/oleObject1.bin"/><Relationship Id="rId21" Type="http://schemas.openxmlformats.org/officeDocument/2006/relationships/oleObject" Target="../embeddings/oleObject14.bin"/><Relationship Id="rId7" Type="http://schemas.openxmlformats.org/officeDocument/2006/relationships/oleObject" Target="../embeddings/oleObject3.bin"/><Relationship Id="rId12" Type="http://schemas.openxmlformats.org/officeDocument/2006/relationships/oleObject" Target="../embeddings/oleObject8.bin"/><Relationship Id="rId17" Type="http://schemas.openxmlformats.org/officeDocument/2006/relationships/image" Target="../media/image4.wmf"/><Relationship Id="rId2" Type="http://schemas.openxmlformats.org/officeDocument/2006/relationships/slideLayout" Target="../slideLayouts/slideLayout3.xml"/><Relationship Id="rId16" Type="http://schemas.openxmlformats.org/officeDocument/2006/relationships/oleObject" Target="../embeddings/oleObject11.bin"/><Relationship Id="rId20" Type="http://schemas.openxmlformats.org/officeDocument/2006/relationships/oleObject" Target="../embeddings/oleObject13.bin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wmf"/><Relationship Id="rId11" Type="http://schemas.openxmlformats.org/officeDocument/2006/relationships/oleObject" Target="../embeddings/oleObject7.bin"/><Relationship Id="rId5" Type="http://schemas.openxmlformats.org/officeDocument/2006/relationships/oleObject" Target="../embeddings/oleObject2.bin"/><Relationship Id="rId15" Type="http://schemas.openxmlformats.org/officeDocument/2006/relationships/oleObject" Target="../embeddings/oleObject10.bin"/><Relationship Id="rId10" Type="http://schemas.openxmlformats.org/officeDocument/2006/relationships/oleObject" Target="../embeddings/oleObject6.bin"/><Relationship Id="rId19" Type="http://schemas.openxmlformats.org/officeDocument/2006/relationships/image" Target="../media/image5.wmf"/><Relationship Id="rId4" Type="http://schemas.openxmlformats.org/officeDocument/2006/relationships/image" Target="../media/image1.wmf"/><Relationship Id="rId9" Type="http://schemas.openxmlformats.org/officeDocument/2006/relationships/oleObject" Target="../embeddings/oleObject5.bin"/><Relationship Id="rId14" Type="http://schemas.openxmlformats.org/officeDocument/2006/relationships/image" Target="../media/image3.wmf"/><Relationship Id="rId22" Type="http://schemas.openxmlformats.org/officeDocument/2006/relationships/oleObject" Target="../embeddings/oleObject15.bin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9.bin"/><Relationship Id="rId13" Type="http://schemas.openxmlformats.org/officeDocument/2006/relationships/oleObject" Target="../embeddings/oleObject24.bin"/><Relationship Id="rId18" Type="http://schemas.openxmlformats.org/officeDocument/2006/relationships/oleObject" Target="../embeddings/oleObject27.bin"/><Relationship Id="rId3" Type="http://schemas.openxmlformats.org/officeDocument/2006/relationships/oleObject" Target="../embeddings/oleObject16.bin"/><Relationship Id="rId21" Type="http://schemas.openxmlformats.org/officeDocument/2006/relationships/oleObject" Target="../embeddings/oleObject29.bin"/><Relationship Id="rId7" Type="http://schemas.openxmlformats.org/officeDocument/2006/relationships/oleObject" Target="../embeddings/oleObject18.bin"/><Relationship Id="rId12" Type="http://schemas.openxmlformats.org/officeDocument/2006/relationships/oleObject" Target="../embeddings/oleObject23.bin"/><Relationship Id="rId17" Type="http://schemas.openxmlformats.org/officeDocument/2006/relationships/image" Target="../media/image4.wmf"/><Relationship Id="rId2" Type="http://schemas.openxmlformats.org/officeDocument/2006/relationships/slideLayout" Target="../slideLayouts/slideLayout3.xml"/><Relationship Id="rId16" Type="http://schemas.openxmlformats.org/officeDocument/2006/relationships/oleObject" Target="../embeddings/oleObject26.bin"/><Relationship Id="rId20" Type="http://schemas.openxmlformats.org/officeDocument/2006/relationships/oleObject" Target="../embeddings/oleObject28.bin"/><Relationship Id="rId1" Type="http://schemas.openxmlformats.org/officeDocument/2006/relationships/vmlDrawing" Target="../drawings/vmlDrawing2.vml"/><Relationship Id="rId6" Type="http://schemas.openxmlformats.org/officeDocument/2006/relationships/image" Target="../media/image2.wmf"/><Relationship Id="rId11" Type="http://schemas.openxmlformats.org/officeDocument/2006/relationships/oleObject" Target="../embeddings/oleObject22.bin"/><Relationship Id="rId5" Type="http://schemas.openxmlformats.org/officeDocument/2006/relationships/oleObject" Target="../embeddings/oleObject17.bin"/><Relationship Id="rId15" Type="http://schemas.openxmlformats.org/officeDocument/2006/relationships/oleObject" Target="../embeddings/oleObject25.bin"/><Relationship Id="rId10" Type="http://schemas.openxmlformats.org/officeDocument/2006/relationships/oleObject" Target="../embeddings/oleObject21.bin"/><Relationship Id="rId19" Type="http://schemas.openxmlformats.org/officeDocument/2006/relationships/image" Target="../media/image5.wmf"/><Relationship Id="rId4" Type="http://schemas.openxmlformats.org/officeDocument/2006/relationships/image" Target="../media/image1.wmf"/><Relationship Id="rId9" Type="http://schemas.openxmlformats.org/officeDocument/2006/relationships/oleObject" Target="../embeddings/oleObject20.bin"/><Relationship Id="rId14" Type="http://schemas.openxmlformats.org/officeDocument/2006/relationships/image" Target="../media/image3.wmf"/><Relationship Id="rId22" Type="http://schemas.openxmlformats.org/officeDocument/2006/relationships/oleObject" Target="../embeddings/oleObject30.bin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1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32.bin"/><Relationship Id="rId4" Type="http://schemas.openxmlformats.org/officeDocument/2006/relationships/image" Target="../media/image1.wmf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3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oleObject34.bin"/><Relationship Id="rId4" Type="http://schemas.openxmlformats.org/officeDocument/2006/relationships/image" Target="../media/image1.wmf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6"/>
          <p:cNvSpPr>
            <a:spLocks noGrp="1" noChangeArrowheads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88A4A07A-F944-43CF-8100-DD919D4042AC}" type="slidenum">
              <a:rPr lang="it-IT" altLang="en-US" sz="1400" b="0">
                <a:solidFill>
                  <a:schemeClr val="tx1"/>
                </a:solidFill>
              </a:rPr>
              <a:pPr/>
              <a:t>1</a:t>
            </a:fld>
            <a:endParaRPr lang="it-IT" altLang="en-US" sz="1400" b="0">
              <a:solidFill>
                <a:schemeClr val="tx1"/>
              </a:solidFill>
            </a:endParaRPr>
          </a:p>
        </p:txBody>
      </p:sp>
      <p:sp>
        <p:nvSpPr>
          <p:cNvPr id="40857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it-IT" sz="3600" dirty="0" smtClean="0"/>
              <a:t/>
            </a:r>
            <a:br>
              <a:rPr lang="it-IT" sz="3600" dirty="0" smtClean="0"/>
            </a:br>
            <a:r>
              <a:rPr lang="it-IT" sz="3600" dirty="0"/>
              <a:t>Livello di </a:t>
            </a:r>
            <a:r>
              <a:rPr lang="it-IT" sz="3600" dirty="0" smtClean="0"/>
              <a:t>Trasporto</a:t>
            </a:r>
            <a:r>
              <a:rPr lang="it-IT" sz="3600" dirty="0" smtClean="0"/>
              <a:t/>
            </a:r>
            <a:br>
              <a:rPr lang="it-IT" sz="3600" dirty="0" smtClean="0"/>
            </a:br>
            <a:endParaRPr lang="en-US" sz="3600" dirty="0" smtClean="0"/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1255781" y="3886200"/>
            <a:ext cx="6102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</a:pPr>
            <a:r>
              <a:rPr lang="en-US" altLang="en-US" dirty="0" err="1" smtClean="0">
                <a:solidFill>
                  <a:srgbClr val="A50021"/>
                </a:solidFill>
                <a:latin typeface="Comic Sans MS" panose="030F0702030302020204" pitchFamily="66" charset="0"/>
              </a:rPr>
              <a:t>Sessione</a:t>
            </a:r>
            <a:r>
              <a:rPr lang="en-US" altLang="en-US" dirty="0" smtClean="0">
                <a:solidFill>
                  <a:srgbClr val="A50021"/>
                </a:solidFill>
                <a:latin typeface="Comic Sans MS" panose="030F0702030302020204" pitchFamily="66" charset="0"/>
              </a:rPr>
              <a:t> per Expo 2015</a:t>
            </a:r>
            <a:endParaRPr lang="en-US" altLang="en-US" dirty="0">
              <a:solidFill>
                <a:srgbClr val="A50021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0A3EDAAA-865C-46FA-8A10-902A841E9ACE}" type="slidenum">
              <a:rPr lang="it-IT" altLang="en-US" sz="1200" b="0">
                <a:solidFill>
                  <a:schemeClr val="tx1"/>
                </a:solidFill>
              </a:rPr>
              <a:pPr/>
              <a:t>2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673100" y="260350"/>
            <a:ext cx="77851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err="1" smtClean="0"/>
              <a:t>Livello</a:t>
            </a:r>
            <a:r>
              <a:rPr lang="en-US" dirty="0" smtClean="0"/>
              <a:t> </a:t>
            </a:r>
            <a:r>
              <a:rPr lang="en-US" dirty="0" smtClean="0"/>
              <a:t>di </a:t>
            </a:r>
            <a:r>
              <a:rPr lang="en-US" dirty="0" err="1" smtClean="0"/>
              <a:t>trasporto</a:t>
            </a:r>
            <a:endParaRPr lang="en-US" dirty="0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73100" y="1536700"/>
            <a:ext cx="8039100" cy="4648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it-IT" sz="2400" u="sng" smtClean="0">
                <a:solidFill>
                  <a:srgbClr val="FF0000"/>
                </a:solidFill>
                <a:effectLst/>
              </a:rPr>
              <a:t>Obiettivi</a:t>
            </a:r>
            <a:r>
              <a:rPr lang="it-IT" sz="2400" u="sng" smtClean="0">
                <a:solidFill>
                  <a:srgbClr val="FF0000"/>
                </a:solidFill>
              </a:rPr>
              <a:t>:</a:t>
            </a:r>
            <a:r>
              <a:rPr lang="it-IT" sz="2400" smtClean="0"/>
              <a:t>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smtClean="0"/>
              <a:t>Capire i principi che sono alla base dei servizi del livello di trasporto: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smtClean="0"/>
              <a:t>multiplexing/demultiplexing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smtClean="0"/>
              <a:t>trasferimento dati affidabile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smtClean="0"/>
              <a:t>controllo di flusso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smtClean="0"/>
              <a:t>controllo di congestione</a:t>
            </a:r>
          </a:p>
          <a:p>
            <a:pPr eaLnBrk="1" hangingPunct="1">
              <a:lnSpc>
                <a:spcPct val="90000"/>
              </a:lnSpc>
              <a:defRPr/>
            </a:pPr>
            <a:endParaRPr lang="it-IT" sz="240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smtClean="0"/>
              <a:t>Descrivere i protocolli del livello di trasporto di Internet: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smtClean="0"/>
              <a:t>UDP: trasporto senza connessione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smtClean="0"/>
              <a:t>TCP: trasporto orientato alla connessione</a:t>
            </a:r>
            <a:endParaRPr lang="it-IT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1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9F5D993F-BAE2-4F15-AC67-48E9CF179486}" type="slidenum">
              <a:rPr lang="it-IT" altLang="en-US" sz="1200" b="0">
                <a:solidFill>
                  <a:schemeClr val="tx1"/>
                </a:solidFill>
              </a:rPr>
              <a:pPr/>
              <a:t>3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361950" y="228600"/>
            <a:ext cx="8362950" cy="1143000"/>
          </a:xfrm>
        </p:spPr>
        <p:txBody>
          <a:bodyPr/>
          <a:lstStyle/>
          <a:p>
            <a:pPr eaLnBrk="1" hangingPunct="1">
              <a:defRPr/>
            </a:pPr>
            <a:r>
              <a:rPr lang="it-IT" dirty="0" smtClean="0"/>
              <a:t>Servizi e protocolli di trasporto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61950" y="1400175"/>
            <a:ext cx="4340225" cy="5305425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it-IT" sz="2000" dirty="0" smtClean="0"/>
              <a:t>Forniscono la </a:t>
            </a:r>
            <a:r>
              <a:rPr lang="it-IT" sz="2000" i="1" dirty="0" smtClean="0">
                <a:solidFill>
                  <a:srgbClr val="FF0000"/>
                </a:solidFill>
              </a:rPr>
              <a:t>comunicazione logica </a:t>
            </a:r>
            <a:r>
              <a:rPr lang="it-IT" sz="2000" dirty="0" smtClean="0"/>
              <a:t>tra processi applicativi di </a:t>
            </a:r>
            <a:r>
              <a:rPr lang="it-IT" sz="2000" dirty="0" err="1" smtClean="0"/>
              <a:t>host</a:t>
            </a:r>
            <a:r>
              <a:rPr lang="it-IT" sz="2000" dirty="0" smtClean="0"/>
              <a:t> differenti</a:t>
            </a:r>
          </a:p>
          <a:p>
            <a:pPr eaLnBrk="1" hangingPunct="1">
              <a:buFontTx/>
              <a:buNone/>
              <a:defRPr/>
            </a:pPr>
            <a:r>
              <a:rPr lang="it-IT" sz="2000" dirty="0" smtClean="0"/>
              <a:t>I protocolli di trasporto vengono eseguiti nei sistemi terminali</a:t>
            </a:r>
          </a:p>
          <a:p>
            <a:pPr lvl="1" eaLnBrk="1" hangingPunct="1">
              <a:defRPr/>
            </a:pPr>
            <a:r>
              <a:rPr lang="it-IT" sz="2000" dirty="0" smtClean="0"/>
              <a:t>lato </a:t>
            </a:r>
            <a:r>
              <a:rPr lang="it-IT" sz="2000" dirty="0" err="1" smtClean="0"/>
              <a:t>Tx</a:t>
            </a:r>
            <a:r>
              <a:rPr lang="it-IT" sz="2000" dirty="0" smtClean="0"/>
              <a:t>: scinde i </a:t>
            </a:r>
            <a:r>
              <a:rPr lang="it-IT" sz="2000" b="1" dirty="0" smtClean="0">
                <a:solidFill>
                  <a:schemeClr val="accent2"/>
                </a:solidFill>
              </a:rPr>
              <a:t>messaggi</a:t>
            </a:r>
            <a:r>
              <a:rPr lang="it-IT" sz="2000" dirty="0" smtClean="0"/>
              <a:t> in </a:t>
            </a:r>
            <a:r>
              <a:rPr lang="it-IT" sz="2000" b="1" dirty="0" smtClean="0">
                <a:solidFill>
                  <a:schemeClr val="accent2"/>
                </a:solidFill>
              </a:rPr>
              <a:t>segmenti</a:t>
            </a:r>
            <a:r>
              <a:rPr lang="it-IT" sz="2000" dirty="0" smtClean="0"/>
              <a:t> e li passa al livello di rete</a:t>
            </a:r>
          </a:p>
          <a:p>
            <a:pPr lvl="1" eaLnBrk="1" hangingPunct="1">
              <a:defRPr/>
            </a:pPr>
            <a:r>
              <a:rPr lang="it-IT" sz="2000" dirty="0" smtClean="0"/>
              <a:t>lato </a:t>
            </a:r>
            <a:r>
              <a:rPr lang="it-IT" sz="2000" dirty="0" err="1" smtClean="0"/>
              <a:t>Rx</a:t>
            </a:r>
            <a:r>
              <a:rPr lang="it-IT" sz="2000" dirty="0" smtClean="0"/>
              <a:t>: </a:t>
            </a:r>
            <a:r>
              <a:rPr lang="it-IT" sz="2000" dirty="0" err="1" smtClean="0"/>
              <a:t>riassembla</a:t>
            </a:r>
            <a:r>
              <a:rPr lang="it-IT" sz="2000" dirty="0" smtClean="0"/>
              <a:t> i segmenti in messaggi e li passa al livello di applicazione</a:t>
            </a:r>
          </a:p>
          <a:p>
            <a:pPr eaLnBrk="1" hangingPunct="1">
              <a:buFontTx/>
              <a:buNone/>
              <a:defRPr/>
            </a:pPr>
            <a:r>
              <a:rPr lang="it-IT" sz="2000" dirty="0" smtClean="0"/>
              <a:t>Più protocolli di trasporto sono a disposizione delle applicazioni</a:t>
            </a:r>
          </a:p>
          <a:p>
            <a:pPr lvl="1" eaLnBrk="1" hangingPunct="1">
              <a:defRPr/>
            </a:pPr>
            <a:r>
              <a:rPr lang="it-IT" sz="2000" dirty="0" smtClean="0"/>
              <a:t>Internet: TCP e UDP</a:t>
            </a:r>
          </a:p>
        </p:txBody>
      </p:sp>
      <p:sp>
        <p:nvSpPr>
          <p:cNvPr id="34821" name="Freeform 5"/>
          <p:cNvSpPr>
            <a:spLocks/>
          </p:cNvSpPr>
          <p:nvPr/>
        </p:nvSpPr>
        <p:spPr bwMode="auto">
          <a:xfrm>
            <a:off x="6788150" y="2019300"/>
            <a:ext cx="1798638" cy="1674813"/>
          </a:xfrm>
          <a:custGeom>
            <a:avLst/>
            <a:gdLst/>
            <a:ahLst/>
            <a:cxnLst>
              <a:cxn ang="0">
                <a:pos x="239" y="7"/>
              </a:cxn>
              <a:cxn ang="0">
                <a:pos x="35" y="157"/>
              </a:cxn>
              <a:cxn ang="0">
                <a:pos x="29" y="523"/>
              </a:cxn>
              <a:cxn ang="0">
                <a:pos x="53" y="829"/>
              </a:cxn>
              <a:cxn ang="0">
                <a:pos x="245" y="871"/>
              </a:cxn>
              <a:cxn ang="0">
                <a:pos x="647" y="1129"/>
              </a:cxn>
              <a:cxn ang="0">
                <a:pos x="995" y="1237"/>
              </a:cxn>
              <a:cxn ang="0">
                <a:pos x="1199" y="1021"/>
              </a:cxn>
              <a:cxn ang="0">
                <a:pos x="1271" y="445"/>
              </a:cxn>
              <a:cxn ang="0">
                <a:pos x="1205" y="211"/>
              </a:cxn>
              <a:cxn ang="0">
                <a:pos x="749" y="115"/>
              </a:cxn>
              <a:cxn ang="0">
                <a:pos x="239" y="7"/>
              </a:cxn>
            </a:cxnLst>
            <a:rect l="0" t="0" r="r" b="b"/>
            <a:pathLst>
              <a:path w="1292" h="1255">
                <a:moveTo>
                  <a:pt x="239" y="7"/>
                </a:moveTo>
                <a:cubicBezTo>
                  <a:pt x="120" y="14"/>
                  <a:pt x="70" y="71"/>
                  <a:pt x="35" y="157"/>
                </a:cubicBezTo>
                <a:cubicBezTo>
                  <a:pt x="0" y="243"/>
                  <a:pt x="26" y="411"/>
                  <a:pt x="29" y="523"/>
                </a:cubicBezTo>
                <a:cubicBezTo>
                  <a:pt x="32" y="635"/>
                  <a:pt x="17" y="771"/>
                  <a:pt x="53" y="829"/>
                </a:cubicBezTo>
                <a:cubicBezTo>
                  <a:pt x="89" y="887"/>
                  <a:pt x="146" y="821"/>
                  <a:pt x="245" y="871"/>
                </a:cubicBezTo>
                <a:cubicBezTo>
                  <a:pt x="344" y="921"/>
                  <a:pt x="522" y="1068"/>
                  <a:pt x="647" y="1129"/>
                </a:cubicBezTo>
                <a:cubicBezTo>
                  <a:pt x="772" y="1190"/>
                  <a:pt x="903" y="1255"/>
                  <a:pt x="995" y="1237"/>
                </a:cubicBezTo>
                <a:cubicBezTo>
                  <a:pt x="1087" y="1219"/>
                  <a:pt x="1153" y="1153"/>
                  <a:pt x="1199" y="1021"/>
                </a:cubicBezTo>
                <a:cubicBezTo>
                  <a:pt x="1245" y="889"/>
                  <a:pt x="1270" y="580"/>
                  <a:pt x="1271" y="445"/>
                </a:cubicBezTo>
                <a:cubicBezTo>
                  <a:pt x="1272" y="310"/>
                  <a:pt x="1292" y="266"/>
                  <a:pt x="1205" y="211"/>
                </a:cubicBezTo>
                <a:cubicBezTo>
                  <a:pt x="1118" y="156"/>
                  <a:pt x="908" y="150"/>
                  <a:pt x="749" y="115"/>
                </a:cubicBezTo>
                <a:cubicBezTo>
                  <a:pt x="590" y="80"/>
                  <a:pt x="358" y="0"/>
                  <a:pt x="239" y="7"/>
                </a:cubicBezTo>
                <a:close/>
              </a:path>
            </a:pathLst>
          </a:custGeom>
          <a:solidFill>
            <a:srgbClr val="00CC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4822" name="Freeform 6"/>
          <p:cNvSpPr>
            <a:spLocks/>
          </p:cNvSpPr>
          <p:nvPr/>
        </p:nvSpPr>
        <p:spPr bwMode="auto">
          <a:xfrm>
            <a:off x="4908550" y="1876425"/>
            <a:ext cx="1866900" cy="1589088"/>
          </a:xfrm>
          <a:custGeom>
            <a:avLst/>
            <a:gdLst/>
            <a:ahLst/>
            <a:cxnLst>
              <a:cxn ang="0">
                <a:pos x="550" y="42"/>
              </a:cxn>
              <a:cxn ang="0">
                <a:pos x="82" y="60"/>
              </a:cxn>
              <a:cxn ang="0">
                <a:pos x="58" y="402"/>
              </a:cxn>
              <a:cxn ang="0">
                <a:pos x="28" y="720"/>
              </a:cxn>
              <a:cxn ang="0">
                <a:pos x="112" y="870"/>
              </a:cxn>
              <a:cxn ang="0">
                <a:pos x="538" y="876"/>
              </a:cxn>
              <a:cxn ang="0">
                <a:pos x="640" y="1128"/>
              </a:cxn>
              <a:cxn ang="0">
                <a:pos x="1234" y="1098"/>
              </a:cxn>
              <a:cxn ang="0">
                <a:pos x="1276" y="570"/>
              </a:cxn>
              <a:cxn ang="0">
                <a:pos x="1204" y="342"/>
              </a:cxn>
              <a:cxn ang="0">
                <a:pos x="760" y="288"/>
              </a:cxn>
              <a:cxn ang="0">
                <a:pos x="550" y="42"/>
              </a:cxn>
            </a:cxnLst>
            <a:rect l="0" t="0" r="r" b="b"/>
            <a:pathLst>
              <a:path w="1340" h="1191">
                <a:moveTo>
                  <a:pt x="550" y="42"/>
                </a:moveTo>
                <a:cubicBezTo>
                  <a:pt x="437" y="4"/>
                  <a:pt x="164" y="0"/>
                  <a:pt x="82" y="60"/>
                </a:cubicBezTo>
                <a:cubicBezTo>
                  <a:pt x="0" y="120"/>
                  <a:pt x="67" y="292"/>
                  <a:pt x="58" y="402"/>
                </a:cubicBezTo>
                <a:cubicBezTo>
                  <a:pt x="49" y="512"/>
                  <a:pt x="19" y="642"/>
                  <a:pt x="28" y="720"/>
                </a:cubicBezTo>
                <a:cubicBezTo>
                  <a:pt x="37" y="798"/>
                  <a:pt x="27" y="844"/>
                  <a:pt x="112" y="870"/>
                </a:cubicBezTo>
                <a:cubicBezTo>
                  <a:pt x="197" y="896"/>
                  <a:pt x="450" y="833"/>
                  <a:pt x="538" y="876"/>
                </a:cubicBezTo>
                <a:cubicBezTo>
                  <a:pt x="626" y="919"/>
                  <a:pt x="524" y="1091"/>
                  <a:pt x="640" y="1128"/>
                </a:cubicBezTo>
                <a:cubicBezTo>
                  <a:pt x="756" y="1165"/>
                  <a:pt x="1128" y="1191"/>
                  <a:pt x="1234" y="1098"/>
                </a:cubicBezTo>
                <a:cubicBezTo>
                  <a:pt x="1340" y="1005"/>
                  <a:pt x="1281" y="696"/>
                  <a:pt x="1276" y="570"/>
                </a:cubicBezTo>
                <a:cubicBezTo>
                  <a:pt x="1271" y="444"/>
                  <a:pt x="1290" y="389"/>
                  <a:pt x="1204" y="342"/>
                </a:cubicBezTo>
                <a:cubicBezTo>
                  <a:pt x="1118" y="295"/>
                  <a:pt x="868" y="338"/>
                  <a:pt x="760" y="288"/>
                </a:cubicBezTo>
                <a:cubicBezTo>
                  <a:pt x="652" y="238"/>
                  <a:pt x="663" y="80"/>
                  <a:pt x="550" y="42"/>
                </a:cubicBezTo>
                <a:close/>
              </a:path>
            </a:pathLst>
          </a:custGeom>
          <a:solidFill>
            <a:srgbClr val="00CC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4823" name="Freeform 7"/>
          <p:cNvSpPr>
            <a:spLocks/>
          </p:cNvSpPr>
          <p:nvPr/>
        </p:nvSpPr>
        <p:spPr bwMode="auto">
          <a:xfrm>
            <a:off x="5276850" y="3327400"/>
            <a:ext cx="2974975" cy="2219325"/>
          </a:xfrm>
          <a:custGeom>
            <a:avLst/>
            <a:gdLst/>
            <a:ahLst/>
            <a:cxnLst>
              <a:cxn ang="0">
                <a:pos x="27" y="652"/>
              </a:cxn>
              <a:cxn ang="0">
                <a:pos x="105" y="76"/>
              </a:cxn>
              <a:cxn ang="0">
                <a:pos x="657" y="196"/>
              </a:cxn>
              <a:cxn ang="0">
                <a:pos x="1209" y="100"/>
              </a:cxn>
              <a:cxn ang="0">
                <a:pos x="2001" y="406"/>
              </a:cxn>
              <a:cxn ang="0">
                <a:pos x="2013" y="1144"/>
              </a:cxn>
              <a:cxn ang="0">
                <a:pos x="1581" y="1600"/>
              </a:cxn>
              <a:cxn ang="0">
                <a:pos x="813" y="1516"/>
              </a:cxn>
              <a:cxn ang="0">
                <a:pos x="501" y="1270"/>
              </a:cxn>
              <a:cxn ang="0">
                <a:pos x="183" y="1066"/>
              </a:cxn>
              <a:cxn ang="0">
                <a:pos x="27" y="652"/>
              </a:cxn>
            </a:cxnLst>
            <a:rect l="0" t="0" r="r" b="b"/>
            <a:pathLst>
              <a:path w="2135" h="1662">
                <a:moveTo>
                  <a:pt x="27" y="652"/>
                </a:moveTo>
                <a:cubicBezTo>
                  <a:pt x="14" y="487"/>
                  <a:pt x="0" y="152"/>
                  <a:pt x="105" y="76"/>
                </a:cubicBezTo>
                <a:cubicBezTo>
                  <a:pt x="210" y="0"/>
                  <a:pt x="473" y="192"/>
                  <a:pt x="657" y="196"/>
                </a:cubicBezTo>
                <a:cubicBezTo>
                  <a:pt x="841" y="200"/>
                  <a:pt x="985" y="65"/>
                  <a:pt x="1209" y="100"/>
                </a:cubicBezTo>
                <a:cubicBezTo>
                  <a:pt x="1433" y="135"/>
                  <a:pt x="1867" y="232"/>
                  <a:pt x="2001" y="406"/>
                </a:cubicBezTo>
                <a:cubicBezTo>
                  <a:pt x="2135" y="580"/>
                  <a:pt x="2083" y="945"/>
                  <a:pt x="2013" y="1144"/>
                </a:cubicBezTo>
                <a:cubicBezTo>
                  <a:pt x="1943" y="1343"/>
                  <a:pt x="1781" y="1538"/>
                  <a:pt x="1581" y="1600"/>
                </a:cubicBezTo>
                <a:cubicBezTo>
                  <a:pt x="1381" y="1662"/>
                  <a:pt x="993" y="1571"/>
                  <a:pt x="813" y="1516"/>
                </a:cubicBezTo>
                <a:cubicBezTo>
                  <a:pt x="633" y="1461"/>
                  <a:pt x="606" y="1345"/>
                  <a:pt x="501" y="1270"/>
                </a:cubicBezTo>
                <a:cubicBezTo>
                  <a:pt x="396" y="1195"/>
                  <a:pt x="262" y="1169"/>
                  <a:pt x="183" y="1066"/>
                </a:cubicBezTo>
                <a:cubicBezTo>
                  <a:pt x="104" y="963"/>
                  <a:pt x="25" y="819"/>
                  <a:pt x="27" y="652"/>
                </a:cubicBezTo>
                <a:close/>
              </a:path>
            </a:pathLst>
          </a:custGeom>
          <a:solidFill>
            <a:srgbClr val="00CC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pSp>
        <p:nvGrpSpPr>
          <p:cNvPr id="1047" name="Group 8"/>
          <p:cNvGrpSpPr>
            <a:grpSpLocks/>
          </p:cNvGrpSpPr>
          <p:nvPr/>
        </p:nvGrpSpPr>
        <p:grpSpPr bwMode="auto">
          <a:xfrm>
            <a:off x="5026025" y="2011363"/>
            <a:ext cx="733425" cy="319087"/>
            <a:chOff x="3552" y="246"/>
            <a:chExt cx="527" cy="248"/>
          </a:xfrm>
        </p:grpSpPr>
        <p:graphicFrame>
          <p:nvGraphicFramePr>
            <p:cNvPr id="1039" name="Object 9"/>
            <p:cNvGraphicFramePr>
              <a:graphicFrameLocks noChangeAspect="1"/>
            </p:cNvGraphicFramePr>
            <p:nvPr/>
          </p:nvGraphicFramePr>
          <p:xfrm>
            <a:off x="3552" y="246"/>
            <a:ext cx="299" cy="2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14" name="Clip" r:id="rId3" imgW="1305000" imgH="1085760" progId="MS_ClipArt_Gallery.2">
                    <p:embed/>
                  </p:oleObj>
                </mc:Choice>
                <mc:Fallback>
                  <p:oleObj name="Clip" r:id="rId3" imgW="1305000" imgH="1085760" progId="MS_ClipArt_Gallery.2">
                    <p:embed/>
                    <p:pic>
                      <p:nvPicPr>
                        <p:cNvPr id="0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52" y="246"/>
                          <a:ext cx="299" cy="24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40" name="Object 10"/>
            <p:cNvGraphicFramePr>
              <a:graphicFrameLocks noChangeAspect="1"/>
            </p:cNvGraphicFramePr>
            <p:nvPr/>
          </p:nvGraphicFramePr>
          <p:xfrm>
            <a:off x="3878" y="338"/>
            <a:ext cx="201" cy="14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15" name="Clip" r:id="rId5" imgW="676440" imgH="485640" progId="MS_ClipArt_Gallery.2">
                    <p:embed/>
                  </p:oleObj>
                </mc:Choice>
                <mc:Fallback>
                  <p:oleObj name="Clip" r:id="rId5" imgW="676440" imgH="485640" progId="MS_ClipArt_Gallery.2">
                    <p:embed/>
                    <p:pic>
                      <p:nvPicPr>
                        <p:cNvPr id="0" name="Object 1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78" y="338"/>
                          <a:ext cx="201" cy="14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4827" name="Line 11"/>
            <p:cNvSpPr>
              <a:spLocks noChangeShapeType="1"/>
            </p:cNvSpPr>
            <p:nvPr/>
          </p:nvSpPr>
          <p:spPr bwMode="auto">
            <a:xfrm flipV="1">
              <a:off x="3844" y="434"/>
              <a:ext cx="82" cy="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048" name="Group 12"/>
          <p:cNvGrpSpPr>
            <a:grpSpLocks/>
          </p:cNvGrpSpPr>
          <p:nvPr/>
        </p:nvGrpSpPr>
        <p:grpSpPr bwMode="auto">
          <a:xfrm>
            <a:off x="5026025" y="2606675"/>
            <a:ext cx="733425" cy="319088"/>
            <a:chOff x="3552" y="246"/>
            <a:chExt cx="527" cy="248"/>
          </a:xfrm>
        </p:grpSpPr>
        <p:graphicFrame>
          <p:nvGraphicFramePr>
            <p:cNvPr id="1037" name="Object 13"/>
            <p:cNvGraphicFramePr>
              <a:graphicFrameLocks noChangeAspect="1"/>
            </p:cNvGraphicFramePr>
            <p:nvPr/>
          </p:nvGraphicFramePr>
          <p:xfrm>
            <a:off x="3552" y="246"/>
            <a:ext cx="299" cy="2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16" name="Clip" r:id="rId7" imgW="1305000" imgH="1085760" progId="MS_ClipArt_Gallery.2">
                    <p:embed/>
                  </p:oleObj>
                </mc:Choice>
                <mc:Fallback>
                  <p:oleObj name="Clip" r:id="rId7" imgW="1305000" imgH="1085760" progId="MS_ClipArt_Gallery.2">
                    <p:embed/>
                    <p:pic>
                      <p:nvPicPr>
                        <p:cNvPr id="0" name="Object 1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52" y="246"/>
                          <a:ext cx="299" cy="24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38" name="Object 14"/>
            <p:cNvGraphicFramePr>
              <a:graphicFrameLocks noChangeAspect="1"/>
            </p:cNvGraphicFramePr>
            <p:nvPr/>
          </p:nvGraphicFramePr>
          <p:xfrm>
            <a:off x="3878" y="338"/>
            <a:ext cx="201" cy="14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17" name="Clip" r:id="rId8" imgW="676440" imgH="485640" progId="MS_ClipArt_Gallery.2">
                    <p:embed/>
                  </p:oleObj>
                </mc:Choice>
                <mc:Fallback>
                  <p:oleObj name="Clip" r:id="rId8" imgW="676440" imgH="485640" progId="MS_ClipArt_Gallery.2">
                    <p:embed/>
                    <p:pic>
                      <p:nvPicPr>
                        <p:cNvPr id="0" name="Object 1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78" y="338"/>
                          <a:ext cx="201" cy="14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4831" name="Line 15"/>
            <p:cNvSpPr>
              <a:spLocks noChangeShapeType="1"/>
            </p:cNvSpPr>
            <p:nvPr/>
          </p:nvSpPr>
          <p:spPr bwMode="auto">
            <a:xfrm flipV="1">
              <a:off x="3844" y="434"/>
              <a:ext cx="82" cy="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049" name="Group 16"/>
          <p:cNvGrpSpPr>
            <a:grpSpLocks/>
          </p:cNvGrpSpPr>
          <p:nvPr/>
        </p:nvGrpSpPr>
        <p:grpSpPr bwMode="auto">
          <a:xfrm>
            <a:off x="5402263" y="2393950"/>
            <a:ext cx="69850" cy="214313"/>
            <a:chOff x="3842" y="406"/>
            <a:chExt cx="51" cy="167"/>
          </a:xfrm>
        </p:grpSpPr>
        <p:sp>
          <p:nvSpPr>
            <p:cNvPr id="34833" name="Oval 17"/>
            <p:cNvSpPr>
              <a:spLocks noChangeArrowheads="1"/>
            </p:cNvSpPr>
            <p:nvPr/>
          </p:nvSpPr>
          <p:spPr bwMode="auto">
            <a:xfrm>
              <a:off x="3842" y="406"/>
              <a:ext cx="48" cy="4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4834" name="Oval 18"/>
            <p:cNvSpPr>
              <a:spLocks noChangeArrowheads="1"/>
            </p:cNvSpPr>
            <p:nvPr/>
          </p:nvSpPr>
          <p:spPr bwMode="auto">
            <a:xfrm>
              <a:off x="3844" y="467"/>
              <a:ext cx="45" cy="46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4835" name="Oval 19"/>
            <p:cNvSpPr>
              <a:spLocks noChangeArrowheads="1"/>
            </p:cNvSpPr>
            <p:nvPr/>
          </p:nvSpPr>
          <p:spPr bwMode="auto">
            <a:xfrm>
              <a:off x="3845" y="526"/>
              <a:ext cx="48" cy="4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  <p:grpSp>
        <p:nvGrpSpPr>
          <p:cNvPr id="1050" name="Group 20"/>
          <p:cNvGrpSpPr>
            <a:grpSpLocks/>
          </p:cNvGrpSpPr>
          <p:nvPr/>
        </p:nvGrpSpPr>
        <p:grpSpPr bwMode="auto">
          <a:xfrm>
            <a:off x="5872163" y="2897188"/>
            <a:ext cx="209550" cy="395287"/>
            <a:chOff x="4180" y="783"/>
            <a:chExt cx="150" cy="307"/>
          </a:xfrm>
        </p:grpSpPr>
        <p:sp>
          <p:nvSpPr>
            <p:cNvPr id="34837" name="AutoShape 21"/>
            <p:cNvSpPr>
              <a:spLocks noChangeArrowheads="1"/>
            </p:cNvSpPr>
            <p:nvPr/>
          </p:nvSpPr>
          <p:spPr bwMode="auto">
            <a:xfrm>
              <a:off x="4180" y="1018"/>
              <a:ext cx="150" cy="72"/>
            </a:xfrm>
            <a:prstGeom prst="parallelogram">
              <a:avLst>
                <a:gd name="adj" fmla="val 81387"/>
              </a:avLst>
            </a:prstGeom>
            <a:solidFill>
              <a:srgbClr val="33CCCC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4838" name="Rectangle 22"/>
            <p:cNvSpPr>
              <a:spLocks noChangeArrowheads="1"/>
            </p:cNvSpPr>
            <p:nvPr/>
          </p:nvSpPr>
          <p:spPr bwMode="auto">
            <a:xfrm>
              <a:off x="4256" y="785"/>
              <a:ext cx="69" cy="233"/>
            </a:xfrm>
            <a:prstGeom prst="rect">
              <a:avLst/>
            </a:prstGeom>
            <a:solidFill>
              <a:srgbClr val="33CCCC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4839" name="Rectangle 23"/>
            <p:cNvSpPr>
              <a:spLocks noChangeArrowheads="1"/>
            </p:cNvSpPr>
            <p:nvPr/>
          </p:nvSpPr>
          <p:spPr bwMode="auto">
            <a:xfrm>
              <a:off x="4181" y="852"/>
              <a:ext cx="94" cy="235"/>
            </a:xfrm>
            <a:prstGeom prst="rect">
              <a:avLst/>
            </a:prstGeom>
            <a:solidFill>
              <a:srgbClr val="33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4840" name="AutoShape 24"/>
            <p:cNvSpPr>
              <a:spLocks noChangeArrowheads="1"/>
            </p:cNvSpPr>
            <p:nvPr/>
          </p:nvSpPr>
          <p:spPr bwMode="auto">
            <a:xfrm>
              <a:off x="4180" y="783"/>
              <a:ext cx="150" cy="72"/>
            </a:xfrm>
            <a:prstGeom prst="parallelogram">
              <a:avLst>
                <a:gd name="adj" fmla="val 81387"/>
              </a:avLst>
            </a:prstGeom>
            <a:solidFill>
              <a:srgbClr val="33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4841" name="Line 25"/>
            <p:cNvSpPr>
              <a:spLocks noChangeShapeType="1"/>
            </p:cNvSpPr>
            <p:nvPr/>
          </p:nvSpPr>
          <p:spPr bwMode="auto">
            <a:xfrm>
              <a:off x="4330" y="788"/>
              <a:ext cx="0" cy="23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4842" name="Line 26"/>
            <p:cNvSpPr>
              <a:spLocks noChangeShapeType="1"/>
            </p:cNvSpPr>
            <p:nvPr/>
          </p:nvSpPr>
          <p:spPr bwMode="auto">
            <a:xfrm flipH="1">
              <a:off x="4275" y="1018"/>
              <a:ext cx="55" cy="6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4843" name="Rectangle 27"/>
            <p:cNvSpPr>
              <a:spLocks noChangeArrowheads="1"/>
            </p:cNvSpPr>
            <p:nvPr/>
          </p:nvSpPr>
          <p:spPr bwMode="auto">
            <a:xfrm>
              <a:off x="4192" y="883"/>
              <a:ext cx="64" cy="136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4844" name="Rectangle 28"/>
            <p:cNvSpPr>
              <a:spLocks noChangeArrowheads="1"/>
            </p:cNvSpPr>
            <p:nvPr/>
          </p:nvSpPr>
          <p:spPr bwMode="auto">
            <a:xfrm>
              <a:off x="4202" y="924"/>
              <a:ext cx="49" cy="48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</p:grpSp>
      <p:grpSp>
        <p:nvGrpSpPr>
          <p:cNvPr id="1051" name="Group 29"/>
          <p:cNvGrpSpPr>
            <a:grpSpLocks/>
          </p:cNvGrpSpPr>
          <p:nvPr/>
        </p:nvGrpSpPr>
        <p:grpSpPr bwMode="auto">
          <a:xfrm rot="-5400000">
            <a:off x="6184900" y="2974975"/>
            <a:ext cx="80963" cy="233363"/>
            <a:chOff x="3842" y="406"/>
            <a:chExt cx="51" cy="167"/>
          </a:xfrm>
        </p:grpSpPr>
        <p:sp>
          <p:nvSpPr>
            <p:cNvPr id="34846" name="Oval 30"/>
            <p:cNvSpPr>
              <a:spLocks noChangeArrowheads="1"/>
            </p:cNvSpPr>
            <p:nvPr/>
          </p:nvSpPr>
          <p:spPr bwMode="auto">
            <a:xfrm>
              <a:off x="3842" y="406"/>
              <a:ext cx="47" cy="4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4847" name="Oval 31"/>
            <p:cNvSpPr>
              <a:spLocks noChangeArrowheads="1"/>
            </p:cNvSpPr>
            <p:nvPr/>
          </p:nvSpPr>
          <p:spPr bwMode="auto">
            <a:xfrm>
              <a:off x="3844" y="466"/>
              <a:ext cx="47" cy="4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4848" name="Oval 32"/>
            <p:cNvSpPr>
              <a:spLocks noChangeArrowheads="1"/>
            </p:cNvSpPr>
            <p:nvPr/>
          </p:nvSpPr>
          <p:spPr bwMode="auto">
            <a:xfrm>
              <a:off x="3846" y="526"/>
              <a:ext cx="47" cy="4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  <p:sp>
        <p:nvSpPr>
          <p:cNvPr id="34849" name="Line 33"/>
          <p:cNvSpPr>
            <a:spLocks noChangeShapeType="1"/>
          </p:cNvSpPr>
          <p:nvPr/>
        </p:nvSpPr>
        <p:spPr bwMode="auto">
          <a:xfrm>
            <a:off x="6008688" y="2805113"/>
            <a:ext cx="495300" cy="158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850" name="Line 34"/>
          <p:cNvSpPr>
            <a:spLocks noChangeShapeType="1"/>
          </p:cNvSpPr>
          <p:nvPr/>
        </p:nvSpPr>
        <p:spPr bwMode="auto">
          <a:xfrm>
            <a:off x="6011863" y="2801938"/>
            <a:ext cx="1587" cy="952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851" name="Line 35"/>
          <p:cNvSpPr>
            <a:spLocks noChangeShapeType="1"/>
          </p:cNvSpPr>
          <p:nvPr/>
        </p:nvSpPr>
        <p:spPr bwMode="auto">
          <a:xfrm>
            <a:off x="6507163" y="2800350"/>
            <a:ext cx="1587" cy="825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852" name="Line 36"/>
          <p:cNvSpPr>
            <a:spLocks noChangeShapeType="1"/>
          </p:cNvSpPr>
          <p:nvPr/>
        </p:nvSpPr>
        <p:spPr bwMode="auto">
          <a:xfrm>
            <a:off x="5708650" y="2265363"/>
            <a:ext cx="288925" cy="2651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853" name="Line 37"/>
          <p:cNvSpPr>
            <a:spLocks noChangeShapeType="1"/>
          </p:cNvSpPr>
          <p:nvPr/>
        </p:nvSpPr>
        <p:spPr bwMode="auto">
          <a:xfrm flipV="1">
            <a:off x="5721350" y="2551113"/>
            <a:ext cx="276225" cy="330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854" name="Line 38"/>
          <p:cNvSpPr>
            <a:spLocks noChangeShapeType="1"/>
          </p:cNvSpPr>
          <p:nvPr/>
        </p:nvSpPr>
        <p:spPr bwMode="auto">
          <a:xfrm flipV="1">
            <a:off x="6248400" y="2636838"/>
            <a:ext cx="1588" cy="1635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058" name="Group 39"/>
          <p:cNvGrpSpPr>
            <a:grpSpLocks/>
          </p:cNvGrpSpPr>
          <p:nvPr/>
        </p:nvGrpSpPr>
        <p:grpSpPr bwMode="auto">
          <a:xfrm>
            <a:off x="6367463" y="2874963"/>
            <a:ext cx="209550" cy="395287"/>
            <a:chOff x="4180" y="783"/>
            <a:chExt cx="150" cy="307"/>
          </a:xfrm>
        </p:grpSpPr>
        <p:sp>
          <p:nvSpPr>
            <p:cNvPr id="34856" name="AutoShape 40"/>
            <p:cNvSpPr>
              <a:spLocks noChangeArrowheads="1"/>
            </p:cNvSpPr>
            <p:nvPr/>
          </p:nvSpPr>
          <p:spPr bwMode="auto">
            <a:xfrm>
              <a:off x="4180" y="1018"/>
              <a:ext cx="150" cy="72"/>
            </a:xfrm>
            <a:prstGeom prst="parallelogram">
              <a:avLst>
                <a:gd name="adj" fmla="val 81387"/>
              </a:avLst>
            </a:prstGeom>
            <a:solidFill>
              <a:srgbClr val="33CCCC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4857" name="Rectangle 41"/>
            <p:cNvSpPr>
              <a:spLocks noChangeArrowheads="1"/>
            </p:cNvSpPr>
            <p:nvPr/>
          </p:nvSpPr>
          <p:spPr bwMode="auto">
            <a:xfrm>
              <a:off x="4256" y="785"/>
              <a:ext cx="69" cy="233"/>
            </a:xfrm>
            <a:prstGeom prst="rect">
              <a:avLst/>
            </a:prstGeom>
            <a:solidFill>
              <a:srgbClr val="33CCCC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4858" name="Rectangle 42"/>
            <p:cNvSpPr>
              <a:spLocks noChangeArrowheads="1"/>
            </p:cNvSpPr>
            <p:nvPr/>
          </p:nvSpPr>
          <p:spPr bwMode="auto">
            <a:xfrm>
              <a:off x="4181" y="852"/>
              <a:ext cx="94" cy="235"/>
            </a:xfrm>
            <a:prstGeom prst="rect">
              <a:avLst/>
            </a:prstGeom>
            <a:solidFill>
              <a:srgbClr val="33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4859" name="AutoShape 43"/>
            <p:cNvSpPr>
              <a:spLocks noChangeArrowheads="1"/>
            </p:cNvSpPr>
            <p:nvPr/>
          </p:nvSpPr>
          <p:spPr bwMode="auto">
            <a:xfrm>
              <a:off x="4180" y="783"/>
              <a:ext cx="150" cy="72"/>
            </a:xfrm>
            <a:prstGeom prst="parallelogram">
              <a:avLst>
                <a:gd name="adj" fmla="val 81387"/>
              </a:avLst>
            </a:prstGeom>
            <a:solidFill>
              <a:srgbClr val="33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4860" name="Line 44"/>
            <p:cNvSpPr>
              <a:spLocks noChangeShapeType="1"/>
            </p:cNvSpPr>
            <p:nvPr/>
          </p:nvSpPr>
          <p:spPr bwMode="auto">
            <a:xfrm>
              <a:off x="4330" y="788"/>
              <a:ext cx="0" cy="23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4861" name="Line 45"/>
            <p:cNvSpPr>
              <a:spLocks noChangeShapeType="1"/>
            </p:cNvSpPr>
            <p:nvPr/>
          </p:nvSpPr>
          <p:spPr bwMode="auto">
            <a:xfrm flipH="1">
              <a:off x="4275" y="1018"/>
              <a:ext cx="55" cy="6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4862" name="Rectangle 46"/>
            <p:cNvSpPr>
              <a:spLocks noChangeArrowheads="1"/>
            </p:cNvSpPr>
            <p:nvPr/>
          </p:nvSpPr>
          <p:spPr bwMode="auto">
            <a:xfrm>
              <a:off x="4192" y="883"/>
              <a:ext cx="64" cy="136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4863" name="Rectangle 47"/>
            <p:cNvSpPr>
              <a:spLocks noChangeArrowheads="1"/>
            </p:cNvSpPr>
            <p:nvPr/>
          </p:nvSpPr>
          <p:spPr bwMode="auto">
            <a:xfrm>
              <a:off x="4202" y="924"/>
              <a:ext cx="49" cy="48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</p:grpSp>
      <p:grpSp>
        <p:nvGrpSpPr>
          <p:cNvPr id="1059" name="Group 48"/>
          <p:cNvGrpSpPr>
            <a:grpSpLocks/>
          </p:cNvGrpSpPr>
          <p:nvPr/>
        </p:nvGrpSpPr>
        <p:grpSpPr bwMode="auto">
          <a:xfrm>
            <a:off x="5410200" y="3494088"/>
            <a:ext cx="479425" cy="925512"/>
            <a:chOff x="3314" y="1248"/>
            <a:chExt cx="344" cy="694"/>
          </a:xfrm>
        </p:grpSpPr>
        <p:graphicFrame>
          <p:nvGraphicFramePr>
            <p:cNvPr id="1035" name="Object 49"/>
            <p:cNvGraphicFramePr>
              <a:graphicFrameLocks noChangeAspect="1"/>
            </p:cNvGraphicFramePr>
            <p:nvPr/>
          </p:nvGraphicFramePr>
          <p:xfrm>
            <a:off x="3314" y="1248"/>
            <a:ext cx="299" cy="2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18" name="Clip" r:id="rId9" imgW="1305000" imgH="1085760" progId="MS_ClipArt_Gallery.2">
                    <p:embed/>
                  </p:oleObj>
                </mc:Choice>
                <mc:Fallback>
                  <p:oleObj name="Clip" r:id="rId9" imgW="1305000" imgH="1085760" progId="MS_ClipArt_Gallery.2">
                    <p:embed/>
                    <p:pic>
                      <p:nvPicPr>
                        <p:cNvPr id="0" name="Object 4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14" y="1248"/>
                          <a:ext cx="299" cy="24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4866" name="Line 50"/>
            <p:cNvSpPr>
              <a:spLocks noChangeShapeType="1"/>
            </p:cNvSpPr>
            <p:nvPr/>
          </p:nvSpPr>
          <p:spPr bwMode="auto">
            <a:xfrm flipV="1">
              <a:off x="3606" y="1435"/>
              <a:ext cx="52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graphicFrame>
          <p:nvGraphicFramePr>
            <p:cNvPr id="1036" name="Object 51"/>
            <p:cNvGraphicFramePr>
              <a:graphicFrameLocks noChangeAspect="1"/>
            </p:cNvGraphicFramePr>
            <p:nvPr/>
          </p:nvGraphicFramePr>
          <p:xfrm>
            <a:off x="3314" y="1694"/>
            <a:ext cx="299" cy="2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19" name="Clip" r:id="rId10" imgW="1305000" imgH="1085760" progId="MS_ClipArt_Gallery.2">
                    <p:embed/>
                  </p:oleObj>
                </mc:Choice>
                <mc:Fallback>
                  <p:oleObj name="Clip" r:id="rId10" imgW="1305000" imgH="1085760" progId="MS_ClipArt_Gallery.2">
                    <p:embed/>
                    <p:pic>
                      <p:nvPicPr>
                        <p:cNvPr id="0" name="Object 5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14" y="1694"/>
                          <a:ext cx="299" cy="24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4868" name="Line 52"/>
            <p:cNvSpPr>
              <a:spLocks noChangeShapeType="1"/>
            </p:cNvSpPr>
            <p:nvPr/>
          </p:nvSpPr>
          <p:spPr bwMode="auto">
            <a:xfrm flipV="1">
              <a:off x="3606" y="1880"/>
              <a:ext cx="52" cy="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grpSp>
          <p:nvGrpSpPr>
            <p:cNvPr id="1270" name="Group 53"/>
            <p:cNvGrpSpPr>
              <a:grpSpLocks/>
            </p:cNvGrpSpPr>
            <p:nvPr/>
          </p:nvGrpSpPr>
          <p:grpSpPr bwMode="auto">
            <a:xfrm>
              <a:off x="3404" y="1504"/>
              <a:ext cx="51" cy="167"/>
              <a:chOff x="3842" y="406"/>
              <a:chExt cx="51" cy="167"/>
            </a:xfrm>
          </p:grpSpPr>
          <p:sp>
            <p:nvSpPr>
              <p:cNvPr id="34870" name="Oval 54"/>
              <p:cNvSpPr>
                <a:spLocks noChangeArrowheads="1"/>
              </p:cNvSpPr>
              <p:nvPr/>
            </p:nvSpPr>
            <p:spPr bwMode="auto">
              <a:xfrm>
                <a:off x="3842" y="406"/>
                <a:ext cx="47" cy="46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34871" name="Oval 55"/>
              <p:cNvSpPr>
                <a:spLocks noChangeArrowheads="1"/>
              </p:cNvSpPr>
              <p:nvPr/>
            </p:nvSpPr>
            <p:spPr bwMode="auto">
              <a:xfrm>
                <a:off x="3844" y="464"/>
                <a:ext cx="47" cy="49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34872" name="Oval 56"/>
              <p:cNvSpPr>
                <a:spLocks noChangeArrowheads="1"/>
              </p:cNvSpPr>
              <p:nvPr/>
            </p:nvSpPr>
            <p:spPr bwMode="auto">
              <a:xfrm>
                <a:off x="3847" y="526"/>
                <a:ext cx="51" cy="44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  <p:sp>
          <p:nvSpPr>
            <p:cNvPr id="34873" name="Line 57"/>
            <p:cNvSpPr>
              <a:spLocks noChangeShapeType="1"/>
            </p:cNvSpPr>
            <p:nvPr/>
          </p:nvSpPr>
          <p:spPr bwMode="auto">
            <a:xfrm>
              <a:off x="3653" y="1431"/>
              <a:ext cx="0" cy="44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aphicFrame>
        <p:nvGraphicFramePr>
          <p:cNvPr id="1026" name="Object 58"/>
          <p:cNvGraphicFramePr>
            <a:graphicFrameLocks noChangeAspect="1"/>
          </p:cNvGraphicFramePr>
          <p:nvPr/>
        </p:nvGraphicFramePr>
        <p:xfrm>
          <a:off x="6278563" y="4503738"/>
          <a:ext cx="417512" cy="331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0" name="Clip" r:id="rId11" imgW="1305000" imgH="1085760" progId="MS_ClipArt_Gallery.2">
                  <p:embed/>
                </p:oleObj>
              </mc:Choice>
              <mc:Fallback>
                <p:oleObj name="Clip" r:id="rId11" imgW="1305000" imgH="1085760" progId="MS_ClipArt_Gallery.2">
                  <p:embed/>
                  <p:pic>
                    <p:nvPicPr>
                      <p:cNvPr id="0" name="Object 5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78563" y="4503738"/>
                        <a:ext cx="417512" cy="331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7" name="Object 59"/>
          <p:cNvGraphicFramePr>
            <a:graphicFrameLocks noChangeAspect="1"/>
          </p:cNvGraphicFramePr>
          <p:nvPr/>
        </p:nvGraphicFramePr>
        <p:xfrm>
          <a:off x="5664200" y="4492625"/>
          <a:ext cx="415925" cy="33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1" name="Clip" r:id="rId12" imgW="1305000" imgH="1085760" progId="MS_ClipArt_Gallery.2">
                  <p:embed/>
                </p:oleObj>
              </mc:Choice>
              <mc:Fallback>
                <p:oleObj name="Clip" r:id="rId12" imgW="1305000" imgH="1085760" progId="MS_ClipArt_Gallery.2">
                  <p:embed/>
                  <p:pic>
                    <p:nvPicPr>
                      <p:cNvPr id="0" name="Object 5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64200" y="4492625"/>
                        <a:ext cx="415925" cy="33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876" name="Oval 60"/>
          <p:cNvSpPr>
            <a:spLocks noChangeArrowheads="1"/>
          </p:cNvSpPr>
          <p:nvPr/>
        </p:nvSpPr>
        <p:spPr bwMode="auto">
          <a:xfrm rot="-5400000">
            <a:off x="6080919" y="4596606"/>
            <a:ext cx="63500" cy="65088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4877" name="Oval 61"/>
          <p:cNvSpPr>
            <a:spLocks noChangeArrowheads="1"/>
          </p:cNvSpPr>
          <p:nvPr/>
        </p:nvSpPr>
        <p:spPr bwMode="auto">
          <a:xfrm rot="-5400000">
            <a:off x="6165851" y="4594225"/>
            <a:ext cx="63500" cy="66675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4878" name="Oval 62"/>
          <p:cNvSpPr>
            <a:spLocks noChangeArrowheads="1"/>
          </p:cNvSpPr>
          <p:nvPr/>
        </p:nvSpPr>
        <p:spPr bwMode="auto">
          <a:xfrm rot="-5400000">
            <a:off x="6243637" y="4598988"/>
            <a:ext cx="61913" cy="65088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4879" name="Line 63"/>
          <p:cNvSpPr>
            <a:spLocks noChangeShapeType="1"/>
          </p:cNvSpPr>
          <p:nvPr/>
        </p:nvSpPr>
        <p:spPr bwMode="auto">
          <a:xfrm rot="-5400000">
            <a:off x="6503194" y="4479132"/>
            <a:ext cx="60325" cy="158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880" name="Line 64"/>
          <p:cNvSpPr>
            <a:spLocks noChangeShapeType="1"/>
          </p:cNvSpPr>
          <p:nvPr/>
        </p:nvSpPr>
        <p:spPr bwMode="auto">
          <a:xfrm rot="5400000" flipH="1">
            <a:off x="5876925" y="4470400"/>
            <a:ext cx="635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881" name="Line 65"/>
          <p:cNvSpPr>
            <a:spLocks noChangeShapeType="1"/>
          </p:cNvSpPr>
          <p:nvPr/>
        </p:nvSpPr>
        <p:spPr bwMode="auto">
          <a:xfrm rot="16200000" flipV="1">
            <a:off x="6223794" y="4131469"/>
            <a:ext cx="0" cy="62706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882" name="Line 66"/>
          <p:cNvSpPr>
            <a:spLocks noChangeShapeType="1"/>
          </p:cNvSpPr>
          <p:nvPr/>
        </p:nvSpPr>
        <p:spPr bwMode="auto">
          <a:xfrm flipV="1">
            <a:off x="5889625" y="4070350"/>
            <a:ext cx="93663" cy="31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883" name="Line 67"/>
          <p:cNvSpPr>
            <a:spLocks noChangeShapeType="1"/>
          </p:cNvSpPr>
          <p:nvPr/>
        </p:nvSpPr>
        <p:spPr bwMode="auto">
          <a:xfrm>
            <a:off x="6491288" y="4116388"/>
            <a:ext cx="303212" cy="38576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884" name="Line 68"/>
          <p:cNvSpPr>
            <a:spLocks noChangeShapeType="1"/>
          </p:cNvSpPr>
          <p:nvPr/>
        </p:nvSpPr>
        <p:spPr bwMode="auto">
          <a:xfrm flipH="1">
            <a:off x="7286625" y="4113213"/>
            <a:ext cx="279400" cy="3921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028" name="Object 69"/>
          <p:cNvGraphicFramePr>
            <a:graphicFrameLocks noChangeAspect="1"/>
          </p:cNvGraphicFramePr>
          <p:nvPr/>
        </p:nvGraphicFramePr>
        <p:xfrm>
          <a:off x="7464425" y="3665538"/>
          <a:ext cx="203200" cy="241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2" name="Clip" r:id="rId13" imgW="981000" imgH="1209600" progId="MS_ClipArt_Gallery.2">
                  <p:embed/>
                </p:oleObj>
              </mc:Choice>
              <mc:Fallback>
                <p:oleObj name="Clip" r:id="rId13" imgW="981000" imgH="1209600" progId="MS_ClipArt_Gallery.2">
                  <p:embed/>
                  <p:pic>
                    <p:nvPicPr>
                      <p:cNvPr id="0" name="Object 6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64425" y="3665538"/>
                        <a:ext cx="203200" cy="241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9" name="Object 70"/>
          <p:cNvGraphicFramePr>
            <a:graphicFrameLocks noChangeAspect="1"/>
          </p:cNvGraphicFramePr>
          <p:nvPr/>
        </p:nvGraphicFramePr>
        <p:xfrm>
          <a:off x="6127750" y="3746500"/>
          <a:ext cx="203200" cy="239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3" name="Clip" r:id="rId15" imgW="981000" imgH="1209600" progId="MS_ClipArt_Gallery.2">
                  <p:embed/>
                </p:oleObj>
              </mc:Choice>
              <mc:Fallback>
                <p:oleObj name="Clip" r:id="rId15" imgW="981000" imgH="1209600" progId="MS_ClipArt_Gallery.2">
                  <p:embed/>
                  <p:pic>
                    <p:nvPicPr>
                      <p:cNvPr id="0" name="Object 7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7750" y="3746500"/>
                        <a:ext cx="203200" cy="239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069" name="Group 72"/>
          <p:cNvGrpSpPr>
            <a:grpSpLocks/>
          </p:cNvGrpSpPr>
          <p:nvPr/>
        </p:nvGrpSpPr>
        <p:grpSpPr bwMode="auto">
          <a:xfrm>
            <a:off x="6475413" y="4943475"/>
            <a:ext cx="406400" cy="427038"/>
            <a:chOff x="2870" y="1518"/>
            <a:chExt cx="292" cy="320"/>
          </a:xfrm>
        </p:grpSpPr>
        <p:graphicFrame>
          <p:nvGraphicFramePr>
            <p:cNvPr id="1033" name="Object 73"/>
            <p:cNvGraphicFramePr>
              <a:graphicFrameLocks noChangeAspect="1"/>
            </p:cNvGraphicFramePr>
            <p:nvPr/>
          </p:nvGraphicFramePr>
          <p:xfrm>
            <a:off x="2870" y="1518"/>
            <a:ext cx="272" cy="28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24" name="Clip" r:id="rId16" imgW="819000" imgH="847800" progId="MS_ClipArt_Gallery.2">
                    <p:embed/>
                  </p:oleObj>
                </mc:Choice>
                <mc:Fallback>
                  <p:oleObj name="Clip" r:id="rId16" imgW="819000" imgH="847800" progId="MS_ClipArt_Gallery.2">
                    <p:embed/>
                    <p:pic>
                      <p:nvPicPr>
                        <p:cNvPr id="0" name="Object 7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70" y="1518"/>
                          <a:ext cx="272" cy="28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34" name="Object 74"/>
            <p:cNvGraphicFramePr>
              <a:graphicFrameLocks noChangeAspect="1"/>
            </p:cNvGraphicFramePr>
            <p:nvPr/>
          </p:nvGraphicFramePr>
          <p:xfrm>
            <a:off x="2913" y="1602"/>
            <a:ext cx="249" cy="2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25" name="Clip" r:id="rId18" imgW="1266840" imgH="1200240" progId="MS_ClipArt_Gallery.2">
                    <p:embed/>
                  </p:oleObj>
                </mc:Choice>
                <mc:Fallback>
                  <p:oleObj name="Clip" r:id="rId18" imgW="1266840" imgH="1200240" progId="MS_ClipArt_Gallery.2">
                    <p:embed/>
                    <p:pic>
                      <p:nvPicPr>
                        <p:cNvPr id="0" name="Object 7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13" y="1602"/>
                          <a:ext cx="249" cy="23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070" name="Group 75"/>
          <p:cNvGrpSpPr>
            <a:grpSpLocks/>
          </p:cNvGrpSpPr>
          <p:nvPr/>
        </p:nvGrpSpPr>
        <p:grpSpPr bwMode="auto">
          <a:xfrm>
            <a:off x="7253288" y="4975225"/>
            <a:ext cx="406400" cy="427038"/>
            <a:chOff x="2870" y="1518"/>
            <a:chExt cx="292" cy="320"/>
          </a:xfrm>
        </p:grpSpPr>
        <p:graphicFrame>
          <p:nvGraphicFramePr>
            <p:cNvPr id="1031" name="Object 76"/>
            <p:cNvGraphicFramePr>
              <a:graphicFrameLocks noChangeAspect="1"/>
            </p:cNvGraphicFramePr>
            <p:nvPr/>
          </p:nvGraphicFramePr>
          <p:xfrm>
            <a:off x="2870" y="1518"/>
            <a:ext cx="272" cy="28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26" name="Clip" r:id="rId20" imgW="819000" imgH="847800" progId="MS_ClipArt_Gallery.2">
                    <p:embed/>
                  </p:oleObj>
                </mc:Choice>
                <mc:Fallback>
                  <p:oleObj name="Clip" r:id="rId20" imgW="819000" imgH="847800" progId="MS_ClipArt_Gallery.2">
                    <p:embed/>
                    <p:pic>
                      <p:nvPicPr>
                        <p:cNvPr id="0" name="Object 7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70" y="1518"/>
                          <a:ext cx="272" cy="28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32" name="Object 77"/>
            <p:cNvGraphicFramePr>
              <a:graphicFrameLocks noChangeAspect="1"/>
            </p:cNvGraphicFramePr>
            <p:nvPr/>
          </p:nvGraphicFramePr>
          <p:xfrm>
            <a:off x="2913" y="1602"/>
            <a:ext cx="249" cy="2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27" name="Clip" r:id="rId21" imgW="1266840" imgH="1200240" progId="MS_ClipArt_Gallery.2">
                    <p:embed/>
                  </p:oleObj>
                </mc:Choice>
                <mc:Fallback>
                  <p:oleObj name="Clip" r:id="rId21" imgW="1266840" imgH="1200240" progId="MS_ClipArt_Gallery.2">
                    <p:embed/>
                    <p:pic>
                      <p:nvPicPr>
                        <p:cNvPr id="0" name="Object 7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13" y="1602"/>
                          <a:ext cx="249" cy="23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071" name="Group 78"/>
          <p:cNvGrpSpPr>
            <a:grpSpLocks/>
          </p:cNvGrpSpPr>
          <p:nvPr/>
        </p:nvGrpSpPr>
        <p:grpSpPr bwMode="auto">
          <a:xfrm>
            <a:off x="6838950" y="4691063"/>
            <a:ext cx="379413" cy="376237"/>
            <a:chOff x="4733" y="2082"/>
            <a:chExt cx="272" cy="282"/>
          </a:xfrm>
        </p:grpSpPr>
        <p:graphicFrame>
          <p:nvGraphicFramePr>
            <p:cNvPr id="1030" name="Object 79"/>
            <p:cNvGraphicFramePr>
              <a:graphicFrameLocks noChangeAspect="1"/>
            </p:cNvGraphicFramePr>
            <p:nvPr/>
          </p:nvGraphicFramePr>
          <p:xfrm>
            <a:off x="4733" y="2082"/>
            <a:ext cx="272" cy="28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28" name="Clip" r:id="rId22" imgW="819000" imgH="847800" progId="MS_ClipArt_Gallery.2">
                    <p:embed/>
                  </p:oleObj>
                </mc:Choice>
                <mc:Fallback>
                  <p:oleObj name="Clip" r:id="rId22" imgW="819000" imgH="847800" progId="MS_ClipArt_Gallery.2">
                    <p:embed/>
                    <p:pic>
                      <p:nvPicPr>
                        <p:cNvPr id="0" name="Object 7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33" y="2082"/>
                          <a:ext cx="272" cy="28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4896" name="Rectangle 80"/>
            <p:cNvSpPr>
              <a:spLocks noChangeArrowheads="1"/>
            </p:cNvSpPr>
            <p:nvPr/>
          </p:nvSpPr>
          <p:spPr bwMode="auto">
            <a:xfrm>
              <a:off x="4812" y="2181"/>
              <a:ext cx="192" cy="183"/>
            </a:xfrm>
            <a:prstGeom prst="rect">
              <a:avLst/>
            </a:prstGeom>
            <a:solidFill>
              <a:srgbClr val="33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  <p:sp>
        <p:nvSpPr>
          <p:cNvPr id="34897" name="Line 81"/>
          <p:cNvSpPr>
            <a:spLocks noChangeShapeType="1"/>
          </p:cNvSpPr>
          <p:nvPr/>
        </p:nvSpPr>
        <p:spPr bwMode="auto">
          <a:xfrm>
            <a:off x="7145338" y="4594225"/>
            <a:ext cx="0" cy="228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073" name="Group 82"/>
          <p:cNvGrpSpPr>
            <a:grpSpLocks/>
          </p:cNvGrpSpPr>
          <p:nvPr/>
        </p:nvGrpSpPr>
        <p:grpSpPr bwMode="auto">
          <a:xfrm>
            <a:off x="7866063" y="4017963"/>
            <a:ext cx="207962" cy="409575"/>
            <a:chOff x="4180" y="783"/>
            <a:chExt cx="150" cy="307"/>
          </a:xfrm>
        </p:grpSpPr>
        <p:sp>
          <p:nvSpPr>
            <p:cNvPr id="34899" name="AutoShape 83"/>
            <p:cNvSpPr>
              <a:spLocks noChangeArrowheads="1"/>
            </p:cNvSpPr>
            <p:nvPr/>
          </p:nvSpPr>
          <p:spPr bwMode="auto">
            <a:xfrm>
              <a:off x="4180" y="1019"/>
              <a:ext cx="150" cy="71"/>
            </a:xfrm>
            <a:prstGeom prst="parallelogram">
              <a:avLst>
                <a:gd name="adj" fmla="val 81387"/>
              </a:avLst>
            </a:prstGeom>
            <a:solidFill>
              <a:srgbClr val="33CCCC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4900" name="Rectangle 84"/>
            <p:cNvSpPr>
              <a:spLocks noChangeArrowheads="1"/>
            </p:cNvSpPr>
            <p:nvPr/>
          </p:nvSpPr>
          <p:spPr bwMode="auto">
            <a:xfrm>
              <a:off x="4256" y="785"/>
              <a:ext cx="71" cy="236"/>
            </a:xfrm>
            <a:prstGeom prst="rect">
              <a:avLst/>
            </a:prstGeom>
            <a:solidFill>
              <a:srgbClr val="33CCCC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4901" name="Rectangle 85"/>
            <p:cNvSpPr>
              <a:spLocks noChangeArrowheads="1"/>
            </p:cNvSpPr>
            <p:nvPr/>
          </p:nvSpPr>
          <p:spPr bwMode="auto">
            <a:xfrm>
              <a:off x="4181" y="852"/>
              <a:ext cx="95" cy="236"/>
            </a:xfrm>
            <a:prstGeom prst="rect">
              <a:avLst/>
            </a:prstGeom>
            <a:solidFill>
              <a:srgbClr val="33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4902" name="AutoShape 86"/>
            <p:cNvSpPr>
              <a:spLocks noChangeArrowheads="1"/>
            </p:cNvSpPr>
            <p:nvPr/>
          </p:nvSpPr>
          <p:spPr bwMode="auto">
            <a:xfrm>
              <a:off x="4180" y="783"/>
              <a:ext cx="150" cy="71"/>
            </a:xfrm>
            <a:prstGeom prst="parallelogram">
              <a:avLst>
                <a:gd name="adj" fmla="val 81387"/>
              </a:avLst>
            </a:prstGeom>
            <a:solidFill>
              <a:srgbClr val="33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4903" name="Line 87"/>
            <p:cNvSpPr>
              <a:spLocks noChangeShapeType="1"/>
            </p:cNvSpPr>
            <p:nvPr/>
          </p:nvSpPr>
          <p:spPr bwMode="auto">
            <a:xfrm>
              <a:off x="4330" y="788"/>
              <a:ext cx="0" cy="23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4904" name="Line 88"/>
            <p:cNvSpPr>
              <a:spLocks noChangeShapeType="1"/>
            </p:cNvSpPr>
            <p:nvPr/>
          </p:nvSpPr>
          <p:spPr bwMode="auto">
            <a:xfrm flipH="1">
              <a:off x="4276" y="1019"/>
              <a:ext cx="54" cy="6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4905" name="Rectangle 89"/>
            <p:cNvSpPr>
              <a:spLocks noChangeArrowheads="1"/>
            </p:cNvSpPr>
            <p:nvPr/>
          </p:nvSpPr>
          <p:spPr bwMode="auto">
            <a:xfrm>
              <a:off x="4193" y="883"/>
              <a:ext cx="63" cy="136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4906" name="Rectangle 90"/>
            <p:cNvSpPr>
              <a:spLocks noChangeArrowheads="1"/>
            </p:cNvSpPr>
            <p:nvPr/>
          </p:nvSpPr>
          <p:spPr bwMode="auto">
            <a:xfrm>
              <a:off x="4202" y="923"/>
              <a:ext cx="48" cy="49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</p:grpSp>
      <p:grpSp>
        <p:nvGrpSpPr>
          <p:cNvPr id="1074" name="Group 91"/>
          <p:cNvGrpSpPr>
            <a:grpSpLocks/>
          </p:cNvGrpSpPr>
          <p:nvPr/>
        </p:nvGrpSpPr>
        <p:grpSpPr bwMode="auto">
          <a:xfrm>
            <a:off x="7853363" y="4462463"/>
            <a:ext cx="207962" cy="409575"/>
            <a:chOff x="4180" y="783"/>
            <a:chExt cx="150" cy="307"/>
          </a:xfrm>
        </p:grpSpPr>
        <p:sp>
          <p:nvSpPr>
            <p:cNvPr id="34908" name="AutoShape 92"/>
            <p:cNvSpPr>
              <a:spLocks noChangeArrowheads="1"/>
            </p:cNvSpPr>
            <p:nvPr/>
          </p:nvSpPr>
          <p:spPr bwMode="auto">
            <a:xfrm>
              <a:off x="4180" y="1019"/>
              <a:ext cx="150" cy="71"/>
            </a:xfrm>
            <a:prstGeom prst="parallelogram">
              <a:avLst>
                <a:gd name="adj" fmla="val 81387"/>
              </a:avLst>
            </a:prstGeom>
            <a:solidFill>
              <a:srgbClr val="33CCCC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4909" name="Rectangle 93"/>
            <p:cNvSpPr>
              <a:spLocks noChangeArrowheads="1"/>
            </p:cNvSpPr>
            <p:nvPr/>
          </p:nvSpPr>
          <p:spPr bwMode="auto">
            <a:xfrm>
              <a:off x="4256" y="785"/>
              <a:ext cx="71" cy="236"/>
            </a:xfrm>
            <a:prstGeom prst="rect">
              <a:avLst/>
            </a:prstGeom>
            <a:solidFill>
              <a:srgbClr val="33CCCC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4910" name="Rectangle 94"/>
            <p:cNvSpPr>
              <a:spLocks noChangeArrowheads="1"/>
            </p:cNvSpPr>
            <p:nvPr/>
          </p:nvSpPr>
          <p:spPr bwMode="auto">
            <a:xfrm>
              <a:off x="4181" y="852"/>
              <a:ext cx="95" cy="236"/>
            </a:xfrm>
            <a:prstGeom prst="rect">
              <a:avLst/>
            </a:prstGeom>
            <a:solidFill>
              <a:srgbClr val="33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4911" name="AutoShape 95"/>
            <p:cNvSpPr>
              <a:spLocks noChangeArrowheads="1"/>
            </p:cNvSpPr>
            <p:nvPr/>
          </p:nvSpPr>
          <p:spPr bwMode="auto">
            <a:xfrm>
              <a:off x="4180" y="783"/>
              <a:ext cx="150" cy="71"/>
            </a:xfrm>
            <a:prstGeom prst="parallelogram">
              <a:avLst>
                <a:gd name="adj" fmla="val 81387"/>
              </a:avLst>
            </a:prstGeom>
            <a:solidFill>
              <a:srgbClr val="33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4912" name="Line 96"/>
            <p:cNvSpPr>
              <a:spLocks noChangeShapeType="1"/>
            </p:cNvSpPr>
            <p:nvPr/>
          </p:nvSpPr>
          <p:spPr bwMode="auto">
            <a:xfrm>
              <a:off x="4330" y="788"/>
              <a:ext cx="0" cy="23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4913" name="Line 97"/>
            <p:cNvSpPr>
              <a:spLocks noChangeShapeType="1"/>
            </p:cNvSpPr>
            <p:nvPr/>
          </p:nvSpPr>
          <p:spPr bwMode="auto">
            <a:xfrm flipH="1">
              <a:off x="4276" y="1019"/>
              <a:ext cx="54" cy="6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4914" name="Rectangle 98"/>
            <p:cNvSpPr>
              <a:spLocks noChangeArrowheads="1"/>
            </p:cNvSpPr>
            <p:nvPr/>
          </p:nvSpPr>
          <p:spPr bwMode="auto">
            <a:xfrm>
              <a:off x="4193" y="883"/>
              <a:ext cx="63" cy="136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4915" name="Rectangle 99"/>
            <p:cNvSpPr>
              <a:spLocks noChangeArrowheads="1"/>
            </p:cNvSpPr>
            <p:nvPr/>
          </p:nvSpPr>
          <p:spPr bwMode="auto">
            <a:xfrm>
              <a:off x="4202" y="923"/>
              <a:ext cx="48" cy="49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</p:grpSp>
      <p:sp>
        <p:nvSpPr>
          <p:cNvPr id="34916" name="Line 100"/>
          <p:cNvSpPr>
            <a:spLocks noChangeShapeType="1"/>
          </p:cNvSpPr>
          <p:nvPr/>
        </p:nvSpPr>
        <p:spPr bwMode="auto">
          <a:xfrm rot="5400000" flipH="1">
            <a:off x="7479506" y="4391819"/>
            <a:ext cx="611188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917" name="Line 101"/>
          <p:cNvSpPr>
            <a:spLocks noChangeShapeType="1"/>
          </p:cNvSpPr>
          <p:nvPr/>
        </p:nvSpPr>
        <p:spPr bwMode="auto">
          <a:xfrm rot="-5400000">
            <a:off x="7833519" y="4644231"/>
            <a:ext cx="0" cy="10318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918" name="Line 102"/>
          <p:cNvSpPr>
            <a:spLocks noChangeShapeType="1"/>
          </p:cNvSpPr>
          <p:nvPr/>
        </p:nvSpPr>
        <p:spPr bwMode="auto">
          <a:xfrm rot="-5400000">
            <a:off x="7823200" y="4175125"/>
            <a:ext cx="0" cy="889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919" name="Line 103"/>
          <p:cNvSpPr>
            <a:spLocks noChangeShapeType="1"/>
          </p:cNvSpPr>
          <p:nvPr/>
        </p:nvSpPr>
        <p:spPr bwMode="auto">
          <a:xfrm flipV="1">
            <a:off x="6502400" y="2316163"/>
            <a:ext cx="458788" cy="20796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920" name="Line 104"/>
          <p:cNvSpPr>
            <a:spLocks noChangeShapeType="1"/>
          </p:cNvSpPr>
          <p:nvPr/>
        </p:nvSpPr>
        <p:spPr bwMode="auto">
          <a:xfrm>
            <a:off x="7437438" y="2300288"/>
            <a:ext cx="485775" cy="20796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921" name="Line 105"/>
          <p:cNvSpPr>
            <a:spLocks noChangeShapeType="1"/>
          </p:cNvSpPr>
          <p:nvPr/>
        </p:nvSpPr>
        <p:spPr bwMode="auto">
          <a:xfrm flipH="1">
            <a:off x="7956550" y="2636838"/>
            <a:ext cx="241300" cy="68103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922" name="Line 106"/>
          <p:cNvSpPr>
            <a:spLocks noChangeShapeType="1"/>
          </p:cNvSpPr>
          <p:nvPr/>
        </p:nvSpPr>
        <p:spPr bwMode="auto">
          <a:xfrm>
            <a:off x="7186613" y="2413000"/>
            <a:ext cx="0" cy="431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923" name="Line 107"/>
          <p:cNvSpPr>
            <a:spLocks noChangeShapeType="1"/>
          </p:cNvSpPr>
          <p:nvPr/>
        </p:nvSpPr>
        <p:spPr bwMode="auto">
          <a:xfrm>
            <a:off x="7212013" y="3060700"/>
            <a:ext cx="534987" cy="3683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924" name="Line 108"/>
          <p:cNvSpPr>
            <a:spLocks noChangeShapeType="1"/>
          </p:cNvSpPr>
          <p:nvPr/>
        </p:nvSpPr>
        <p:spPr bwMode="auto">
          <a:xfrm flipH="1">
            <a:off x="7672388" y="3525838"/>
            <a:ext cx="266700" cy="36036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925" name="Line 109"/>
          <p:cNvSpPr>
            <a:spLocks noChangeShapeType="1"/>
          </p:cNvSpPr>
          <p:nvPr/>
        </p:nvSpPr>
        <p:spPr bwMode="auto">
          <a:xfrm flipH="1">
            <a:off x="7445375" y="2605088"/>
            <a:ext cx="560388" cy="3841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926" name="Line 110"/>
          <p:cNvSpPr>
            <a:spLocks noChangeShapeType="1"/>
          </p:cNvSpPr>
          <p:nvPr/>
        </p:nvSpPr>
        <p:spPr bwMode="auto">
          <a:xfrm flipH="1">
            <a:off x="7454900" y="2044700"/>
            <a:ext cx="350838" cy="25558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927" name="Line 111"/>
          <p:cNvSpPr>
            <a:spLocks noChangeShapeType="1"/>
          </p:cNvSpPr>
          <p:nvPr/>
        </p:nvSpPr>
        <p:spPr bwMode="auto">
          <a:xfrm flipH="1">
            <a:off x="8172450" y="2220913"/>
            <a:ext cx="201613" cy="1762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087" name="Group 112"/>
          <p:cNvGrpSpPr>
            <a:grpSpLocks/>
          </p:cNvGrpSpPr>
          <p:nvPr/>
        </p:nvGrpSpPr>
        <p:grpSpPr bwMode="auto">
          <a:xfrm>
            <a:off x="5983288" y="2413000"/>
            <a:ext cx="501650" cy="233363"/>
            <a:chOff x="3600" y="219"/>
            <a:chExt cx="360" cy="175"/>
          </a:xfrm>
        </p:grpSpPr>
        <p:sp>
          <p:nvSpPr>
            <p:cNvPr id="34929" name="Oval 113"/>
            <p:cNvSpPr>
              <a:spLocks noChangeArrowheads="1"/>
            </p:cNvSpPr>
            <p:nvPr/>
          </p:nvSpPr>
          <p:spPr bwMode="auto">
            <a:xfrm>
              <a:off x="3603" y="298"/>
              <a:ext cx="357" cy="96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4930" name="Line 114"/>
            <p:cNvSpPr>
              <a:spLocks noChangeShapeType="1"/>
            </p:cNvSpPr>
            <p:nvPr/>
          </p:nvSpPr>
          <p:spPr bwMode="auto">
            <a:xfrm>
              <a:off x="3603" y="289"/>
              <a:ext cx="0" cy="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4931" name="Line 115"/>
            <p:cNvSpPr>
              <a:spLocks noChangeShapeType="1"/>
            </p:cNvSpPr>
            <p:nvPr/>
          </p:nvSpPr>
          <p:spPr bwMode="auto">
            <a:xfrm>
              <a:off x="3960" y="289"/>
              <a:ext cx="0" cy="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241" name="Rectangle 116"/>
            <p:cNvSpPr>
              <a:spLocks noChangeArrowheads="1"/>
            </p:cNvSpPr>
            <p:nvPr/>
          </p:nvSpPr>
          <p:spPr bwMode="auto">
            <a:xfrm>
              <a:off x="3603" y="289"/>
              <a:ext cx="354" cy="59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endParaRPr lang="it-IT" altLang="en-US" b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4933" name="Oval 117"/>
            <p:cNvSpPr>
              <a:spLocks noChangeArrowheads="1"/>
            </p:cNvSpPr>
            <p:nvPr/>
          </p:nvSpPr>
          <p:spPr bwMode="auto">
            <a:xfrm>
              <a:off x="3600" y="219"/>
              <a:ext cx="357" cy="113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grpSp>
          <p:nvGrpSpPr>
            <p:cNvPr id="1243" name="Group 118"/>
            <p:cNvGrpSpPr>
              <a:grpSpLocks/>
            </p:cNvGrpSpPr>
            <p:nvPr/>
          </p:nvGrpSpPr>
          <p:grpSpPr bwMode="auto">
            <a:xfrm>
              <a:off x="3686" y="244"/>
              <a:ext cx="177" cy="66"/>
              <a:chOff x="2848" y="848"/>
              <a:chExt cx="140" cy="98"/>
            </a:xfrm>
          </p:grpSpPr>
          <p:sp>
            <p:nvSpPr>
              <p:cNvPr id="34935" name="Line 119"/>
              <p:cNvSpPr>
                <a:spLocks noChangeShapeType="1"/>
              </p:cNvSpPr>
              <p:nvPr/>
            </p:nvSpPr>
            <p:spPr bwMode="auto">
              <a:xfrm flipV="1">
                <a:off x="2848" y="848"/>
                <a:ext cx="50" cy="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4936" name="Line 120"/>
              <p:cNvSpPr>
                <a:spLocks noChangeShapeType="1"/>
              </p:cNvSpPr>
              <p:nvPr/>
            </p:nvSpPr>
            <p:spPr bwMode="auto">
              <a:xfrm>
                <a:off x="2944" y="942"/>
                <a:ext cx="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4937" name="Line 121"/>
              <p:cNvSpPr>
                <a:spLocks noChangeShapeType="1"/>
              </p:cNvSpPr>
              <p:nvPr/>
            </p:nvSpPr>
            <p:spPr bwMode="auto">
              <a:xfrm>
                <a:off x="2894" y="850"/>
                <a:ext cx="52" cy="9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1244" name="Group 122"/>
            <p:cNvGrpSpPr>
              <a:grpSpLocks/>
            </p:cNvGrpSpPr>
            <p:nvPr/>
          </p:nvGrpSpPr>
          <p:grpSpPr bwMode="auto">
            <a:xfrm flipV="1">
              <a:off x="3686" y="243"/>
              <a:ext cx="177" cy="66"/>
              <a:chOff x="2848" y="848"/>
              <a:chExt cx="140" cy="98"/>
            </a:xfrm>
          </p:grpSpPr>
          <p:sp>
            <p:nvSpPr>
              <p:cNvPr id="34939" name="Line 123"/>
              <p:cNvSpPr>
                <a:spLocks noChangeShapeType="1"/>
              </p:cNvSpPr>
              <p:nvPr/>
            </p:nvSpPr>
            <p:spPr bwMode="auto">
              <a:xfrm flipV="1">
                <a:off x="2848" y="846"/>
                <a:ext cx="50" cy="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4940" name="Line 124"/>
              <p:cNvSpPr>
                <a:spLocks noChangeShapeType="1"/>
              </p:cNvSpPr>
              <p:nvPr/>
            </p:nvSpPr>
            <p:spPr bwMode="auto">
              <a:xfrm>
                <a:off x="2944" y="946"/>
                <a:ext cx="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4941" name="Line 125"/>
              <p:cNvSpPr>
                <a:spLocks noChangeShapeType="1"/>
              </p:cNvSpPr>
              <p:nvPr/>
            </p:nvSpPr>
            <p:spPr bwMode="auto">
              <a:xfrm>
                <a:off x="2894" y="849"/>
                <a:ext cx="52" cy="97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  <p:grpSp>
        <p:nvGrpSpPr>
          <p:cNvPr id="1088" name="Group 126"/>
          <p:cNvGrpSpPr>
            <a:grpSpLocks/>
          </p:cNvGrpSpPr>
          <p:nvPr/>
        </p:nvGrpSpPr>
        <p:grpSpPr bwMode="auto">
          <a:xfrm>
            <a:off x="6935788" y="2184400"/>
            <a:ext cx="501650" cy="233363"/>
            <a:chOff x="3600" y="219"/>
            <a:chExt cx="360" cy="175"/>
          </a:xfrm>
        </p:grpSpPr>
        <p:sp>
          <p:nvSpPr>
            <p:cNvPr id="34943" name="Oval 127"/>
            <p:cNvSpPr>
              <a:spLocks noChangeArrowheads="1"/>
            </p:cNvSpPr>
            <p:nvPr/>
          </p:nvSpPr>
          <p:spPr bwMode="auto">
            <a:xfrm>
              <a:off x="3603" y="298"/>
              <a:ext cx="357" cy="96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4944" name="Line 128"/>
            <p:cNvSpPr>
              <a:spLocks noChangeShapeType="1"/>
            </p:cNvSpPr>
            <p:nvPr/>
          </p:nvSpPr>
          <p:spPr bwMode="auto">
            <a:xfrm>
              <a:off x="3603" y="289"/>
              <a:ext cx="0" cy="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4945" name="Line 129"/>
            <p:cNvSpPr>
              <a:spLocks noChangeShapeType="1"/>
            </p:cNvSpPr>
            <p:nvPr/>
          </p:nvSpPr>
          <p:spPr bwMode="auto">
            <a:xfrm>
              <a:off x="3960" y="289"/>
              <a:ext cx="0" cy="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228" name="Rectangle 130"/>
            <p:cNvSpPr>
              <a:spLocks noChangeArrowheads="1"/>
            </p:cNvSpPr>
            <p:nvPr/>
          </p:nvSpPr>
          <p:spPr bwMode="auto">
            <a:xfrm>
              <a:off x="3603" y="289"/>
              <a:ext cx="354" cy="59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endParaRPr lang="it-IT" altLang="en-US" b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4947" name="Oval 131"/>
            <p:cNvSpPr>
              <a:spLocks noChangeArrowheads="1"/>
            </p:cNvSpPr>
            <p:nvPr/>
          </p:nvSpPr>
          <p:spPr bwMode="auto">
            <a:xfrm>
              <a:off x="3600" y="219"/>
              <a:ext cx="357" cy="113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grpSp>
          <p:nvGrpSpPr>
            <p:cNvPr id="1230" name="Group 132"/>
            <p:cNvGrpSpPr>
              <a:grpSpLocks/>
            </p:cNvGrpSpPr>
            <p:nvPr/>
          </p:nvGrpSpPr>
          <p:grpSpPr bwMode="auto">
            <a:xfrm>
              <a:off x="3686" y="244"/>
              <a:ext cx="177" cy="66"/>
              <a:chOff x="2848" y="848"/>
              <a:chExt cx="140" cy="98"/>
            </a:xfrm>
          </p:grpSpPr>
          <p:sp>
            <p:nvSpPr>
              <p:cNvPr id="34949" name="Line 133"/>
              <p:cNvSpPr>
                <a:spLocks noChangeShapeType="1"/>
              </p:cNvSpPr>
              <p:nvPr/>
            </p:nvSpPr>
            <p:spPr bwMode="auto">
              <a:xfrm flipV="1">
                <a:off x="2848" y="848"/>
                <a:ext cx="50" cy="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4950" name="Line 134"/>
              <p:cNvSpPr>
                <a:spLocks noChangeShapeType="1"/>
              </p:cNvSpPr>
              <p:nvPr/>
            </p:nvSpPr>
            <p:spPr bwMode="auto">
              <a:xfrm>
                <a:off x="2944" y="942"/>
                <a:ext cx="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4951" name="Line 135"/>
              <p:cNvSpPr>
                <a:spLocks noChangeShapeType="1"/>
              </p:cNvSpPr>
              <p:nvPr/>
            </p:nvSpPr>
            <p:spPr bwMode="auto">
              <a:xfrm>
                <a:off x="2894" y="850"/>
                <a:ext cx="52" cy="9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1231" name="Group 136"/>
            <p:cNvGrpSpPr>
              <a:grpSpLocks/>
            </p:cNvGrpSpPr>
            <p:nvPr/>
          </p:nvGrpSpPr>
          <p:grpSpPr bwMode="auto">
            <a:xfrm flipV="1">
              <a:off x="3686" y="243"/>
              <a:ext cx="177" cy="66"/>
              <a:chOff x="2848" y="848"/>
              <a:chExt cx="140" cy="98"/>
            </a:xfrm>
          </p:grpSpPr>
          <p:sp>
            <p:nvSpPr>
              <p:cNvPr id="34953" name="Line 137"/>
              <p:cNvSpPr>
                <a:spLocks noChangeShapeType="1"/>
              </p:cNvSpPr>
              <p:nvPr/>
            </p:nvSpPr>
            <p:spPr bwMode="auto">
              <a:xfrm flipV="1">
                <a:off x="2848" y="846"/>
                <a:ext cx="50" cy="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4954" name="Line 138"/>
              <p:cNvSpPr>
                <a:spLocks noChangeShapeType="1"/>
              </p:cNvSpPr>
              <p:nvPr/>
            </p:nvSpPr>
            <p:spPr bwMode="auto">
              <a:xfrm>
                <a:off x="2944" y="946"/>
                <a:ext cx="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4955" name="Line 139"/>
              <p:cNvSpPr>
                <a:spLocks noChangeShapeType="1"/>
              </p:cNvSpPr>
              <p:nvPr/>
            </p:nvSpPr>
            <p:spPr bwMode="auto">
              <a:xfrm>
                <a:off x="2894" y="849"/>
                <a:ext cx="52" cy="97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  <p:grpSp>
        <p:nvGrpSpPr>
          <p:cNvPr id="1089" name="Group 140"/>
          <p:cNvGrpSpPr>
            <a:grpSpLocks/>
          </p:cNvGrpSpPr>
          <p:nvPr/>
        </p:nvGrpSpPr>
        <p:grpSpPr bwMode="auto">
          <a:xfrm>
            <a:off x="6953250" y="2841625"/>
            <a:ext cx="501650" cy="233363"/>
            <a:chOff x="3600" y="219"/>
            <a:chExt cx="360" cy="175"/>
          </a:xfrm>
        </p:grpSpPr>
        <p:sp>
          <p:nvSpPr>
            <p:cNvPr id="34957" name="Oval 141"/>
            <p:cNvSpPr>
              <a:spLocks noChangeArrowheads="1"/>
            </p:cNvSpPr>
            <p:nvPr/>
          </p:nvSpPr>
          <p:spPr bwMode="auto">
            <a:xfrm>
              <a:off x="3603" y="298"/>
              <a:ext cx="357" cy="96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4958" name="Line 142"/>
            <p:cNvSpPr>
              <a:spLocks noChangeShapeType="1"/>
            </p:cNvSpPr>
            <p:nvPr/>
          </p:nvSpPr>
          <p:spPr bwMode="auto">
            <a:xfrm>
              <a:off x="3603" y="289"/>
              <a:ext cx="0" cy="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4959" name="Line 143"/>
            <p:cNvSpPr>
              <a:spLocks noChangeShapeType="1"/>
            </p:cNvSpPr>
            <p:nvPr/>
          </p:nvSpPr>
          <p:spPr bwMode="auto">
            <a:xfrm>
              <a:off x="3960" y="289"/>
              <a:ext cx="0" cy="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215" name="Rectangle 144"/>
            <p:cNvSpPr>
              <a:spLocks noChangeArrowheads="1"/>
            </p:cNvSpPr>
            <p:nvPr/>
          </p:nvSpPr>
          <p:spPr bwMode="auto">
            <a:xfrm>
              <a:off x="3603" y="289"/>
              <a:ext cx="354" cy="59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endParaRPr lang="it-IT" altLang="en-US" b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4961" name="Oval 145"/>
            <p:cNvSpPr>
              <a:spLocks noChangeArrowheads="1"/>
            </p:cNvSpPr>
            <p:nvPr/>
          </p:nvSpPr>
          <p:spPr bwMode="auto">
            <a:xfrm>
              <a:off x="3600" y="219"/>
              <a:ext cx="357" cy="113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grpSp>
          <p:nvGrpSpPr>
            <p:cNvPr id="1217" name="Group 146"/>
            <p:cNvGrpSpPr>
              <a:grpSpLocks/>
            </p:cNvGrpSpPr>
            <p:nvPr/>
          </p:nvGrpSpPr>
          <p:grpSpPr bwMode="auto">
            <a:xfrm>
              <a:off x="3686" y="244"/>
              <a:ext cx="177" cy="66"/>
              <a:chOff x="2848" y="848"/>
              <a:chExt cx="140" cy="98"/>
            </a:xfrm>
          </p:grpSpPr>
          <p:sp>
            <p:nvSpPr>
              <p:cNvPr id="34963" name="Line 147"/>
              <p:cNvSpPr>
                <a:spLocks noChangeShapeType="1"/>
              </p:cNvSpPr>
              <p:nvPr/>
            </p:nvSpPr>
            <p:spPr bwMode="auto">
              <a:xfrm flipV="1">
                <a:off x="2848" y="848"/>
                <a:ext cx="50" cy="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4964" name="Line 148"/>
              <p:cNvSpPr>
                <a:spLocks noChangeShapeType="1"/>
              </p:cNvSpPr>
              <p:nvPr/>
            </p:nvSpPr>
            <p:spPr bwMode="auto">
              <a:xfrm>
                <a:off x="2944" y="942"/>
                <a:ext cx="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4965" name="Line 149"/>
              <p:cNvSpPr>
                <a:spLocks noChangeShapeType="1"/>
              </p:cNvSpPr>
              <p:nvPr/>
            </p:nvSpPr>
            <p:spPr bwMode="auto">
              <a:xfrm>
                <a:off x="2894" y="850"/>
                <a:ext cx="52" cy="9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1218" name="Group 150"/>
            <p:cNvGrpSpPr>
              <a:grpSpLocks/>
            </p:cNvGrpSpPr>
            <p:nvPr/>
          </p:nvGrpSpPr>
          <p:grpSpPr bwMode="auto">
            <a:xfrm flipV="1">
              <a:off x="3686" y="243"/>
              <a:ext cx="177" cy="66"/>
              <a:chOff x="2848" y="848"/>
              <a:chExt cx="140" cy="98"/>
            </a:xfrm>
          </p:grpSpPr>
          <p:sp>
            <p:nvSpPr>
              <p:cNvPr id="34967" name="Line 151"/>
              <p:cNvSpPr>
                <a:spLocks noChangeShapeType="1"/>
              </p:cNvSpPr>
              <p:nvPr/>
            </p:nvSpPr>
            <p:spPr bwMode="auto">
              <a:xfrm flipV="1">
                <a:off x="2848" y="846"/>
                <a:ext cx="50" cy="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4968" name="Line 152"/>
              <p:cNvSpPr>
                <a:spLocks noChangeShapeType="1"/>
              </p:cNvSpPr>
              <p:nvPr/>
            </p:nvSpPr>
            <p:spPr bwMode="auto">
              <a:xfrm>
                <a:off x="2944" y="946"/>
                <a:ext cx="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4969" name="Line 153"/>
              <p:cNvSpPr>
                <a:spLocks noChangeShapeType="1"/>
              </p:cNvSpPr>
              <p:nvPr/>
            </p:nvSpPr>
            <p:spPr bwMode="auto">
              <a:xfrm>
                <a:off x="2894" y="849"/>
                <a:ext cx="52" cy="97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  <p:grpSp>
        <p:nvGrpSpPr>
          <p:cNvPr id="1090" name="Group 154"/>
          <p:cNvGrpSpPr>
            <a:grpSpLocks/>
          </p:cNvGrpSpPr>
          <p:nvPr/>
        </p:nvGrpSpPr>
        <p:grpSpPr bwMode="auto">
          <a:xfrm>
            <a:off x="7923213" y="2392363"/>
            <a:ext cx="500062" cy="233362"/>
            <a:chOff x="3600" y="219"/>
            <a:chExt cx="360" cy="175"/>
          </a:xfrm>
        </p:grpSpPr>
        <p:sp>
          <p:nvSpPr>
            <p:cNvPr id="34971" name="Oval 155"/>
            <p:cNvSpPr>
              <a:spLocks noChangeArrowheads="1"/>
            </p:cNvSpPr>
            <p:nvPr/>
          </p:nvSpPr>
          <p:spPr bwMode="auto">
            <a:xfrm>
              <a:off x="3603" y="298"/>
              <a:ext cx="357" cy="96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4972" name="Line 156"/>
            <p:cNvSpPr>
              <a:spLocks noChangeShapeType="1"/>
            </p:cNvSpPr>
            <p:nvPr/>
          </p:nvSpPr>
          <p:spPr bwMode="auto">
            <a:xfrm>
              <a:off x="3603" y="289"/>
              <a:ext cx="0" cy="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4973" name="Line 157"/>
            <p:cNvSpPr>
              <a:spLocks noChangeShapeType="1"/>
            </p:cNvSpPr>
            <p:nvPr/>
          </p:nvSpPr>
          <p:spPr bwMode="auto">
            <a:xfrm>
              <a:off x="3960" y="289"/>
              <a:ext cx="0" cy="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202" name="Rectangle 158"/>
            <p:cNvSpPr>
              <a:spLocks noChangeArrowheads="1"/>
            </p:cNvSpPr>
            <p:nvPr/>
          </p:nvSpPr>
          <p:spPr bwMode="auto">
            <a:xfrm>
              <a:off x="3603" y="289"/>
              <a:ext cx="354" cy="59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endParaRPr lang="it-IT" altLang="en-US" b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4975" name="Oval 159"/>
            <p:cNvSpPr>
              <a:spLocks noChangeArrowheads="1"/>
            </p:cNvSpPr>
            <p:nvPr/>
          </p:nvSpPr>
          <p:spPr bwMode="auto">
            <a:xfrm>
              <a:off x="3600" y="219"/>
              <a:ext cx="357" cy="113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grpSp>
          <p:nvGrpSpPr>
            <p:cNvPr id="1204" name="Group 160"/>
            <p:cNvGrpSpPr>
              <a:grpSpLocks/>
            </p:cNvGrpSpPr>
            <p:nvPr/>
          </p:nvGrpSpPr>
          <p:grpSpPr bwMode="auto">
            <a:xfrm>
              <a:off x="3686" y="244"/>
              <a:ext cx="177" cy="66"/>
              <a:chOff x="2848" y="848"/>
              <a:chExt cx="140" cy="98"/>
            </a:xfrm>
          </p:grpSpPr>
          <p:sp>
            <p:nvSpPr>
              <p:cNvPr id="34977" name="Line 161"/>
              <p:cNvSpPr>
                <a:spLocks noChangeShapeType="1"/>
              </p:cNvSpPr>
              <p:nvPr/>
            </p:nvSpPr>
            <p:spPr bwMode="auto">
              <a:xfrm flipV="1">
                <a:off x="2848" y="848"/>
                <a:ext cx="50" cy="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4978" name="Line 162"/>
              <p:cNvSpPr>
                <a:spLocks noChangeShapeType="1"/>
              </p:cNvSpPr>
              <p:nvPr/>
            </p:nvSpPr>
            <p:spPr bwMode="auto">
              <a:xfrm>
                <a:off x="2944" y="942"/>
                <a:ext cx="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4979" name="Line 163"/>
              <p:cNvSpPr>
                <a:spLocks noChangeShapeType="1"/>
              </p:cNvSpPr>
              <p:nvPr/>
            </p:nvSpPr>
            <p:spPr bwMode="auto">
              <a:xfrm>
                <a:off x="2894" y="850"/>
                <a:ext cx="52" cy="9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1205" name="Group 164"/>
            <p:cNvGrpSpPr>
              <a:grpSpLocks/>
            </p:cNvGrpSpPr>
            <p:nvPr/>
          </p:nvGrpSpPr>
          <p:grpSpPr bwMode="auto">
            <a:xfrm flipV="1">
              <a:off x="3686" y="243"/>
              <a:ext cx="177" cy="66"/>
              <a:chOff x="2848" y="848"/>
              <a:chExt cx="140" cy="98"/>
            </a:xfrm>
          </p:grpSpPr>
          <p:sp>
            <p:nvSpPr>
              <p:cNvPr id="34981" name="Line 165"/>
              <p:cNvSpPr>
                <a:spLocks noChangeShapeType="1"/>
              </p:cNvSpPr>
              <p:nvPr/>
            </p:nvSpPr>
            <p:spPr bwMode="auto">
              <a:xfrm flipV="1">
                <a:off x="2848" y="846"/>
                <a:ext cx="50" cy="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4982" name="Line 166"/>
              <p:cNvSpPr>
                <a:spLocks noChangeShapeType="1"/>
              </p:cNvSpPr>
              <p:nvPr/>
            </p:nvSpPr>
            <p:spPr bwMode="auto">
              <a:xfrm>
                <a:off x="2944" y="946"/>
                <a:ext cx="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4983" name="Line 167"/>
              <p:cNvSpPr>
                <a:spLocks noChangeShapeType="1"/>
              </p:cNvSpPr>
              <p:nvPr/>
            </p:nvSpPr>
            <p:spPr bwMode="auto">
              <a:xfrm>
                <a:off x="2894" y="849"/>
                <a:ext cx="52" cy="97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  <p:grpSp>
        <p:nvGrpSpPr>
          <p:cNvPr id="1091" name="Group 168"/>
          <p:cNvGrpSpPr>
            <a:grpSpLocks/>
          </p:cNvGrpSpPr>
          <p:nvPr/>
        </p:nvGrpSpPr>
        <p:grpSpPr bwMode="auto">
          <a:xfrm>
            <a:off x="7729538" y="3289300"/>
            <a:ext cx="501650" cy="233363"/>
            <a:chOff x="3600" y="219"/>
            <a:chExt cx="360" cy="175"/>
          </a:xfrm>
        </p:grpSpPr>
        <p:sp>
          <p:nvSpPr>
            <p:cNvPr id="34985" name="Oval 169"/>
            <p:cNvSpPr>
              <a:spLocks noChangeArrowheads="1"/>
            </p:cNvSpPr>
            <p:nvPr/>
          </p:nvSpPr>
          <p:spPr bwMode="auto">
            <a:xfrm>
              <a:off x="3603" y="298"/>
              <a:ext cx="357" cy="96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4986" name="Line 170"/>
            <p:cNvSpPr>
              <a:spLocks noChangeShapeType="1"/>
            </p:cNvSpPr>
            <p:nvPr/>
          </p:nvSpPr>
          <p:spPr bwMode="auto">
            <a:xfrm>
              <a:off x="3603" y="289"/>
              <a:ext cx="0" cy="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4987" name="Line 171"/>
            <p:cNvSpPr>
              <a:spLocks noChangeShapeType="1"/>
            </p:cNvSpPr>
            <p:nvPr/>
          </p:nvSpPr>
          <p:spPr bwMode="auto">
            <a:xfrm>
              <a:off x="3960" y="289"/>
              <a:ext cx="0" cy="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189" name="Rectangle 172"/>
            <p:cNvSpPr>
              <a:spLocks noChangeArrowheads="1"/>
            </p:cNvSpPr>
            <p:nvPr/>
          </p:nvSpPr>
          <p:spPr bwMode="auto">
            <a:xfrm>
              <a:off x="3603" y="289"/>
              <a:ext cx="354" cy="59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endParaRPr lang="it-IT" altLang="en-US" b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4989" name="Oval 173"/>
            <p:cNvSpPr>
              <a:spLocks noChangeArrowheads="1"/>
            </p:cNvSpPr>
            <p:nvPr/>
          </p:nvSpPr>
          <p:spPr bwMode="auto">
            <a:xfrm>
              <a:off x="3600" y="219"/>
              <a:ext cx="357" cy="113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grpSp>
          <p:nvGrpSpPr>
            <p:cNvPr id="1191" name="Group 174"/>
            <p:cNvGrpSpPr>
              <a:grpSpLocks/>
            </p:cNvGrpSpPr>
            <p:nvPr/>
          </p:nvGrpSpPr>
          <p:grpSpPr bwMode="auto">
            <a:xfrm>
              <a:off x="3686" y="244"/>
              <a:ext cx="177" cy="66"/>
              <a:chOff x="2848" y="848"/>
              <a:chExt cx="140" cy="98"/>
            </a:xfrm>
          </p:grpSpPr>
          <p:sp>
            <p:nvSpPr>
              <p:cNvPr id="34991" name="Line 175"/>
              <p:cNvSpPr>
                <a:spLocks noChangeShapeType="1"/>
              </p:cNvSpPr>
              <p:nvPr/>
            </p:nvSpPr>
            <p:spPr bwMode="auto">
              <a:xfrm flipV="1">
                <a:off x="2848" y="848"/>
                <a:ext cx="50" cy="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4992" name="Line 176"/>
              <p:cNvSpPr>
                <a:spLocks noChangeShapeType="1"/>
              </p:cNvSpPr>
              <p:nvPr/>
            </p:nvSpPr>
            <p:spPr bwMode="auto">
              <a:xfrm>
                <a:off x="2944" y="942"/>
                <a:ext cx="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4993" name="Line 177"/>
              <p:cNvSpPr>
                <a:spLocks noChangeShapeType="1"/>
              </p:cNvSpPr>
              <p:nvPr/>
            </p:nvSpPr>
            <p:spPr bwMode="auto">
              <a:xfrm>
                <a:off x="2894" y="850"/>
                <a:ext cx="52" cy="9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1192" name="Group 178"/>
            <p:cNvGrpSpPr>
              <a:grpSpLocks/>
            </p:cNvGrpSpPr>
            <p:nvPr/>
          </p:nvGrpSpPr>
          <p:grpSpPr bwMode="auto">
            <a:xfrm flipV="1">
              <a:off x="3686" y="243"/>
              <a:ext cx="177" cy="66"/>
              <a:chOff x="2848" y="848"/>
              <a:chExt cx="140" cy="98"/>
            </a:xfrm>
          </p:grpSpPr>
          <p:sp>
            <p:nvSpPr>
              <p:cNvPr id="34995" name="Line 179"/>
              <p:cNvSpPr>
                <a:spLocks noChangeShapeType="1"/>
              </p:cNvSpPr>
              <p:nvPr/>
            </p:nvSpPr>
            <p:spPr bwMode="auto">
              <a:xfrm flipV="1">
                <a:off x="2848" y="846"/>
                <a:ext cx="50" cy="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4996" name="Line 180"/>
              <p:cNvSpPr>
                <a:spLocks noChangeShapeType="1"/>
              </p:cNvSpPr>
              <p:nvPr/>
            </p:nvSpPr>
            <p:spPr bwMode="auto">
              <a:xfrm>
                <a:off x="2944" y="946"/>
                <a:ext cx="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4997" name="Line 181"/>
              <p:cNvSpPr>
                <a:spLocks noChangeShapeType="1"/>
              </p:cNvSpPr>
              <p:nvPr/>
            </p:nvSpPr>
            <p:spPr bwMode="auto">
              <a:xfrm>
                <a:off x="2894" y="849"/>
                <a:ext cx="52" cy="97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  <p:grpSp>
        <p:nvGrpSpPr>
          <p:cNvPr id="1092" name="Group 182"/>
          <p:cNvGrpSpPr>
            <a:grpSpLocks/>
          </p:cNvGrpSpPr>
          <p:nvPr/>
        </p:nvGrpSpPr>
        <p:grpSpPr bwMode="auto">
          <a:xfrm>
            <a:off x="7396163" y="3873500"/>
            <a:ext cx="501650" cy="234950"/>
            <a:chOff x="3600" y="219"/>
            <a:chExt cx="360" cy="175"/>
          </a:xfrm>
        </p:grpSpPr>
        <p:sp>
          <p:nvSpPr>
            <p:cNvPr id="34999" name="Oval 183"/>
            <p:cNvSpPr>
              <a:spLocks noChangeArrowheads="1"/>
            </p:cNvSpPr>
            <p:nvPr/>
          </p:nvSpPr>
          <p:spPr bwMode="auto">
            <a:xfrm>
              <a:off x="3603" y="297"/>
              <a:ext cx="357" cy="97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5000" name="Line 184"/>
            <p:cNvSpPr>
              <a:spLocks noChangeShapeType="1"/>
            </p:cNvSpPr>
            <p:nvPr/>
          </p:nvSpPr>
          <p:spPr bwMode="auto">
            <a:xfrm>
              <a:off x="3603" y="289"/>
              <a:ext cx="0" cy="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5001" name="Line 185"/>
            <p:cNvSpPr>
              <a:spLocks noChangeShapeType="1"/>
            </p:cNvSpPr>
            <p:nvPr/>
          </p:nvSpPr>
          <p:spPr bwMode="auto">
            <a:xfrm>
              <a:off x="3960" y="289"/>
              <a:ext cx="0" cy="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176" name="Rectangle 186"/>
            <p:cNvSpPr>
              <a:spLocks noChangeArrowheads="1"/>
            </p:cNvSpPr>
            <p:nvPr/>
          </p:nvSpPr>
          <p:spPr bwMode="auto">
            <a:xfrm>
              <a:off x="3603" y="289"/>
              <a:ext cx="354" cy="59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endParaRPr lang="it-IT" altLang="en-US" b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5003" name="Oval 187"/>
            <p:cNvSpPr>
              <a:spLocks noChangeArrowheads="1"/>
            </p:cNvSpPr>
            <p:nvPr/>
          </p:nvSpPr>
          <p:spPr bwMode="auto">
            <a:xfrm>
              <a:off x="3600" y="219"/>
              <a:ext cx="357" cy="114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grpSp>
          <p:nvGrpSpPr>
            <p:cNvPr id="1178" name="Group 188"/>
            <p:cNvGrpSpPr>
              <a:grpSpLocks/>
            </p:cNvGrpSpPr>
            <p:nvPr/>
          </p:nvGrpSpPr>
          <p:grpSpPr bwMode="auto">
            <a:xfrm>
              <a:off x="3686" y="244"/>
              <a:ext cx="177" cy="66"/>
              <a:chOff x="2848" y="848"/>
              <a:chExt cx="140" cy="98"/>
            </a:xfrm>
          </p:grpSpPr>
          <p:sp>
            <p:nvSpPr>
              <p:cNvPr id="35005" name="Line 189"/>
              <p:cNvSpPr>
                <a:spLocks noChangeShapeType="1"/>
              </p:cNvSpPr>
              <p:nvPr/>
            </p:nvSpPr>
            <p:spPr bwMode="auto">
              <a:xfrm flipV="1">
                <a:off x="2848" y="848"/>
                <a:ext cx="50" cy="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5006" name="Line 190"/>
              <p:cNvSpPr>
                <a:spLocks noChangeShapeType="1"/>
              </p:cNvSpPr>
              <p:nvPr/>
            </p:nvSpPr>
            <p:spPr bwMode="auto">
              <a:xfrm>
                <a:off x="2944" y="946"/>
                <a:ext cx="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5007" name="Line 191"/>
              <p:cNvSpPr>
                <a:spLocks noChangeShapeType="1"/>
              </p:cNvSpPr>
              <p:nvPr/>
            </p:nvSpPr>
            <p:spPr bwMode="auto">
              <a:xfrm>
                <a:off x="2894" y="850"/>
                <a:ext cx="52" cy="9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1179" name="Group 192"/>
            <p:cNvGrpSpPr>
              <a:grpSpLocks/>
            </p:cNvGrpSpPr>
            <p:nvPr/>
          </p:nvGrpSpPr>
          <p:grpSpPr bwMode="auto">
            <a:xfrm flipV="1">
              <a:off x="3686" y="243"/>
              <a:ext cx="177" cy="66"/>
              <a:chOff x="2848" y="848"/>
              <a:chExt cx="140" cy="98"/>
            </a:xfrm>
          </p:grpSpPr>
          <p:sp>
            <p:nvSpPr>
              <p:cNvPr id="35009" name="Line 193"/>
              <p:cNvSpPr>
                <a:spLocks noChangeShapeType="1"/>
              </p:cNvSpPr>
              <p:nvPr/>
            </p:nvSpPr>
            <p:spPr bwMode="auto">
              <a:xfrm flipV="1">
                <a:off x="2848" y="848"/>
                <a:ext cx="50" cy="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5010" name="Line 194"/>
              <p:cNvSpPr>
                <a:spLocks noChangeShapeType="1"/>
              </p:cNvSpPr>
              <p:nvPr/>
            </p:nvSpPr>
            <p:spPr bwMode="auto">
              <a:xfrm>
                <a:off x="2944" y="948"/>
                <a:ext cx="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5011" name="Line 195"/>
              <p:cNvSpPr>
                <a:spLocks noChangeShapeType="1"/>
              </p:cNvSpPr>
              <p:nvPr/>
            </p:nvSpPr>
            <p:spPr bwMode="auto">
              <a:xfrm>
                <a:off x="2894" y="850"/>
                <a:ext cx="52" cy="9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  <p:grpSp>
        <p:nvGrpSpPr>
          <p:cNvPr id="1093" name="Group 196"/>
          <p:cNvGrpSpPr>
            <a:grpSpLocks/>
          </p:cNvGrpSpPr>
          <p:nvPr/>
        </p:nvGrpSpPr>
        <p:grpSpPr bwMode="auto">
          <a:xfrm>
            <a:off x="6786563" y="4362450"/>
            <a:ext cx="500062" cy="233363"/>
            <a:chOff x="3600" y="219"/>
            <a:chExt cx="360" cy="175"/>
          </a:xfrm>
        </p:grpSpPr>
        <p:sp>
          <p:nvSpPr>
            <p:cNvPr id="35013" name="Oval 197"/>
            <p:cNvSpPr>
              <a:spLocks noChangeArrowheads="1"/>
            </p:cNvSpPr>
            <p:nvPr/>
          </p:nvSpPr>
          <p:spPr bwMode="auto">
            <a:xfrm>
              <a:off x="3603" y="298"/>
              <a:ext cx="357" cy="96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5014" name="Line 198"/>
            <p:cNvSpPr>
              <a:spLocks noChangeShapeType="1"/>
            </p:cNvSpPr>
            <p:nvPr/>
          </p:nvSpPr>
          <p:spPr bwMode="auto">
            <a:xfrm>
              <a:off x="3603" y="289"/>
              <a:ext cx="0" cy="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5015" name="Line 199"/>
            <p:cNvSpPr>
              <a:spLocks noChangeShapeType="1"/>
            </p:cNvSpPr>
            <p:nvPr/>
          </p:nvSpPr>
          <p:spPr bwMode="auto">
            <a:xfrm>
              <a:off x="3960" y="289"/>
              <a:ext cx="0" cy="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163" name="Rectangle 200"/>
            <p:cNvSpPr>
              <a:spLocks noChangeArrowheads="1"/>
            </p:cNvSpPr>
            <p:nvPr/>
          </p:nvSpPr>
          <p:spPr bwMode="auto">
            <a:xfrm>
              <a:off x="3603" y="289"/>
              <a:ext cx="354" cy="59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endParaRPr lang="it-IT" altLang="en-US" b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5017" name="Oval 201"/>
            <p:cNvSpPr>
              <a:spLocks noChangeArrowheads="1"/>
            </p:cNvSpPr>
            <p:nvPr/>
          </p:nvSpPr>
          <p:spPr bwMode="auto">
            <a:xfrm>
              <a:off x="3600" y="219"/>
              <a:ext cx="357" cy="113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grpSp>
          <p:nvGrpSpPr>
            <p:cNvPr id="1165" name="Group 202"/>
            <p:cNvGrpSpPr>
              <a:grpSpLocks/>
            </p:cNvGrpSpPr>
            <p:nvPr/>
          </p:nvGrpSpPr>
          <p:grpSpPr bwMode="auto">
            <a:xfrm>
              <a:off x="3686" y="244"/>
              <a:ext cx="177" cy="66"/>
              <a:chOff x="2848" y="848"/>
              <a:chExt cx="140" cy="98"/>
            </a:xfrm>
          </p:grpSpPr>
          <p:sp>
            <p:nvSpPr>
              <p:cNvPr id="35019" name="Line 203"/>
              <p:cNvSpPr>
                <a:spLocks noChangeShapeType="1"/>
              </p:cNvSpPr>
              <p:nvPr/>
            </p:nvSpPr>
            <p:spPr bwMode="auto">
              <a:xfrm flipV="1">
                <a:off x="2848" y="848"/>
                <a:ext cx="50" cy="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5020" name="Line 204"/>
              <p:cNvSpPr>
                <a:spLocks noChangeShapeType="1"/>
              </p:cNvSpPr>
              <p:nvPr/>
            </p:nvSpPr>
            <p:spPr bwMode="auto">
              <a:xfrm>
                <a:off x="2944" y="942"/>
                <a:ext cx="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5021" name="Line 205"/>
              <p:cNvSpPr>
                <a:spLocks noChangeShapeType="1"/>
              </p:cNvSpPr>
              <p:nvPr/>
            </p:nvSpPr>
            <p:spPr bwMode="auto">
              <a:xfrm>
                <a:off x="2894" y="850"/>
                <a:ext cx="52" cy="9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1166" name="Group 206"/>
            <p:cNvGrpSpPr>
              <a:grpSpLocks/>
            </p:cNvGrpSpPr>
            <p:nvPr/>
          </p:nvGrpSpPr>
          <p:grpSpPr bwMode="auto">
            <a:xfrm flipV="1">
              <a:off x="3686" y="243"/>
              <a:ext cx="177" cy="66"/>
              <a:chOff x="2848" y="848"/>
              <a:chExt cx="140" cy="98"/>
            </a:xfrm>
          </p:grpSpPr>
          <p:sp>
            <p:nvSpPr>
              <p:cNvPr id="35023" name="Line 207"/>
              <p:cNvSpPr>
                <a:spLocks noChangeShapeType="1"/>
              </p:cNvSpPr>
              <p:nvPr/>
            </p:nvSpPr>
            <p:spPr bwMode="auto">
              <a:xfrm flipV="1">
                <a:off x="2848" y="846"/>
                <a:ext cx="50" cy="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5024" name="Line 208"/>
              <p:cNvSpPr>
                <a:spLocks noChangeShapeType="1"/>
              </p:cNvSpPr>
              <p:nvPr/>
            </p:nvSpPr>
            <p:spPr bwMode="auto">
              <a:xfrm>
                <a:off x="2944" y="946"/>
                <a:ext cx="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5025" name="Line 209"/>
              <p:cNvSpPr>
                <a:spLocks noChangeShapeType="1"/>
              </p:cNvSpPr>
              <p:nvPr/>
            </p:nvSpPr>
            <p:spPr bwMode="auto">
              <a:xfrm>
                <a:off x="2894" y="849"/>
                <a:ext cx="52" cy="97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  <p:grpSp>
        <p:nvGrpSpPr>
          <p:cNvPr id="1094" name="Group 210"/>
          <p:cNvGrpSpPr>
            <a:grpSpLocks/>
          </p:cNvGrpSpPr>
          <p:nvPr/>
        </p:nvGrpSpPr>
        <p:grpSpPr bwMode="auto">
          <a:xfrm>
            <a:off x="5983288" y="3986213"/>
            <a:ext cx="501650" cy="233362"/>
            <a:chOff x="3600" y="219"/>
            <a:chExt cx="360" cy="175"/>
          </a:xfrm>
        </p:grpSpPr>
        <p:sp>
          <p:nvSpPr>
            <p:cNvPr id="35027" name="Oval 211"/>
            <p:cNvSpPr>
              <a:spLocks noChangeArrowheads="1"/>
            </p:cNvSpPr>
            <p:nvPr/>
          </p:nvSpPr>
          <p:spPr bwMode="auto">
            <a:xfrm>
              <a:off x="3603" y="298"/>
              <a:ext cx="357" cy="96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5028" name="Line 212"/>
            <p:cNvSpPr>
              <a:spLocks noChangeShapeType="1"/>
            </p:cNvSpPr>
            <p:nvPr/>
          </p:nvSpPr>
          <p:spPr bwMode="auto">
            <a:xfrm>
              <a:off x="3603" y="289"/>
              <a:ext cx="0" cy="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5029" name="Line 213"/>
            <p:cNvSpPr>
              <a:spLocks noChangeShapeType="1"/>
            </p:cNvSpPr>
            <p:nvPr/>
          </p:nvSpPr>
          <p:spPr bwMode="auto">
            <a:xfrm>
              <a:off x="3960" y="289"/>
              <a:ext cx="0" cy="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150" name="Rectangle 214"/>
            <p:cNvSpPr>
              <a:spLocks noChangeArrowheads="1"/>
            </p:cNvSpPr>
            <p:nvPr/>
          </p:nvSpPr>
          <p:spPr bwMode="auto">
            <a:xfrm>
              <a:off x="3603" y="289"/>
              <a:ext cx="354" cy="59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endParaRPr lang="it-IT" altLang="en-US" b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5031" name="Oval 215"/>
            <p:cNvSpPr>
              <a:spLocks noChangeArrowheads="1"/>
            </p:cNvSpPr>
            <p:nvPr/>
          </p:nvSpPr>
          <p:spPr bwMode="auto">
            <a:xfrm>
              <a:off x="3600" y="219"/>
              <a:ext cx="357" cy="113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grpSp>
          <p:nvGrpSpPr>
            <p:cNvPr id="1152" name="Group 216"/>
            <p:cNvGrpSpPr>
              <a:grpSpLocks/>
            </p:cNvGrpSpPr>
            <p:nvPr/>
          </p:nvGrpSpPr>
          <p:grpSpPr bwMode="auto">
            <a:xfrm>
              <a:off x="3686" y="244"/>
              <a:ext cx="177" cy="66"/>
              <a:chOff x="2848" y="848"/>
              <a:chExt cx="140" cy="98"/>
            </a:xfrm>
          </p:grpSpPr>
          <p:sp>
            <p:nvSpPr>
              <p:cNvPr id="35033" name="Line 217"/>
              <p:cNvSpPr>
                <a:spLocks noChangeShapeType="1"/>
              </p:cNvSpPr>
              <p:nvPr/>
            </p:nvSpPr>
            <p:spPr bwMode="auto">
              <a:xfrm flipV="1">
                <a:off x="2848" y="848"/>
                <a:ext cx="50" cy="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5034" name="Line 218"/>
              <p:cNvSpPr>
                <a:spLocks noChangeShapeType="1"/>
              </p:cNvSpPr>
              <p:nvPr/>
            </p:nvSpPr>
            <p:spPr bwMode="auto">
              <a:xfrm>
                <a:off x="2944" y="942"/>
                <a:ext cx="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5035" name="Line 219"/>
              <p:cNvSpPr>
                <a:spLocks noChangeShapeType="1"/>
              </p:cNvSpPr>
              <p:nvPr/>
            </p:nvSpPr>
            <p:spPr bwMode="auto">
              <a:xfrm>
                <a:off x="2894" y="850"/>
                <a:ext cx="52" cy="9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1153" name="Group 220"/>
            <p:cNvGrpSpPr>
              <a:grpSpLocks/>
            </p:cNvGrpSpPr>
            <p:nvPr/>
          </p:nvGrpSpPr>
          <p:grpSpPr bwMode="auto">
            <a:xfrm flipV="1">
              <a:off x="3686" y="243"/>
              <a:ext cx="177" cy="66"/>
              <a:chOff x="2848" y="848"/>
              <a:chExt cx="140" cy="98"/>
            </a:xfrm>
          </p:grpSpPr>
          <p:sp>
            <p:nvSpPr>
              <p:cNvPr id="35037" name="Line 221"/>
              <p:cNvSpPr>
                <a:spLocks noChangeShapeType="1"/>
              </p:cNvSpPr>
              <p:nvPr/>
            </p:nvSpPr>
            <p:spPr bwMode="auto">
              <a:xfrm flipV="1">
                <a:off x="2848" y="846"/>
                <a:ext cx="50" cy="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5038" name="Line 222"/>
              <p:cNvSpPr>
                <a:spLocks noChangeShapeType="1"/>
              </p:cNvSpPr>
              <p:nvPr/>
            </p:nvSpPr>
            <p:spPr bwMode="auto">
              <a:xfrm>
                <a:off x="2944" y="946"/>
                <a:ext cx="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5039" name="Line 223"/>
              <p:cNvSpPr>
                <a:spLocks noChangeShapeType="1"/>
              </p:cNvSpPr>
              <p:nvPr/>
            </p:nvSpPr>
            <p:spPr bwMode="auto">
              <a:xfrm>
                <a:off x="2894" y="849"/>
                <a:ext cx="52" cy="97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  <p:sp>
        <p:nvSpPr>
          <p:cNvPr id="35040" name="Line 224"/>
          <p:cNvSpPr>
            <a:spLocks noChangeShapeType="1"/>
          </p:cNvSpPr>
          <p:nvPr/>
        </p:nvSpPr>
        <p:spPr bwMode="auto">
          <a:xfrm flipV="1">
            <a:off x="6238875" y="4198938"/>
            <a:ext cx="1588" cy="24923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096" name="Group 254"/>
          <p:cNvGrpSpPr>
            <a:grpSpLocks/>
          </p:cNvGrpSpPr>
          <p:nvPr/>
        </p:nvGrpSpPr>
        <p:grpSpPr bwMode="auto">
          <a:xfrm>
            <a:off x="4692650" y="1533525"/>
            <a:ext cx="814388" cy="893763"/>
            <a:chOff x="4180" y="744"/>
            <a:chExt cx="513" cy="563"/>
          </a:xfrm>
        </p:grpSpPr>
        <p:sp>
          <p:nvSpPr>
            <p:cNvPr id="35043" name="Rectangle 227"/>
            <p:cNvSpPr>
              <a:spLocks noChangeArrowheads="1"/>
            </p:cNvSpPr>
            <p:nvPr/>
          </p:nvSpPr>
          <p:spPr bwMode="auto">
            <a:xfrm>
              <a:off x="4242" y="747"/>
              <a:ext cx="426" cy="4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5044" name="Rectangle 228"/>
            <p:cNvSpPr>
              <a:spLocks noChangeArrowheads="1"/>
            </p:cNvSpPr>
            <p:nvPr/>
          </p:nvSpPr>
          <p:spPr bwMode="auto">
            <a:xfrm>
              <a:off x="4221" y="762"/>
              <a:ext cx="435" cy="504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35045" name="Rectangle 229"/>
            <p:cNvSpPr>
              <a:spLocks noChangeArrowheads="1"/>
            </p:cNvSpPr>
            <p:nvPr/>
          </p:nvSpPr>
          <p:spPr bwMode="auto">
            <a:xfrm>
              <a:off x="4224" y="873"/>
              <a:ext cx="426" cy="108"/>
            </a:xfrm>
            <a:prstGeom prst="rect">
              <a:avLst/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143" name="Text Box 230"/>
            <p:cNvSpPr txBox="1">
              <a:spLocks noChangeArrowheads="1"/>
            </p:cNvSpPr>
            <p:nvPr/>
          </p:nvSpPr>
          <p:spPr bwMode="auto">
            <a:xfrm>
              <a:off x="4180" y="744"/>
              <a:ext cx="513" cy="5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applicaz.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bg1"/>
                  </a:solidFill>
                  <a:latin typeface="Comic Sans MS" panose="030F0702030302020204" pitchFamily="66" charset="0"/>
                </a:rPr>
                <a:t>trasporto</a:t>
              </a:r>
              <a:endParaRPr lang="en-US" altLang="en-US" sz="900" b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rete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collegam.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fisico</a:t>
              </a:r>
              <a:endParaRPr lang="en-US" altLang="en-US" b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5047" name="Line 231"/>
            <p:cNvSpPr>
              <a:spLocks noChangeShapeType="1"/>
            </p:cNvSpPr>
            <p:nvPr/>
          </p:nvSpPr>
          <p:spPr bwMode="auto">
            <a:xfrm>
              <a:off x="4221" y="978"/>
              <a:ext cx="435" cy="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5048" name="Line 232"/>
            <p:cNvSpPr>
              <a:spLocks noChangeShapeType="1"/>
            </p:cNvSpPr>
            <p:nvPr/>
          </p:nvSpPr>
          <p:spPr bwMode="auto">
            <a:xfrm>
              <a:off x="4227" y="1065"/>
              <a:ext cx="435" cy="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5049" name="Line 233"/>
            <p:cNvSpPr>
              <a:spLocks noChangeShapeType="1"/>
            </p:cNvSpPr>
            <p:nvPr/>
          </p:nvSpPr>
          <p:spPr bwMode="auto">
            <a:xfrm>
              <a:off x="4227" y="1152"/>
              <a:ext cx="435" cy="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097" name="Group 255"/>
          <p:cNvGrpSpPr>
            <a:grpSpLocks/>
          </p:cNvGrpSpPr>
          <p:nvPr/>
        </p:nvGrpSpPr>
        <p:grpSpPr bwMode="auto">
          <a:xfrm>
            <a:off x="7816850" y="4419600"/>
            <a:ext cx="814388" cy="893763"/>
            <a:chOff x="4180" y="744"/>
            <a:chExt cx="513" cy="563"/>
          </a:xfrm>
        </p:grpSpPr>
        <p:sp>
          <p:nvSpPr>
            <p:cNvPr id="35072" name="Rectangle 256"/>
            <p:cNvSpPr>
              <a:spLocks noChangeArrowheads="1"/>
            </p:cNvSpPr>
            <p:nvPr/>
          </p:nvSpPr>
          <p:spPr bwMode="auto">
            <a:xfrm>
              <a:off x="4242" y="747"/>
              <a:ext cx="426" cy="4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5073" name="Rectangle 257"/>
            <p:cNvSpPr>
              <a:spLocks noChangeArrowheads="1"/>
            </p:cNvSpPr>
            <p:nvPr/>
          </p:nvSpPr>
          <p:spPr bwMode="auto">
            <a:xfrm>
              <a:off x="4221" y="762"/>
              <a:ext cx="435" cy="504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35074" name="Rectangle 258"/>
            <p:cNvSpPr>
              <a:spLocks noChangeArrowheads="1"/>
            </p:cNvSpPr>
            <p:nvPr/>
          </p:nvSpPr>
          <p:spPr bwMode="auto">
            <a:xfrm>
              <a:off x="4224" y="873"/>
              <a:ext cx="426" cy="108"/>
            </a:xfrm>
            <a:prstGeom prst="rect">
              <a:avLst/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136" name="Text Box 259"/>
            <p:cNvSpPr txBox="1">
              <a:spLocks noChangeArrowheads="1"/>
            </p:cNvSpPr>
            <p:nvPr/>
          </p:nvSpPr>
          <p:spPr bwMode="auto">
            <a:xfrm>
              <a:off x="4180" y="744"/>
              <a:ext cx="513" cy="5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applicaz.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bg1"/>
                  </a:solidFill>
                  <a:latin typeface="Comic Sans MS" panose="030F0702030302020204" pitchFamily="66" charset="0"/>
                </a:rPr>
                <a:t>trasporto</a:t>
              </a:r>
              <a:endParaRPr lang="en-US" altLang="en-US" sz="900" b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rete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collegam.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fisico</a:t>
              </a:r>
              <a:endParaRPr lang="en-US" altLang="en-US" sz="900" b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5076" name="Line 260"/>
            <p:cNvSpPr>
              <a:spLocks noChangeShapeType="1"/>
            </p:cNvSpPr>
            <p:nvPr/>
          </p:nvSpPr>
          <p:spPr bwMode="auto">
            <a:xfrm>
              <a:off x="4221" y="978"/>
              <a:ext cx="435" cy="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5077" name="Line 261"/>
            <p:cNvSpPr>
              <a:spLocks noChangeShapeType="1"/>
            </p:cNvSpPr>
            <p:nvPr/>
          </p:nvSpPr>
          <p:spPr bwMode="auto">
            <a:xfrm>
              <a:off x="4227" y="1065"/>
              <a:ext cx="435" cy="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5078" name="Line 262"/>
            <p:cNvSpPr>
              <a:spLocks noChangeShapeType="1"/>
            </p:cNvSpPr>
            <p:nvPr/>
          </p:nvSpPr>
          <p:spPr bwMode="auto">
            <a:xfrm>
              <a:off x="4227" y="1152"/>
              <a:ext cx="435" cy="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098" name="Group 263"/>
          <p:cNvGrpSpPr>
            <a:grpSpLocks/>
          </p:cNvGrpSpPr>
          <p:nvPr/>
        </p:nvGrpSpPr>
        <p:grpSpPr bwMode="auto">
          <a:xfrm>
            <a:off x="7154863" y="3538538"/>
            <a:ext cx="814387" cy="803275"/>
            <a:chOff x="2923" y="3345"/>
            <a:chExt cx="513" cy="506"/>
          </a:xfrm>
        </p:grpSpPr>
        <p:sp>
          <p:nvSpPr>
            <p:cNvPr id="35080" name="Rectangle 264"/>
            <p:cNvSpPr>
              <a:spLocks noChangeArrowheads="1"/>
            </p:cNvSpPr>
            <p:nvPr/>
          </p:nvSpPr>
          <p:spPr bwMode="auto">
            <a:xfrm>
              <a:off x="2988" y="3444"/>
              <a:ext cx="426" cy="30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5081" name="Rectangle 265"/>
            <p:cNvSpPr>
              <a:spLocks noChangeArrowheads="1"/>
            </p:cNvSpPr>
            <p:nvPr/>
          </p:nvSpPr>
          <p:spPr bwMode="auto">
            <a:xfrm>
              <a:off x="2961" y="3465"/>
              <a:ext cx="435" cy="31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1130" name="Text Box 266"/>
            <p:cNvSpPr txBox="1">
              <a:spLocks noChangeArrowheads="1"/>
            </p:cNvSpPr>
            <p:nvPr/>
          </p:nvSpPr>
          <p:spPr bwMode="auto">
            <a:xfrm>
              <a:off x="2923" y="3345"/>
              <a:ext cx="513" cy="5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endParaRPr lang="en-US" altLang="en-US" sz="1000" b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10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rete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10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collegam.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10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fisico</a:t>
              </a:r>
              <a:endParaRPr lang="en-US" altLang="en-US" b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5083" name="Line 267"/>
            <p:cNvSpPr>
              <a:spLocks noChangeShapeType="1"/>
            </p:cNvSpPr>
            <p:nvPr/>
          </p:nvSpPr>
          <p:spPr bwMode="auto">
            <a:xfrm>
              <a:off x="2958" y="3657"/>
              <a:ext cx="435" cy="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5084" name="Line 268"/>
            <p:cNvSpPr>
              <a:spLocks noChangeShapeType="1"/>
            </p:cNvSpPr>
            <p:nvPr/>
          </p:nvSpPr>
          <p:spPr bwMode="auto">
            <a:xfrm>
              <a:off x="2964" y="3561"/>
              <a:ext cx="435" cy="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099" name="Group 269"/>
          <p:cNvGrpSpPr>
            <a:grpSpLocks/>
          </p:cNvGrpSpPr>
          <p:nvPr/>
        </p:nvGrpSpPr>
        <p:grpSpPr bwMode="auto">
          <a:xfrm>
            <a:off x="7688263" y="2957513"/>
            <a:ext cx="814387" cy="733425"/>
            <a:chOff x="2923" y="3345"/>
            <a:chExt cx="513" cy="462"/>
          </a:xfrm>
        </p:grpSpPr>
        <p:sp>
          <p:nvSpPr>
            <p:cNvPr id="35086" name="Rectangle 270"/>
            <p:cNvSpPr>
              <a:spLocks noChangeArrowheads="1"/>
            </p:cNvSpPr>
            <p:nvPr/>
          </p:nvSpPr>
          <p:spPr bwMode="auto">
            <a:xfrm>
              <a:off x="2988" y="3444"/>
              <a:ext cx="426" cy="30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5087" name="Rectangle 271"/>
            <p:cNvSpPr>
              <a:spLocks noChangeArrowheads="1"/>
            </p:cNvSpPr>
            <p:nvPr/>
          </p:nvSpPr>
          <p:spPr bwMode="auto">
            <a:xfrm>
              <a:off x="2961" y="3465"/>
              <a:ext cx="435" cy="31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1125" name="Text Box 272"/>
            <p:cNvSpPr txBox="1">
              <a:spLocks noChangeArrowheads="1"/>
            </p:cNvSpPr>
            <p:nvPr/>
          </p:nvSpPr>
          <p:spPr bwMode="auto">
            <a:xfrm>
              <a:off x="2923" y="3345"/>
              <a:ext cx="513" cy="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endParaRPr lang="en-US" altLang="en-US" sz="900" b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rete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collegam.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fisico</a:t>
              </a:r>
              <a:endParaRPr lang="en-US" altLang="en-US" sz="900" b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5089" name="Line 273"/>
            <p:cNvSpPr>
              <a:spLocks noChangeShapeType="1"/>
            </p:cNvSpPr>
            <p:nvPr/>
          </p:nvSpPr>
          <p:spPr bwMode="auto">
            <a:xfrm>
              <a:off x="2958" y="3657"/>
              <a:ext cx="435" cy="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5090" name="Line 274"/>
            <p:cNvSpPr>
              <a:spLocks noChangeShapeType="1"/>
            </p:cNvSpPr>
            <p:nvPr/>
          </p:nvSpPr>
          <p:spPr bwMode="auto">
            <a:xfrm>
              <a:off x="2964" y="3561"/>
              <a:ext cx="435" cy="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100" name="Group 275"/>
          <p:cNvGrpSpPr>
            <a:grpSpLocks/>
          </p:cNvGrpSpPr>
          <p:nvPr/>
        </p:nvGrpSpPr>
        <p:grpSpPr bwMode="auto">
          <a:xfrm>
            <a:off x="6802438" y="2652713"/>
            <a:ext cx="814387" cy="733425"/>
            <a:chOff x="2923" y="3345"/>
            <a:chExt cx="513" cy="462"/>
          </a:xfrm>
        </p:grpSpPr>
        <p:sp>
          <p:nvSpPr>
            <p:cNvPr id="35092" name="Rectangle 276"/>
            <p:cNvSpPr>
              <a:spLocks noChangeArrowheads="1"/>
            </p:cNvSpPr>
            <p:nvPr/>
          </p:nvSpPr>
          <p:spPr bwMode="auto">
            <a:xfrm>
              <a:off x="2988" y="3444"/>
              <a:ext cx="426" cy="30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5093" name="Rectangle 277"/>
            <p:cNvSpPr>
              <a:spLocks noChangeArrowheads="1"/>
            </p:cNvSpPr>
            <p:nvPr/>
          </p:nvSpPr>
          <p:spPr bwMode="auto">
            <a:xfrm>
              <a:off x="2961" y="3465"/>
              <a:ext cx="435" cy="31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1120" name="Text Box 278"/>
            <p:cNvSpPr txBox="1">
              <a:spLocks noChangeArrowheads="1"/>
            </p:cNvSpPr>
            <p:nvPr/>
          </p:nvSpPr>
          <p:spPr bwMode="auto">
            <a:xfrm>
              <a:off x="2923" y="3345"/>
              <a:ext cx="513" cy="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endParaRPr lang="en-US" altLang="en-US" sz="900" b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rete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collegam.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fisico</a:t>
              </a:r>
              <a:endParaRPr lang="en-US" altLang="en-US" sz="900" b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5095" name="Line 279"/>
            <p:cNvSpPr>
              <a:spLocks noChangeShapeType="1"/>
            </p:cNvSpPr>
            <p:nvPr/>
          </p:nvSpPr>
          <p:spPr bwMode="auto">
            <a:xfrm>
              <a:off x="2958" y="3657"/>
              <a:ext cx="435" cy="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5096" name="Line 280"/>
            <p:cNvSpPr>
              <a:spLocks noChangeShapeType="1"/>
            </p:cNvSpPr>
            <p:nvPr/>
          </p:nvSpPr>
          <p:spPr bwMode="auto">
            <a:xfrm>
              <a:off x="2964" y="3561"/>
              <a:ext cx="435" cy="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101" name="Group 281"/>
          <p:cNvGrpSpPr>
            <a:grpSpLocks/>
          </p:cNvGrpSpPr>
          <p:nvPr/>
        </p:nvGrpSpPr>
        <p:grpSpPr bwMode="auto">
          <a:xfrm>
            <a:off x="6735763" y="1881188"/>
            <a:ext cx="814387" cy="733425"/>
            <a:chOff x="2923" y="3345"/>
            <a:chExt cx="513" cy="462"/>
          </a:xfrm>
        </p:grpSpPr>
        <p:sp>
          <p:nvSpPr>
            <p:cNvPr id="35098" name="Rectangle 282"/>
            <p:cNvSpPr>
              <a:spLocks noChangeArrowheads="1"/>
            </p:cNvSpPr>
            <p:nvPr/>
          </p:nvSpPr>
          <p:spPr bwMode="auto">
            <a:xfrm>
              <a:off x="2988" y="3444"/>
              <a:ext cx="426" cy="30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5099" name="Rectangle 283"/>
            <p:cNvSpPr>
              <a:spLocks noChangeArrowheads="1"/>
            </p:cNvSpPr>
            <p:nvPr/>
          </p:nvSpPr>
          <p:spPr bwMode="auto">
            <a:xfrm>
              <a:off x="2961" y="3465"/>
              <a:ext cx="435" cy="31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1115" name="Text Box 284"/>
            <p:cNvSpPr txBox="1">
              <a:spLocks noChangeArrowheads="1"/>
            </p:cNvSpPr>
            <p:nvPr/>
          </p:nvSpPr>
          <p:spPr bwMode="auto">
            <a:xfrm>
              <a:off x="2923" y="3345"/>
              <a:ext cx="513" cy="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endParaRPr lang="en-US" altLang="en-US" sz="900" b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rete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collegam.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fisico</a:t>
              </a:r>
              <a:endParaRPr lang="en-US" altLang="en-US" sz="900" b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5101" name="Line 285"/>
            <p:cNvSpPr>
              <a:spLocks noChangeShapeType="1"/>
            </p:cNvSpPr>
            <p:nvPr/>
          </p:nvSpPr>
          <p:spPr bwMode="auto">
            <a:xfrm>
              <a:off x="2958" y="3657"/>
              <a:ext cx="435" cy="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5102" name="Line 286"/>
            <p:cNvSpPr>
              <a:spLocks noChangeShapeType="1"/>
            </p:cNvSpPr>
            <p:nvPr/>
          </p:nvSpPr>
          <p:spPr bwMode="auto">
            <a:xfrm>
              <a:off x="2964" y="3561"/>
              <a:ext cx="435" cy="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102" name="Group 287"/>
          <p:cNvGrpSpPr>
            <a:grpSpLocks/>
          </p:cNvGrpSpPr>
          <p:nvPr/>
        </p:nvGrpSpPr>
        <p:grpSpPr bwMode="auto">
          <a:xfrm>
            <a:off x="5802313" y="2166938"/>
            <a:ext cx="814387" cy="733425"/>
            <a:chOff x="2923" y="3345"/>
            <a:chExt cx="513" cy="462"/>
          </a:xfrm>
        </p:grpSpPr>
        <p:sp>
          <p:nvSpPr>
            <p:cNvPr id="35104" name="Rectangle 288"/>
            <p:cNvSpPr>
              <a:spLocks noChangeArrowheads="1"/>
            </p:cNvSpPr>
            <p:nvPr/>
          </p:nvSpPr>
          <p:spPr bwMode="auto">
            <a:xfrm>
              <a:off x="2988" y="3444"/>
              <a:ext cx="426" cy="30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5105" name="Rectangle 289"/>
            <p:cNvSpPr>
              <a:spLocks noChangeArrowheads="1"/>
            </p:cNvSpPr>
            <p:nvPr/>
          </p:nvSpPr>
          <p:spPr bwMode="auto">
            <a:xfrm>
              <a:off x="2961" y="3465"/>
              <a:ext cx="435" cy="31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1110" name="Text Box 290"/>
            <p:cNvSpPr txBox="1">
              <a:spLocks noChangeArrowheads="1"/>
            </p:cNvSpPr>
            <p:nvPr/>
          </p:nvSpPr>
          <p:spPr bwMode="auto">
            <a:xfrm>
              <a:off x="2923" y="3345"/>
              <a:ext cx="513" cy="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endParaRPr lang="en-US" altLang="en-US" sz="900" b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rete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collegam.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fisico</a:t>
              </a:r>
              <a:endParaRPr lang="en-US" altLang="en-US" sz="900" b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5107" name="Line 291"/>
            <p:cNvSpPr>
              <a:spLocks noChangeShapeType="1"/>
            </p:cNvSpPr>
            <p:nvPr/>
          </p:nvSpPr>
          <p:spPr bwMode="auto">
            <a:xfrm>
              <a:off x="2958" y="3657"/>
              <a:ext cx="435" cy="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5108" name="Line 292"/>
            <p:cNvSpPr>
              <a:spLocks noChangeShapeType="1"/>
            </p:cNvSpPr>
            <p:nvPr/>
          </p:nvSpPr>
          <p:spPr bwMode="auto">
            <a:xfrm>
              <a:off x="2964" y="3561"/>
              <a:ext cx="435" cy="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103" name="Group 298"/>
          <p:cNvGrpSpPr>
            <a:grpSpLocks/>
          </p:cNvGrpSpPr>
          <p:nvPr/>
        </p:nvGrpSpPr>
        <p:grpSpPr bwMode="auto">
          <a:xfrm rot="2937887">
            <a:off x="4745038" y="2984500"/>
            <a:ext cx="3781425" cy="441325"/>
            <a:chOff x="2936" y="3578"/>
            <a:chExt cx="2382" cy="278"/>
          </a:xfrm>
        </p:grpSpPr>
        <p:sp>
          <p:nvSpPr>
            <p:cNvPr id="35111" name="Rectangle 295"/>
            <p:cNvSpPr>
              <a:spLocks noChangeArrowheads="1"/>
            </p:cNvSpPr>
            <p:nvPr/>
          </p:nvSpPr>
          <p:spPr bwMode="auto">
            <a:xfrm>
              <a:off x="3162" y="3630"/>
              <a:ext cx="1920" cy="174"/>
            </a:xfrm>
            <a:prstGeom prst="rect">
              <a:avLst/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105" name="Text Box 293"/>
            <p:cNvSpPr txBox="1">
              <a:spLocks noChangeArrowheads="1"/>
            </p:cNvSpPr>
            <p:nvPr/>
          </p:nvSpPr>
          <p:spPr bwMode="auto">
            <a:xfrm>
              <a:off x="3232" y="3620"/>
              <a:ext cx="1846" cy="2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1600" b="0">
                  <a:solidFill>
                    <a:schemeClr val="bg1"/>
                  </a:solidFill>
                  <a:latin typeface="Comic Sans MS" panose="030F0702030302020204" pitchFamily="66" charset="0"/>
                </a:rPr>
                <a:t>Trasporto logico punto-punto</a:t>
              </a:r>
              <a:endParaRPr lang="en-US" altLang="en-US" sz="1600" b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35112" name="Freeform 296"/>
            <p:cNvSpPr>
              <a:spLocks/>
            </p:cNvSpPr>
            <p:nvPr/>
          </p:nvSpPr>
          <p:spPr bwMode="auto">
            <a:xfrm>
              <a:off x="2932" y="3579"/>
              <a:ext cx="282" cy="264"/>
            </a:xfrm>
            <a:custGeom>
              <a:avLst/>
              <a:gdLst/>
              <a:ahLst/>
              <a:cxnLst>
                <a:cxn ang="0">
                  <a:pos x="282" y="0"/>
                </a:cxn>
                <a:cxn ang="0">
                  <a:pos x="282" y="264"/>
                </a:cxn>
                <a:cxn ang="0">
                  <a:pos x="0" y="129"/>
                </a:cxn>
                <a:cxn ang="0">
                  <a:pos x="282" y="0"/>
                </a:cxn>
              </a:cxnLst>
              <a:rect l="0" t="0" r="r" b="b"/>
              <a:pathLst>
                <a:path w="282" h="264">
                  <a:moveTo>
                    <a:pt x="282" y="0"/>
                  </a:moveTo>
                  <a:cubicBezTo>
                    <a:pt x="282" y="132"/>
                    <a:pt x="282" y="264"/>
                    <a:pt x="282" y="264"/>
                  </a:cubicBezTo>
                  <a:cubicBezTo>
                    <a:pt x="159" y="150"/>
                    <a:pt x="0" y="153"/>
                    <a:pt x="0" y="129"/>
                  </a:cubicBezTo>
                  <a:cubicBezTo>
                    <a:pt x="0" y="108"/>
                    <a:pt x="153" y="108"/>
                    <a:pt x="282" y="0"/>
                  </a:cubicBezTo>
                  <a:close/>
                </a:path>
              </a:pathLst>
            </a:custGeom>
            <a:solidFill>
              <a:srgbClr val="FF0000"/>
            </a:soli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5113" name="Freeform 297"/>
            <p:cNvSpPr>
              <a:spLocks/>
            </p:cNvSpPr>
            <p:nvPr/>
          </p:nvSpPr>
          <p:spPr bwMode="auto">
            <a:xfrm flipH="1">
              <a:off x="5031" y="3588"/>
              <a:ext cx="282" cy="264"/>
            </a:xfrm>
            <a:custGeom>
              <a:avLst/>
              <a:gdLst/>
              <a:ahLst/>
              <a:cxnLst>
                <a:cxn ang="0">
                  <a:pos x="282" y="0"/>
                </a:cxn>
                <a:cxn ang="0">
                  <a:pos x="282" y="264"/>
                </a:cxn>
                <a:cxn ang="0">
                  <a:pos x="0" y="129"/>
                </a:cxn>
                <a:cxn ang="0">
                  <a:pos x="282" y="0"/>
                </a:cxn>
              </a:cxnLst>
              <a:rect l="0" t="0" r="r" b="b"/>
              <a:pathLst>
                <a:path w="282" h="264">
                  <a:moveTo>
                    <a:pt x="282" y="0"/>
                  </a:moveTo>
                  <a:cubicBezTo>
                    <a:pt x="282" y="132"/>
                    <a:pt x="282" y="264"/>
                    <a:pt x="282" y="264"/>
                  </a:cubicBezTo>
                  <a:cubicBezTo>
                    <a:pt x="159" y="150"/>
                    <a:pt x="0" y="153"/>
                    <a:pt x="0" y="129"/>
                  </a:cubicBezTo>
                  <a:cubicBezTo>
                    <a:pt x="0" y="108"/>
                    <a:pt x="153" y="108"/>
                    <a:pt x="282" y="0"/>
                  </a:cubicBezTo>
                  <a:close/>
                </a:path>
              </a:pathLst>
            </a:custGeom>
            <a:solidFill>
              <a:srgbClr val="FF0000"/>
            </a:soli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F8065C03-48C5-49EC-B1E4-91851839B3D2}" type="slidenum">
              <a:rPr lang="it-IT" altLang="en-US" sz="1200" b="0">
                <a:solidFill>
                  <a:schemeClr val="tx1"/>
                </a:solidFill>
              </a:rPr>
              <a:pPr/>
              <a:t>4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330765" name="Rectangle 13"/>
          <p:cNvSpPr>
            <a:spLocks noGrp="1" noChangeArrowheads="1"/>
          </p:cNvSpPr>
          <p:nvPr>
            <p:ph type="title"/>
          </p:nvPr>
        </p:nvSpPr>
        <p:spPr>
          <a:xfrm>
            <a:off x="1282700" y="260350"/>
            <a:ext cx="7518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2800" smtClean="0"/>
              <a:t>Posizione del trasporto nella suite TCP/IP</a:t>
            </a:r>
            <a:endParaRPr lang="en-US" sz="2800" smtClean="0"/>
          </a:p>
        </p:txBody>
      </p:sp>
      <p:pic>
        <p:nvPicPr>
          <p:cNvPr id="1638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" y="1290638"/>
            <a:ext cx="6664325" cy="528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0767" name="Rectangle 15"/>
          <p:cNvSpPr>
            <a:spLocks noChangeArrowheads="1"/>
          </p:cNvSpPr>
          <p:nvPr/>
        </p:nvSpPr>
        <p:spPr bwMode="auto">
          <a:xfrm>
            <a:off x="3790950" y="2749550"/>
            <a:ext cx="1670050" cy="865188"/>
          </a:xfrm>
          <a:prstGeom prst="rect">
            <a:avLst/>
          </a:prstGeom>
          <a:solidFill>
            <a:srgbClr val="FFFF00">
              <a:alpha val="80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6390" name="Text Box 18"/>
          <p:cNvSpPr txBox="1">
            <a:spLocks noChangeArrowheads="1"/>
          </p:cNvSpPr>
          <p:nvPr/>
        </p:nvSpPr>
        <p:spPr bwMode="auto">
          <a:xfrm>
            <a:off x="4368800" y="3009900"/>
            <a:ext cx="5508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en-US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TCP</a:t>
            </a:r>
          </a:p>
        </p:txBody>
      </p:sp>
      <p:sp>
        <p:nvSpPr>
          <p:cNvPr id="330772" name="AutoShape 20"/>
          <p:cNvSpPr>
            <a:spLocks noChangeArrowheads="1"/>
          </p:cNvSpPr>
          <p:nvPr/>
        </p:nvSpPr>
        <p:spPr bwMode="auto">
          <a:xfrm>
            <a:off x="307975" y="2998788"/>
            <a:ext cx="539750" cy="357187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B770AF9E-08C2-4B85-9B68-7D8A9FD54BDF}" type="slidenum">
              <a:rPr lang="it-IT" altLang="en-US" sz="1200" b="0">
                <a:solidFill>
                  <a:schemeClr val="tx1"/>
                </a:solidFill>
              </a:rPr>
              <a:pPr/>
              <a:t>5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pic>
        <p:nvPicPr>
          <p:cNvPr id="17411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88" y="1916113"/>
            <a:ext cx="8226425" cy="378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Rectangle 1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solidFill>
                  <a:schemeClr val="tx1"/>
                </a:solidFill>
                <a:effectLst/>
              </a:rPr>
              <a:t>Servizi del Transport Layer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9CA1C857-763A-40B8-B38D-FEE7A0D4EA01}" type="slidenum">
              <a:rPr lang="it-IT" altLang="en-US" sz="1200" b="0">
                <a:solidFill>
                  <a:schemeClr val="tx1"/>
                </a:solidFill>
              </a:rPr>
              <a:pPr/>
              <a:t>6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237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it-IT" sz="3000" smtClean="0"/>
              <a:t>Relazione tra livello di trasporto e livello di rete</a:t>
            </a:r>
            <a:endParaRPr lang="it-IT" smtClean="0"/>
          </a:p>
        </p:txBody>
      </p:sp>
      <p:sp>
        <p:nvSpPr>
          <p:cNvPr id="2375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3400" y="1752600"/>
            <a:ext cx="3810000" cy="4648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it-IT" sz="2400" i="1" smtClean="0">
                <a:solidFill>
                  <a:schemeClr val="accent2"/>
                </a:solidFill>
              </a:rPr>
              <a:t>livello di rete:</a:t>
            </a:r>
            <a:r>
              <a:rPr lang="it-IT" sz="2400" smtClean="0"/>
              <a:t> comunicazione logica tra host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it-IT" sz="2400" i="1" smtClean="0">
                <a:solidFill>
                  <a:schemeClr val="accent2"/>
                </a:solidFill>
              </a:rPr>
              <a:t>livello di trasporto:</a:t>
            </a:r>
            <a:r>
              <a:rPr lang="it-IT" sz="2400" smtClean="0"/>
              <a:t> comunicazione logica tra processi che girano su host diversi 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it-IT" sz="2000" smtClean="0"/>
              <a:t>si basa sui servizi del livello di rete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it-IT" sz="2000" smtClean="0"/>
              <a:t>i protocolli di questo livello vivono nei sistemi terminali</a:t>
            </a:r>
          </a:p>
        </p:txBody>
      </p:sp>
      <p:sp>
        <p:nvSpPr>
          <p:cNvPr id="237572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760913" y="1287463"/>
            <a:ext cx="4154487" cy="5108575"/>
          </a:xfrm>
          <a:ln w="19050">
            <a:solidFill>
              <a:srgbClr val="FF0000"/>
            </a:solidFill>
          </a:ln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it-IT" sz="1800" u="sng" smtClean="0">
                <a:solidFill>
                  <a:srgbClr val="FF0000"/>
                </a:solidFill>
              </a:rPr>
              <a:t>Analogia con la posta ordinaria:</a:t>
            </a:r>
            <a:endParaRPr lang="it-IT" sz="1800" smtClean="0"/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it-IT" sz="1800" i="1" smtClean="0"/>
              <a:t>12 cugini di Roma inviano lettere</a:t>
            </a:r>
            <a:br>
              <a:rPr lang="it-IT" sz="1800" i="1" smtClean="0"/>
            </a:br>
            <a:r>
              <a:rPr lang="it-IT" sz="1800" i="1" smtClean="0"/>
              <a:t>a 12 cugini di Milano</a:t>
            </a:r>
            <a:endParaRPr lang="it-IT" sz="180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it-IT" sz="1800" smtClean="0"/>
              <a:t>processi = ragazzi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it-IT" sz="1800" smtClean="0"/>
              <a:t>messaggi delle applicazioni = lettere nelle buste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it-IT" sz="1800" smtClean="0"/>
              <a:t>host (end systems) = case/condomini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it-IT" sz="1800" smtClean="0"/>
              <a:t>protocollo di trasporto =</a:t>
            </a:r>
            <a:br>
              <a:rPr lang="it-IT" sz="1800" smtClean="0"/>
            </a:br>
            <a:r>
              <a:rPr lang="it-IT" sz="1800" smtClean="0"/>
              <a:t>Anna e Andrea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it-IT" sz="1800" smtClean="0"/>
              <a:t>protocollo del livello di rete = servizio postale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it-IT" sz="1600" smtClean="0"/>
              <a:t>Si noti che Anna e Andrea svolgono tutto il proprio lavoro localmente e non sono coinvolti nello smistamento della posta tra uffici postali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it-IT" sz="1800" smtClean="0"/>
              <a:t>se Anna/Andrea sono in vacanza potrebbero sustituirli Lucia e Mattia (che sono piccoli e non sono accurati come i fratelli)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en-US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5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2F70AA5F-424D-4DF9-BA7C-D4153936882B}" type="slidenum">
              <a:rPr lang="it-IT" altLang="en-US" sz="1200" b="0">
                <a:solidFill>
                  <a:schemeClr val="tx1"/>
                </a:solidFill>
              </a:rPr>
              <a:pPr/>
              <a:t>7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101600"/>
            <a:ext cx="724535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Protocolli del livello di trasporto</a:t>
            </a:r>
            <a:br>
              <a:rPr lang="en-US" smtClean="0"/>
            </a:br>
            <a:r>
              <a:rPr lang="en-US" smtClean="0"/>
              <a:t>in Internet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1514475"/>
            <a:ext cx="4286250" cy="51149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it-IT" sz="2200" smtClean="0"/>
              <a:t>Affidabile, consegna nell’ordine originario (TCP)</a:t>
            </a:r>
            <a:endParaRPr lang="it-IT" sz="200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1800" smtClean="0"/>
              <a:t>setup della connessione</a:t>
            </a:r>
            <a:endParaRPr lang="it-IT" sz="200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1800" smtClean="0"/>
              <a:t>controllo di flusso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1800" smtClean="0"/>
              <a:t>controllo di congestione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2200" smtClean="0"/>
              <a:t>Inaffidabile, consegna senz’ordine: UDP</a:t>
            </a:r>
            <a:endParaRPr lang="it-IT" sz="200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1800" smtClean="0"/>
              <a:t>estensione senza fronzoli del servizio di consegna a massimo sforzo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2200" smtClean="0"/>
              <a:t>Servizi non disponibili:</a:t>
            </a:r>
            <a:r>
              <a:rPr lang="it-IT" sz="2000" smtClean="0"/>
              <a:t> 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1800" smtClean="0"/>
              <a:t>garanzia su ritardi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1800" smtClean="0"/>
              <a:t>garanzia di banda minima</a:t>
            </a:r>
          </a:p>
        </p:txBody>
      </p:sp>
      <p:sp>
        <p:nvSpPr>
          <p:cNvPr id="69915" name="Freeform 283"/>
          <p:cNvSpPr>
            <a:spLocks/>
          </p:cNvSpPr>
          <p:nvPr/>
        </p:nvSpPr>
        <p:spPr bwMode="auto">
          <a:xfrm>
            <a:off x="6788150" y="2019300"/>
            <a:ext cx="1798638" cy="1674813"/>
          </a:xfrm>
          <a:custGeom>
            <a:avLst/>
            <a:gdLst/>
            <a:ahLst/>
            <a:cxnLst>
              <a:cxn ang="0">
                <a:pos x="239" y="7"/>
              </a:cxn>
              <a:cxn ang="0">
                <a:pos x="35" y="157"/>
              </a:cxn>
              <a:cxn ang="0">
                <a:pos x="29" y="523"/>
              </a:cxn>
              <a:cxn ang="0">
                <a:pos x="53" y="829"/>
              </a:cxn>
              <a:cxn ang="0">
                <a:pos x="245" y="871"/>
              </a:cxn>
              <a:cxn ang="0">
                <a:pos x="647" y="1129"/>
              </a:cxn>
              <a:cxn ang="0">
                <a:pos x="995" y="1237"/>
              </a:cxn>
              <a:cxn ang="0">
                <a:pos x="1199" y="1021"/>
              </a:cxn>
              <a:cxn ang="0">
                <a:pos x="1271" y="445"/>
              </a:cxn>
              <a:cxn ang="0">
                <a:pos x="1205" y="211"/>
              </a:cxn>
              <a:cxn ang="0">
                <a:pos x="749" y="115"/>
              </a:cxn>
              <a:cxn ang="0">
                <a:pos x="239" y="7"/>
              </a:cxn>
            </a:cxnLst>
            <a:rect l="0" t="0" r="r" b="b"/>
            <a:pathLst>
              <a:path w="1292" h="1255">
                <a:moveTo>
                  <a:pt x="239" y="7"/>
                </a:moveTo>
                <a:cubicBezTo>
                  <a:pt x="120" y="14"/>
                  <a:pt x="70" y="71"/>
                  <a:pt x="35" y="157"/>
                </a:cubicBezTo>
                <a:cubicBezTo>
                  <a:pt x="0" y="243"/>
                  <a:pt x="26" y="411"/>
                  <a:pt x="29" y="523"/>
                </a:cubicBezTo>
                <a:cubicBezTo>
                  <a:pt x="32" y="635"/>
                  <a:pt x="17" y="771"/>
                  <a:pt x="53" y="829"/>
                </a:cubicBezTo>
                <a:cubicBezTo>
                  <a:pt x="89" y="887"/>
                  <a:pt x="146" y="821"/>
                  <a:pt x="245" y="871"/>
                </a:cubicBezTo>
                <a:cubicBezTo>
                  <a:pt x="344" y="921"/>
                  <a:pt x="522" y="1068"/>
                  <a:pt x="647" y="1129"/>
                </a:cubicBezTo>
                <a:cubicBezTo>
                  <a:pt x="772" y="1190"/>
                  <a:pt x="903" y="1255"/>
                  <a:pt x="995" y="1237"/>
                </a:cubicBezTo>
                <a:cubicBezTo>
                  <a:pt x="1087" y="1219"/>
                  <a:pt x="1153" y="1153"/>
                  <a:pt x="1199" y="1021"/>
                </a:cubicBezTo>
                <a:cubicBezTo>
                  <a:pt x="1245" y="889"/>
                  <a:pt x="1270" y="580"/>
                  <a:pt x="1271" y="445"/>
                </a:cubicBezTo>
                <a:cubicBezTo>
                  <a:pt x="1272" y="310"/>
                  <a:pt x="1292" y="266"/>
                  <a:pt x="1205" y="211"/>
                </a:cubicBezTo>
                <a:cubicBezTo>
                  <a:pt x="1118" y="156"/>
                  <a:pt x="908" y="150"/>
                  <a:pt x="749" y="115"/>
                </a:cubicBezTo>
                <a:cubicBezTo>
                  <a:pt x="590" y="80"/>
                  <a:pt x="358" y="0"/>
                  <a:pt x="239" y="7"/>
                </a:cubicBezTo>
                <a:close/>
              </a:path>
            </a:pathLst>
          </a:custGeom>
          <a:solidFill>
            <a:srgbClr val="00CC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9916" name="Freeform 284"/>
          <p:cNvSpPr>
            <a:spLocks/>
          </p:cNvSpPr>
          <p:nvPr/>
        </p:nvSpPr>
        <p:spPr bwMode="auto">
          <a:xfrm>
            <a:off x="4908550" y="1876425"/>
            <a:ext cx="1866900" cy="1589088"/>
          </a:xfrm>
          <a:custGeom>
            <a:avLst/>
            <a:gdLst/>
            <a:ahLst/>
            <a:cxnLst>
              <a:cxn ang="0">
                <a:pos x="550" y="42"/>
              </a:cxn>
              <a:cxn ang="0">
                <a:pos x="82" y="60"/>
              </a:cxn>
              <a:cxn ang="0">
                <a:pos x="58" y="402"/>
              </a:cxn>
              <a:cxn ang="0">
                <a:pos x="28" y="720"/>
              </a:cxn>
              <a:cxn ang="0">
                <a:pos x="112" y="870"/>
              </a:cxn>
              <a:cxn ang="0">
                <a:pos x="538" y="876"/>
              </a:cxn>
              <a:cxn ang="0">
                <a:pos x="640" y="1128"/>
              </a:cxn>
              <a:cxn ang="0">
                <a:pos x="1234" y="1098"/>
              </a:cxn>
              <a:cxn ang="0">
                <a:pos x="1276" y="570"/>
              </a:cxn>
              <a:cxn ang="0">
                <a:pos x="1204" y="342"/>
              </a:cxn>
              <a:cxn ang="0">
                <a:pos x="760" y="288"/>
              </a:cxn>
              <a:cxn ang="0">
                <a:pos x="550" y="42"/>
              </a:cxn>
            </a:cxnLst>
            <a:rect l="0" t="0" r="r" b="b"/>
            <a:pathLst>
              <a:path w="1340" h="1191">
                <a:moveTo>
                  <a:pt x="550" y="42"/>
                </a:moveTo>
                <a:cubicBezTo>
                  <a:pt x="437" y="4"/>
                  <a:pt x="164" y="0"/>
                  <a:pt x="82" y="60"/>
                </a:cubicBezTo>
                <a:cubicBezTo>
                  <a:pt x="0" y="120"/>
                  <a:pt x="67" y="292"/>
                  <a:pt x="58" y="402"/>
                </a:cubicBezTo>
                <a:cubicBezTo>
                  <a:pt x="49" y="512"/>
                  <a:pt x="19" y="642"/>
                  <a:pt x="28" y="720"/>
                </a:cubicBezTo>
                <a:cubicBezTo>
                  <a:pt x="37" y="798"/>
                  <a:pt x="27" y="844"/>
                  <a:pt x="112" y="870"/>
                </a:cubicBezTo>
                <a:cubicBezTo>
                  <a:pt x="197" y="896"/>
                  <a:pt x="450" y="833"/>
                  <a:pt x="538" y="876"/>
                </a:cubicBezTo>
                <a:cubicBezTo>
                  <a:pt x="626" y="919"/>
                  <a:pt x="524" y="1091"/>
                  <a:pt x="640" y="1128"/>
                </a:cubicBezTo>
                <a:cubicBezTo>
                  <a:pt x="756" y="1165"/>
                  <a:pt x="1128" y="1191"/>
                  <a:pt x="1234" y="1098"/>
                </a:cubicBezTo>
                <a:cubicBezTo>
                  <a:pt x="1340" y="1005"/>
                  <a:pt x="1281" y="696"/>
                  <a:pt x="1276" y="570"/>
                </a:cubicBezTo>
                <a:cubicBezTo>
                  <a:pt x="1271" y="444"/>
                  <a:pt x="1290" y="389"/>
                  <a:pt x="1204" y="342"/>
                </a:cubicBezTo>
                <a:cubicBezTo>
                  <a:pt x="1118" y="295"/>
                  <a:pt x="868" y="338"/>
                  <a:pt x="760" y="288"/>
                </a:cubicBezTo>
                <a:cubicBezTo>
                  <a:pt x="652" y="238"/>
                  <a:pt x="663" y="80"/>
                  <a:pt x="550" y="42"/>
                </a:cubicBezTo>
                <a:close/>
              </a:path>
            </a:pathLst>
          </a:custGeom>
          <a:solidFill>
            <a:srgbClr val="00CC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9917" name="Freeform 285"/>
          <p:cNvSpPr>
            <a:spLocks/>
          </p:cNvSpPr>
          <p:nvPr/>
        </p:nvSpPr>
        <p:spPr bwMode="auto">
          <a:xfrm>
            <a:off x="5276850" y="3327400"/>
            <a:ext cx="2974975" cy="2219325"/>
          </a:xfrm>
          <a:custGeom>
            <a:avLst/>
            <a:gdLst/>
            <a:ahLst/>
            <a:cxnLst>
              <a:cxn ang="0">
                <a:pos x="27" y="652"/>
              </a:cxn>
              <a:cxn ang="0">
                <a:pos x="105" y="76"/>
              </a:cxn>
              <a:cxn ang="0">
                <a:pos x="657" y="196"/>
              </a:cxn>
              <a:cxn ang="0">
                <a:pos x="1209" y="100"/>
              </a:cxn>
              <a:cxn ang="0">
                <a:pos x="2001" y="406"/>
              </a:cxn>
              <a:cxn ang="0">
                <a:pos x="2013" y="1144"/>
              </a:cxn>
              <a:cxn ang="0">
                <a:pos x="1581" y="1600"/>
              </a:cxn>
              <a:cxn ang="0">
                <a:pos x="813" y="1516"/>
              </a:cxn>
              <a:cxn ang="0">
                <a:pos x="501" y="1270"/>
              </a:cxn>
              <a:cxn ang="0">
                <a:pos x="183" y="1066"/>
              </a:cxn>
              <a:cxn ang="0">
                <a:pos x="27" y="652"/>
              </a:cxn>
            </a:cxnLst>
            <a:rect l="0" t="0" r="r" b="b"/>
            <a:pathLst>
              <a:path w="2135" h="1662">
                <a:moveTo>
                  <a:pt x="27" y="652"/>
                </a:moveTo>
                <a:cubicBezTo>
                  <a:pt x="14" y="487"/>
                  <a:pt x="0" y="152"/>
                  <a:pt x="105" y="76"/>
                </a:cubicBezTo>
                <a:cubicBezTo>
                  <a:pt x="210" y="0"/>
                  <a:pt x="473" y="192"/>
                  <a:pt x="657" y="196"/>
                </a:cubicBezTo>
                <a:cubicBezTo>
                  <a:pt x="841" y="200"/>
                  <a:pt x="985" y="65"/>
                  <a:pt x="1209" y="100"/>
                </a:cubicBezTo>
                <a:cubicBezTo>
                  <a:pt x="1433" y="135"/>
                  <a:pt x="1867" y="232"/>
                  <a:pt x="2001" y="406"/>
                </a:cubicBezTo>
                <a:cubicBezTo>
                  <a:pt x="2135" y="580"/>
                  <a:pt x="2083" y="945"/>
                  <a:pt x="2013" y="1144"/>
                </a:cubicBezTo>
                <a:cubicBezTo>
                  <a:pt x="1943" y="1343"/>
                  <a:pt x="1781" y="1538"/>
                  <a:pt x="1581" y="1600"/>
                </a:cubicBezTo>
                <a:cubicBezTo>
                  <a:pt x="1381" y="1662"/>
                  <a:pt x="993" y="1571"/>
                  <a:pt x="813" y="1516"/>
                </a:cubicBezTo>
                <a:cubicBezTo>
                  <a:pt x="633" y="1461"/>
                  <a:pt x="606" y="1345"/>
                  <a:pt x="501" y="1270"/>
                </a:cubicBezTo>
                <a:cubicBezTo>
                  <a:pt x="396" y="1195"/>
                  <a:pt x="262" y="1169"/>
                  <a:pt x="183" y="1066"/>
                </a:cubicBezTo>
                <a:cubicBezTo>
                  <a:pt x="104" y="963"/>
                  <a:pt x="25" y="819"/>
                  <a:pt x="27" y="652"/>
                </a:cubicBezTo>
                <a:close/>
              </a:path>
            </a:pathLst>
          </a:custGeom>
          <a:solidFill>
            <a:srgbClr val="00CC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pSp>
        <p:nvGrpSpPr>
          <p:cNvPr id="2071" name="Group 286"/>
          <p:cNvGrpSpPr>
            <a:grpSpLocks/>
          </p:cNvGrpSpPr>
          <p:nvPr/>
        </p:nvGrpSpPr>
        <p:grpSpPr bwMode="auto">
          <a:xfrm>
            <a:off x="5026025" y="2011363"/>
            <a:ext cx="733425" cy="319087"/>
            <a:chOff x="3552" y="246"/>
            <a:chExt cx="527" cy="248"/>
          </a:xfrm>
        </p:grpSpPr>
        <p:graphicFrame>
          <p:nvGraphicFramePr>
            <p:cNvPr id="2063" name="Object 287"/>
            <p:cNvGraphicFramePr>
              <a:graphicFrameLocks noChangeAspect="1"/>
            </p:cNvGraphicFramePr>
            <p:nvPr/>
          </p:nvGraphicFramePr>
          <p:xfrm>
            <a:off x="3552" y="246"/>
            <a:ext cx="299" cy="2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39" name="Clip" r:id="rId3" imgW="1305000" imgH="1085760" progId="MS_ClipArt_Gallery.2">
                    <p:embed/>
                  </p:oleObj>
                </mc:Choice>
                <mc:Fallback>
                  <p:oleObj name="Clip" r:id="rId3" imgW="1305000" imgH="1085760" progId="MS_ClipArt_Gallery.2">
                    <p:embed/>
                    <p:pic>
                      <p:nvPicPr>
                        <p:cNvPr id="0" name="Object 28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52" y="246"/>
                          <a:ext cx="299" cy="24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64" name="Object 288"/>
            <p:cNvGraphicFramePr>
              <a:graphicFrameLocks noChangeAspect="1"/>
            </p:cNvGraphicFramePr>
            <p:nvPr/>
          </p:nvGraphicFramePr>
          <p:xfrm>
            <a:off x="3878" y="338"/>
            <a:ext cx="201" cy="14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40" name="Clip" r:id="rId5" imgW="676440" imgH="485640" progId="MS_ClipArt_Gallery.2">
                    <p:embed/>
                  </p:oleObj>
                </mc:Choice>
                <mc:Fallback>
                  <p:oleObj name="Clip" r:id="rId5" imgW="676440" imgH="485640" progId="MS_ClipArt_Gallery.2">
                    <p:embed/>
                    <p:pic>
                      <p:nvPicPr>
                        <p:cNvPr id="0" name="Object 28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78" y="338"/>
                          <a:ext cx="201" cy="14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9921" name="Line 289"/>
            <p:cNvSpPr>
              <a:spLocks noChangeShapeType="1"/>
            </p:cNvSpPr>
            <p:nvPr/>
          </p:nvSpPr>
          <p:spPr bwMode="auto">
            <a:xfrm flipV="1">
              <a:off x="3844" y="434"/>
              <a:ext cx="82" cy="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072" name="Group 290"/>
          <p:cNvGrpSpPr>
            <a:grpSpLocks/>
          </p:cNvGrpSpPr>
          <p:nvPr/>
        </p:nvGrpSpPr>
        <p:grpSpPr bwMode="auto">
          <a:xfrm>
            <a:off x="5026025" y="2606675"/>
            <a:ext cx="733425" cy="319088"/>
            <a:chOff x="3552" y="246"/>
            <a:chExt cx="527" cy="248"/>
          </a:xfrm>
        </p:grpSpPr>
        <p:graphicFrame>
          <p:nvGraphicFramePr>
            <p:cNvPr id="2061" name="Object 291"/>
            <p:cNvGraphicFramePr>
              <a:graphicFrameLocks noChangeAspect="1"/>
            </p:cNvGraphicFramePr>
            <p:nvPr/>
          </p:nvGraphicFramePr>
          <p:xfrm>
            <a:off x="3552" y="246"/>
            <a:ext cx="299" cy="2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41" name="Clip" r:id="rId7" imgW="1305000" imgH="1085760" progId="MS_ClipArt_Gallery.2">
                    <p:embed/>
                  </p:oleObj>
                </mc:Choice>
                <mc:Fallback>
                  <p:oleObj name="Clip" r:id="rId7" imgW="1305000" imgH="1085760" progId="MS_ClipArt_Gallery.2">
                    <p:embed/>
                    <p:pic>
                      <p:nvPicPr>
                        <p:cNvPr id="0" name="Object 29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52" y="246"/>
                          <a:ext cx="299" cy="24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62" name="Object 292"/>
            <p:cNvGraphicFramePr>
              <a:graphicFrameLocks noChangeAspect="1"/>
            </p:cNvGraphicFramePr>
            <p:nvPr/>
          </p:nvGraphicFramePr>
          <p:xfrm>
            <a:off x="3878" y="338"/>
            <a:ext cx="201" cy="14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42" name="Clip" r:id="rId8" imgW="676440" imgH="485640" progId="MS_ClipArt_Gallery.2">
                    <p:embed/>
                  </p:oleObj>
                </mc:Choice>
                <mc:Fallback>
                  <p:oleObj name="Clip" r:id="rId8" imgW="676440" imgH="485640" progId="MS_ClipArt_Gallery.2">
                    <p:embed/>
                    <p:pic>
                      <p:nvPicPr>
                        <p:cNvPr id="0" name="Object 29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78" y="338"/>
                          <a:ext cx="201" cy="14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9925" name="Line 293"/>
            <p:cNvSpPr>
              <a:spLocks noChangeShapeType="1"/>
            </p:cNvSpPr>
            <p:nvPr/>
          </p:nvSpPr>
          <p:spPr bwMode="auto">
            <a:xfrm flipV="1">
              <a:off x="3844" y="434"/>
              <a:ext cx="82" cy="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073" name="Group 294"/>
          <p:cNvGrpSpPr>
            <a:grpSpLocks/>
          </p:cNvGrpSpPr>
          <p:nvPr/>
        </p:nvGrpSpPr>
        <p:grpSpPr bwMode="auto">
          <a:xfrm>
            <a:off x="5402263" y="2393950"/>
            <a:ext cx="69850" cy="214313"/>
            <a:chOff x="3842" y="406"/>
            <a:chExt cx="51" cy="167"/>
          </a:xfrm>
        </p:grpSpPr>
        <p:sp>
          <p:nvSpPr>
            <p:cNvPr id="69927" name="Oval 295"/>
            <p:cNvSpPr>
              <a:spLocks noChangeArrowheads="1"/>
            </p:cNvSpPr>
            <p:nvPr/>
          </p:nvSpPr>
          <p:spPr bwMode="auto">
            <a:xfrm>
              <a:off x="3842" y="406"/>
              <a:ext cx="48" cy="4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9928" name="Oval 296"/>
            <p:cNvSpPr>
              <a:spLocks noChangeArrowheads="1"/>
            </p:cNvSpPr>
            <p:nvPr/>
          </p:nvSpPr>
          <p:spPr bwMode="auto">
            <a:xfrm>
              <a:off x="3844" y="467"/>
              <a:ext cx="45" cy="46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9929" name="Oval 297"/>
            <p:cNvSpPr>
              <a:spLocks noChangeArrowheads="1"/>
            </p:cNvSpPr>
            <p:nvPr/>
          </p:nvSpPr>
          <p:spPr bwMode="auto">
            <a:xfrm>
              <a:off x="3845" y="526"/>
              <a:ext cx="48" cy="4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  <p:grpSp>
        <p:nvGrpSpPr>
          <p:cNvPr id="2074" name="Group 298"/>
          <p:cNvGrpSpPr>
            <a:grpSpLocks/>
          </p:cNvGrpSpPr>
          <p:nvPr/>
        </p:nvGrpSpPr>
        <p:grpSpPr bwMode="auto">
          <a:xfrm>
            <a:off x="5872163" y="2897188"/>
            <a:ext cx="209550" cy="395287"/>
            <a:chOff x="4180" y="783"/>
            <a:chExt cx="150" cy="307"/>
          </a:xfrm>
        </p:grpSpPr>
        <p:sp>
          <p:nvSpPr>
            <p:cNvPr id="69931" name="AutoShape 299"/>
            <p:cNvSpPr>
              <a:spLocks noChangeArrowheads="1"/>
            </p:cNvSpPr>
            <p:nvPr/>
          </p:nvSpPr>
          <p:spPr bwMode="auto">
            <a:xfrm>
              <a:off x="4180" y="1018"/>
              <a:ext cx="150" cy="72"/>
            </a:xfrm>
            <a:prstGeom prst="parallelogram">
              <a:avLst>
                <a:gd name="adj" fmla="val 81387"/>
              </a:avLst>
            </a:prstGeom>
            <a:solidFill>
              <a:srgbClr val="33CCCC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9932" name="Rectangle 300"/>
            <p:cNvSpPr>
              <a:spLocks noChangeArrowheads="1"/>
            </p:cNvSpPr>
            <p:nvPr/>
          </p:nvSpPr>
          <p:spPr bwMode="auto">
            <a:xfrm>
              <a:off x="4256" y="785"/>
              <a:ext cx="69" cy="233"/>
            </a:xfrm>
            <a:prstGeom prst="rect">
              <a:avLst/>
            </a:prstGeom>
            <a:solidFill>
              <a:srgbClr val="33CCCC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9933" name="Rectangle 301"/>
            <p:cNvSpPr>
              <a:spLocks noChangeArrowheads="1"/>
            </p:cNvSpPr>
            <p:nvPr/>
          </p:nvSpPr>
          <p:spPr bwMode="auto">
            <a:xfrm>
              <a:off x="4181" y="852"/>
              <a:ext cx="94" cy="235"/>
            </a:xfrm>
            <a:prstGeom prst="rect">
              <a:avLst/>
            </a:prstGeom>
            <a:solidFill>
              <a:srgbClr val="33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9934" name="AutoShape 302"/>
            <p:cNvSpPr>
              <a:spLocks noChangeArrowheads="1"/>
            </p:cNvSpPr>
            <p:nvPr/>
          </p:nvSpPr>
          <p:spPr bwMode="auto">
            <a:xfrm>
              <a:off x="4180" y="783"/>
              <a:ext cx="150" cy="72"/>
            </a:xfrm>
            <a:prstGeom prst="parallelogram">
              <a:avLst>
                <a:gd name="adj" fmla="val 81387"/>
              </a:avLst>
            </a:prstGeom>
            <a:solidFill>
              <a:srgbClr val="33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9935" name="Line 303"/>
            <p:cNvSpPr>
              <a:spLocks noChangeShapeType="1"/>
            </p:cNvSpPr>
            <p:nvPr/>
          </p:nvSpPr>
          <p:spPr bwMode="auto">
            <a:xfrm>
              <a:off x="4330" y="788"/>
              <a:ext cx="0" cy="23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69936" name="Line 304"/>
            <p:cNvSpPr>
              <a:spLocks noChangeShapeType="1"/>
            </p:cNvSpPr>
            <p:nvPr/>
          </p:nvSpPr>
          <p:spPr bwMode="auto">
            <a:xfrm flipH="1">
              <a:off x="4275" y="1018"/>
              <a:ext cx="55" cy="6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69937" name="Rectangle 305"/>
            <p:cNvSpPr>
              <a:spLocks noChangeArrowheads="1"/>
            </p:cNvSpPr>
            <p:nvPr/>
          </p:nvSpPr>
          <p:spPr bwMode="auto">
            <a:xfrm>
              <a:off x="4192" y="883"/>
              <a:ext cx="64" cy="136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9938" name="Rectangle 306"/>
            <p:cNvSpPr>
              <a:spLocks noChangeArrowheads="1"/>
            </p:cNvSpPr>
            <p:nvPr/>
          </p:nvSpPr>
          <p:spPr bwMode="auto">
            <a:xfrm>
              <a:off x="4202" y="924"/>
              <a:ext cx="49" cy="48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</p:grpSp>
      <p:grpSp>
        <p:nvGrpSpPr>
          <p:cNvPr id="2075" name="Group 307"/>
          <p:cNvGrpSpPr>
            <a:grpSpLocks/>
          </p:cNvGrpSpPr>
          <p:nvPr/>
        </p:nvGrpSpPr>
        <p:grpSpPr bwMode="auto">
          <a:xfrm rot="-5400000">
            <a:off x="6184900" y="2974975"/>
            <a:ext cx="80963" cy="233363"/>
            <a:chOff x="3842" y="406"/>
            <a:chExt cx="51" cy="167"/>
          </a:xfrm>
        </p:grpSpPr>
        <p:sp>
          <p:nvSpPr>
            <p:cNvPr id="69940" name="Oval 308"/>
            <p:cNvSpPr>
              <a:spLocks noChangeArrowheads="1"/>
            </p:cNvSpPr>
            <p:nvPr/>
          </p:nvSpPr>
          <p:spPr bwMode="auto">
            <a:xfrm>
              <a:off x="3842" y="406"/>
              <a:ext cx="47" cy="4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9941" name="Oval 309"/>
            <p:cNvSpPr>
              <a:spLocks noChangeArrowheads="1"/>
            </p:cNvSpPr>
            <p:nvPr/>
          </p:nvSpPr>
          <p:spPr bwMode="auto">
            <a:xfrm>
              <a:off x="3844" y="466"/>
              <a:ext cx="47" cy="4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9942" name="Oval 310"/>
            <p:cNvSpPr>
              <a:spLocks noChangeArrowheads="1"/>
            </p:cNvSpPr>
            <p:nvPr/>
          </p:nvSpPr>
          <p:spPr bwMode="auto">
            <a:xfrm>
              <a:off x="3846" y="526"/>
              <a:ext cx="47" cy="4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  <p:sp>
        <p:nvSpPr>
          <p:cNvPr id="69943" name="Line 311"/>
          <p:cNvSpPr>
            <a:spLocks noChangeShapeType="1"/>
          </p:cNvSpPr>
          <p:nvPr/>
        </p:nvSpPr>
        <p:spPr bwMode="auto">
          <a:xfrm>
            <a:off x="6008688" y="2805113"/>
            <a:ext cx="495300" cy="158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9944" name="Line 312"/>
          <p:cNvSpPr>
            <a:spLocks noChangeShapeType="1"/>
          </p:cNvSpPr>
          <p:nvPr/>
        </p:nvSpPr>
        <p:spPr bwMode="auto">
          <a:xfrm>
            <a:off x="6011863" y="2801938"/>
            <a:ext cx="1587" cy="952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9945" name="Line 313"/>
          <p:cNvSpPr>
            <a:spLocks noChangeShapeType="1"/>
          </p:cNvSpPr>
          <p:nvPr/>
        </p:nvSpPr>
        <p:spPr bwMode="auto">
          <a:xfrm>
            <a:off x="6507163" y="2800350"/>
            <a:ext cx="1587" cy="825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9946" name="Line 314"/>
          <p:cNvSpPr>
            <a:spLocks noChangeShapeType="1"/>
          </p:cNvSpPr>
          <p:nvPr/>
        </p:nvSpPr>
        <p:spPr bwMode="auto">
          <a:xfrm>
            <a:off x="5708650" y="2265363"/>
            <a:ext cx="288925" cy="2651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9947" name="Line 315"/>
          <p:cNvSpPr>
            <a:spLocks noChangeShapeType="1"/>
          </p:cNvSpPr>
          <p:nvPr/>
        </p:nvSpPr>
        <p:spPr bwMode="auto">
          <a:xfrm flipV="1">
            <a:off x="5721350" y="2551113"/>
            <a:ext cx="276225" cy="330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9948" name="Line 316"/>
          <p:cNvSpPr>
            <a:spLocks noChangeShapeType="1"/>
          </p:cNvSpPr>
          <p:nvPr/>
        </p:nvSpPr>
        <p:spPr bwMode="auto">
          <a:xfrm flipV="1">
            <a:off x="6248400" y="2636838"/>
            <a:ext cx="1588" cy="1635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082" name="Group 317"/>
          <p:cNvGrpSpPr>
            <a:grpSpLocks/>
          </p:cNvGrpSpPr>
          <p:nvPr/>
        </p:nvGrpSpPr>
        <p:grpSpPr bwMode="auto">
          <a:xfrm>
            <a:off x="6367463" y="2874963"/>
            <a:ext cx="209550" cy="395287"/>
            <a:chOff x="4180" y="783"/>
            <a:chExt cx="150" cy="307"/>
          </a:xfrm>
        </p:grpSpPr>
        <p:sp>
          <p:nvSpPr>
            <p:cNvPr id="69950" name="AutoShape 318"/>
            <p:cNvSpPr>
              <a:spLocks noChangeArrowheads="1"/>
            </p:cNvSpPr>
            <p:nvPr/>
          </p:nvSpPr>
          <p:spPr bwMode="auto">
            <a:xfrm>
              <a:off x="4180" y="1018"/>
              <a:ext cx="150" cy="72"/>
            </a:xfrm>
            <a:prstGeom prst="parallelogram">
              <a:avLst>
                <a:gd name="adj" fmla="val 81387"/>
              </a:avLst>
            </a:prstGeom>
            <a:solidFill>
              <a:srgbClr val="33CCCC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9951" name="Rectangle 319"/>
            <p:cNvSpPr>
              <a:spLocks noChangeArrowheads="1"/>
            </p:cNvSpPr>
            <p:nvPr/>
          </p:nvSpPr>
          <p:spPr bwMode="auto">
            <a:xfrm>
              <a:off x="4256" y="785"/>
              <a:ext cx="69" cy="233"/>
            </a:xfrm>
            <a:prstGeom prst="rect">
              <a:avLst/>
            </a:prstGeom>
            <a:solidFill>
              <a:srgbClr val="33CCCC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9952" name="Rectangle 320"/>
            <p:cNvSpPr>
              <a:spLocks noChangeArrowheads="1"/>
            </p:cNvSpPr>
            <p:nvPr/>
          </p:nvSpPr>
          <p:spPr bwMode="auto">
            <a:xfrm>
              <a:off x="4181" y="852"/>
              <a:ext cx="94" cy="235"/>
            </a:xfrm>
            <a:prstGeom prst="rect">
              <a:avLst/>
            </a:prstGeom>
            <a:solidFill>
              <a:srgbClr val="33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9953" name="AutoShape 321"/>
            <p:cNvSpPr>
              <a:spLocks noChangeArrowheads="1"/>
            </p:cNvSpPr>
            <p:nvPr/>
          </p:nvSpPr>
          <p:spPr bwMode="auto">
            <a:xfrm>
              <a:off x="4180" y="783"/>
              <a:ext cx="150" cy="72"/>
            </a:xfrm>
            <a:prstGeom prst="parallelogram">
              <a:avLst>
                <a:gd name="adj" fmla="val 81387"/>
              </a:avLst>
            </a:prstGeom>
            <a:solidFill>
              <a:srgbClr val="33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9954" name="Line 322"/>
            <p:cNvSpPr>
              <a:spLocks noChangeShapeType="1"/>
            </p:cNvSpPr>
            <p:nvPr/>
          </p:nvSpPr>
          <p:spPr bwMode="auto">
            <a:xfrm>
              <a:off x="4330" y="788"/>
              <a:ext cx="0" cy="23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69955" name="Line 323"/>
            <p:cNvSpPr>
              <a:spLocks noChangeShapeType="1"/>
            </p:cNvSpPr>
            <p:nvPr/>
          </p:nvSpPr>
          <p:spPr bwMode="auto">
            <a:xfrm flipH="1">
              <a:off x="4275" y="1018"/>
              <a:ext cx="55" cy="6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69956" name="Rectangle 324"/>
            <p:cNvSpPr>
              <a:spLocks noChangeArrowheads="1"/>
            </p:cNvSpPr>
            <p:nvPr/>
          </p:nvSpPr>
          <p:spPr bwMode="auto">
            <a:xfrm>
              <a:off x="4192" y="883"/>
              <a:ext cx="64" cy="136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9957" name="Rectangle 325"/>
            <p:cNvSpPr>
              <a:spLocks noChangeArrowheads="1"/>
            </p:cNvSpPr>
            <p:nvPr/>
          </p:nvSpPr>
          <p:spPr bwMode="auto">
            <a:xfrm>
              <a:off x="4202" y="924"/>
              <a:ext cx="49" cy="48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</p:grpSp>
      <p:grpSp>
        <p:nvGrpSpPr>
          <p:cNvPr id="2083" name="Group 326"/>
          <p:cNvGrpSpPr>
            <a:grpSpLocks/>
          </p:cNvGrpSpPr>
          <p:nvPr/>
        </p:nvGrpSpPr>
        <p:grpSpPr bwMode="auto">
          <a:xfrm>
            <a:off x="5410200" y="3494088"/>
            <a:ext cx="479425" cy="925512"/>
            <a:chOff x="3314" y="1248"/>
            <a:chExt cx="344" cy="694"/>
          </a:xfrm>
        </p:grpSpPr>
        <p:graphicFrame>
          <p:nvGraphicFramePr>
            <p:cNvPr id="2059" name="Object 327"/>
            <p:cNvGraphicFramePr>
              <a:graphicFrameLocks noChangeAspect="1"/>
            </p:cNvGraphicFramePr>
            <p:nvPr/>
          </p:nvGraphicFramePr>
          <p:xfrm>
            <a:off x="3314" y="1248"/>
            <a:ext cx="299" cy="2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43" name="Clip" r:id="rId9" imgW="1305000" imgH="1085760" progId="MS_ClipArt_Gallery.2">
                    <p:embed/>
                  </p:oleObj>
                </mc:Choice>
                <mc:Fallback>
                  <p:oleObj name="Clip" r:id="rId9" imgW="1305000" imgH="1085760" progId="MS_ClipArt_Gallery.2">
                    <p:embed/>
                    <p:pic>
                      <p:nvPicPr>
                        <p:cNvPr id="0" name="Object 32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14" y="1248"/>
                          <a:ext cx="299" cy="24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9960" name="Line 328"/>
            <p:cNvSpPr>
              <a:spLocks noChangeShapeType="1"/>
            </p:cNvSpPr>
            <p:nvPr/>
          </p:nvSpPr>
          <p:spPr bwMode="auto">
            <a:xfrm flipV="1">
              <a:off x="3606" y="1435"/>
              <a:ext cx="52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graphicFrame>
          <p:nvGraphicFramePr>
            <p:cNvPr id="2060" name="Object 329"/>
            <p:cNvGraphicFramePr>
              <a:graphicFrameLocks noChangeAspect="1"/>
            </p:cNvGraphicFramePr>
            <p:nvPr/>
          </p:nvGraphicFramePr>
          <p:xfrm>
            <a:off x="3314" y="1694"/>
            <a:ext cx="299" cy="2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44" name="Clip" r:id="rId10" imgW="1305000" imgH="1085760" progId="MS_ClipArt_Gallery.2">
                    <p:embed/>
                  </p:oleObj>
                </mc:Choice>
                <mc:Fallback>
                  <p:oleObj name="Clip" r:id="rId10" imgW="1305000" imgH="1085760" progId="MS_ClipArt_Gallery.2">
                    <p:embed/>
                    <p:pic>
                      <p:nvPicPr>
                        <p:cNvPr id="0" name="Object 32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14" y="1694"/>
                          <a:ext cx="299" cy="24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9962" name="Line 330"/>
            <p:cNvSpPr>
              <a:spLocks noChangeShapeType="1"/>
            </p:cNvSpPr>
            <p:nvPr/>
          </p:nvSpPr>
          <p:spPr bwMode="auto">
            <a:xfrm flipV="1">
              <a:off x="3606" y="1880"/>
              <a:ext cx="52" cy="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grpSp>
          <p:nvGrpSpPr>
            <p:cNvPr id="2295" name="Group 331"/>
            <p:cNvGrpSpPr>
              <a:grpSpLocks/>
            </p:cNvGrpSpPr>
            <p:nvPr/>
          </p:nvGrpSpPr>
          <p:grpSpPr bwMode="auto">
            <a:xfrm>
              <a:off x="3404" y="1504"/>
              <a:ext cx="51" cy="167"/>
              <a:chOff x="3842" y="406"/>
              <a:chExt cx="51" cy="167"/>
            </a:xfrm>
          </p:grpSpPr>
          <p:sp>
            <p:nvSpPr>
              <p:cNvPr id="69964" name="Oval 332"/>
              <p:cNvSpPr>
                <a:spLocks noChangeArrowheads="1"/>
              </p:cNvSpPr>
              <p:nvPr/>
            </p:nvSpPr>
            <p:spPr bwMode="auto">
              <a:xfrm>
                <a:off x="3842" y="406"/>
                <a:ext cx="47" cy="46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69965" name="Oval 333"/>
              <p:cNvSpPr>
                <a:spLocks noChangeArrowheads="1"/>
              </p:cNvSpPr>
              <p:nvPr/>
            </p:nvSpPr>
            <p:spPr bwMode="auto">
              <a:xfrm>
                <a:off x="3844" y="464"/>
                <a:ext cx="47" cy="49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69966" name="Oval 334"/>
              <p:cNvSpPr>
                <a:spLocks noChangeArrowheads="1"/>
              </p:cNvSpPr>
              <p:nvPr/>
            </p:nvSpPr>
            <p:spPr bwMode="auto">
              <a:xfrm>
                <a:off x="3847" y="526"/>
                <a:ext cx="51" cy="44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  <p:sp>
          <p:nvSpPr>
            <p:cNvPr id="69967" name="Line 335"/>
            <p:cNvSpPr>
              <a:spLocks noChangeShapeType="1"/>
            </p:cNvSpPr>
            <p:nvPr/>
          </p:nvSpPr>
          <p:spPr bwMode="auto">
            <a:xfrm>
              <a:off x="3653" y="1431"/>
              <a:ext cx="0" cy="44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aphicFrame>
        <p:nvGraphicFramePr>
          <p:cNvPr id="2050" name="Object 336"/>
          <p:cNvGraphicFramePr>
            <a:graphicFrameLocks noChangeAspect="1"/>
          </p:cNvGraphicFramePr>
          <p:nvPr/>
        </p:nvGraphicFramePr>
        <p:xfrm>
          <a:off x="6278563" y="4503738"/>
          <a:ext cx="417512" cy="331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45" name="Clip" r:id="rId11" imgW="1305000" imgH="1085760" progId="MS_ClipArt_Gallery.2">
                  <p:embed/>
                </p:oleObj>
              </mc:Choice>
              <mc:Fallback>
                <p:oleObj name="Clip" r:id="rId11" imgW="1305000" imgH="1085760" progId="MS_ClipArt_Gallery.2">
                  <p:embed/>
                  <p:pic>
                    <p:nvPicPr>
                      <p:cNvPr id="0" name="Object 3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78563" y="4503738"/>
                        <a:ext cx="417512" cy="331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1" name="Object 337"/>
          <p:cNvGraphicFramePr>
            <a:graphicFrameLocks noChangeAspect="1"/>
          </p:cNvGraphicFramePr>
          <p:nvPr/>
        </p:nvGraphicFramePr>
        <p:xfrm>
          <a:off x="5664200" y="4492625"/>
          <a:ext cx="415925" cy="33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46" name="Clip" r:id="rId12" imgW="1305000" imgH="1085760" progId="MS_ClipArt_Gallery.2">
                  <p:embed/>
                </p:oleObj>
              </mc:Choice>
              <mc:Fallback>
                <p:oleObj name="Clip" r:id="rId12" imgW="1305000" imgH="1085760" progId="MS_ClipArt_Gallery.2">
                  <p:embed/>
                  <p:pic>
                    <p:nvPicPr>
                      <p:cNvPr id="0" name="Object 33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64200" y="4492625"/>
                        <a:ext cx="415925" cy="33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9970" name="Oval 338"/>
          <p:cNvSpPr>
            <a:spLocks noChangeArrowheads="1"/>
          </p:cNvSpPr>
          <p:nvPr/>
        </p:nvSpPr>
        <p:spPr bwMode="auto">
          <a:xfrm rot="-5400000">
            <a:off x="6080919" y="4596606"/>
            <a:ext cx="63500" cy="65088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9971" name="Oval 339"/>
          <p:cNvSpPr>
            <a:spLocks noChangeArrowheads="1"/>
          </p:cNvSpPr>
          <p:nvPr/>
        </p:nvSpPr>
        <p:spPr bwMode="auto">
          <a:xfrm rot="-5400000">
            <a:off x="6165851" y="4594225"/>
            <a:ext cx="63500" cy="66675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9972" name="Oval 340"/>
          <p:cNvSpPr>
            <a:spLocks noChangeArrowheads="1"/>
          </p:cNvSpPr>
          <p:nvPr/>
        </p:nvSpPr>
        <p:spPr bwMode="auto">
          <a:xfrm rot="-5400000">
            <a:off x="6243637" y="4598988"/>
            <a:ext cx="61913" cy="65088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9973" name="Line 341"/>
          <p:cNvSpPr>
            <a:spLocks noChangeShapeType="1"/>
          </p:cNvSpPr>
          <p:nvPr/>
        </p:nvSpPr>
        <p:spPr bwMode="auto">
          <a:xfrm rot="-5400000">
            <a:off x="6503194" y="4479132"/>
            <a:ext cx="60325" cy="158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9974" name="Line 342"/>
          <p:cNvSpPr>
            <a:spLocks noChangeShapeType="1"/>
          </p:cNvSpPr>
          <p:nvPr/>
        </p:nvSpPr>
        <p:spPr bwMode="auto">
          <a:xfrm rot="5400000" flipH="1">
            <a:off x="5876925" y="4470400"/>
            <a:ext cx="635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9975" name="Line 343"/>
          <p:cNvSpPr>
            <a:spLocks noChangeShapeType="1"/>
          </p:cNvSpPr>
          <p:nvPr/>
        </p:nvSpPr>
        <p:spPr bwMode="auto">
          <a:xfrm rot="16200000" flipV="1">
            <a:off x="6223794" y="4131469"/>
            <a:ext cx="0" cy="62706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9976" name="Line 344"/>
          <p:cNvSpPr>
            <a:spLocks noChangeShapeType="1"/>
          </p:cNvSpPr>
          <p:nvPr/>
        </p:nvSpPr>
        <p:spPr bwMode="auto">
          <a:xfrm flipV="1">
            <a:off x="5889625" y="4070350"/>
            <a:ext cx="93663" cy="31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9977" name="Line 345"/>
          <p:cNvSpPr>
            <a:spLocks noChangeShapeType="1"/>
          </p:cNvSpPr>
          <p:nvPr/>
        </p:nvSpPr>
        <p:spPr bwMode="auto">
          <a:xfrm>
            <a:off x="6491288" y="4116388"/>
            <a:ext cx="303212" cy="38576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9978" name="Line 346"/>
          <p:cNvSpPr>
            <a:spLocks noChangeShapeType="1"/>
          </p:cNvSpPr>
          <p:nvPr/>
        </p:nvSpPr>
        <p:spPr bwMode="auto">
          <a:xfrm flipH="1">
            <a:off x="7286625" y="4113213"/>
            <a:ext cx="279400" cy="3921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2052" name="Object 347"/>
          <p:cNvGraphicFramePr>
            <a:graphicFrameLocks noChangeAspect="1"/>
          </p:cNvGraphicFramePr>
          <p:nvPr/>
        </p:nvGraphicFramePr>
        <p:xfrm>
          <a:off x="7464425" y="3665538"/>
          <a:ext cx="203200" cy="241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47" name="Clip" r:id="rId13" imgW="981000" imgH="1209600" progId="MS_ClipArt_Gallery.2">
                  <p:embed/>
                </p:oleObj>
              </mc:Choice>
              <mc:Fallback>
                <p:oleObj name="Clip" r:id="rId13" imgW="981000" imgH="1209600" progId="MS_ClipArt_Gallery.2">
                  <p:embed/>
                  <p:pic>
                    <p:nvPicPr>
                      <p:cNvPr id="0" name="Object 34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64425" y="3665538"/>
                        <a:ext cx="203200" cy="241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3" name="Object 348"/>
          <p:cNvGraphicFramePr>
            <a:graphicFrameLocks noChangeAspect="1"/>
          </p:cNvGraphicFramePr>
          <p:nvPr/>
        </p:nvGraphicFramePr>
        <p:xfrm>
          <a:off x="6127750" y="3746500"/>
          <a:ext cx="203200" cy="239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48" name="Clip" r:id="rId15" imgW="981000" imgH="1209600" progId="MS_ClipArt_Gallery.2">
                  <p:embed/>
                </p:oleObj>
              </mc:Choice>
              <mc:Fallback>
                <p:oleObj name="Clip" r:id="rId15" imgW="981000" imgH="1209600" progId="MS_ClipArt_Gallery.2">
                  <p:embed/>
                  <p:pic>
                    <p:nvPicPr>
                      <p:cNvPr id="0" name="Object 34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7750" y="3746500"/>
                        <a:ext cx="203200" cy="239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093" name="Group 349"/>
          <p:cNvGrpSpPr>
            <a:grpSpLocks/>
          </p:cNvGrpSpPr>
          <p:nvPr/>
        </p:nvGrpSpPr>
        <p:grpSpPr bwMode="auto">
          <a:xfrm>
            <a:off x="6475413" y="4943475"/>
            <a:ext cx="406400" cy="427038"/>
            <a:chOff x="2870" y="1518"/>
            <a:chExt cx="292" cy="320"/>
          </a:xfrm>
        </p:grpSpPr>
        <p:graphicFrame>
          <p:nvGraphicFramePr>
            <p:cNvPr id="2057" name="Object 350"/>
            <p:cNvGraphicFramePr>
              <a:graphicFrameLocks noChangeAspect="1"/>
            </p:cNvGraphicFramePr>
            <p:nvPr/>
          </p:nvGraphicFramePr>
          <p:xfrm>
            <a:off x="2870" y="1518"/>
            <a:ext cx="272" cy="28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49" name="Clip" r:id="rId16" imgW="819000" imgH="847800" progId="MS_ClipArt_Gallery.2">
                    <p:embed/>
                  </p:oleObj>
                </mc:Choice>
                <mc:Fallback>
                  <p:oleObj name="Clip" r:id="rId16" imgW="819000" imgH="847800" progId="MS_ClipArt_Gallery.2">
                    <p:embed/>
                    <p:pic>
                      <p:nvPicPr>
                        <p:cNvPr id="0" name="Object 35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70" y="1518"/>
                          <a:ext cx="272" cy="28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58" name="Object 351"/>
            <p:cNvGraphicFramePr>
              <a:graphicFrameLocks noChangeAspect="1"/>
            </p:cNvGraphicFramePr>
            <p:nvPr/>
          </p:nvGraphicFramePr>
          <p:xfrm>
            <a:off x="2913" y="1602"/>
            <a:ext cx="249" cy="2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50" name="Clip" r:id="rId18" imgW="1266840" imgH="1200240" progId="MS_ClipArt_Gallery.2">
                    <p:embed/>
                  </p:oleObj>
                </mc:Choice>
                <mc:Fallback>
                  <p:oleObj name="Clip" r:id="rId18" imgW="1266840" imgH="1200240" progId="MS_ClipArt_Gallery.2">
                    <p:embed/>
                    <p:pic>
                      <p:nvPicPr>
                        <p:cNvPr id="0" name="Object 35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13" y="1602"/>
                          <a:ext cx="249" cy="23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094" name="Group 352"/>
          <p:cNvGrpSpPr>
            <a:grpSpLocks/>
          </p:cNvGrpSpPr>
          <p:nvPr/>
        </p:nvGrpSpPr>
        <p:grpSpPr bwMode="auto">
          <a:xfrm>
            <a:off x="7253288" y="4975225"/>
            <a:ext cx="406400" cy="427038"/>
            <a:chOff x="2870" y="1518"/>
            <a:chExt cx="292" cy="320"/>
          </a:xfrm>
        </p:grpSpPr>
        <p:graphicFrame>
          <p:nvGraphicFramePr>
            <p:cNvPr id="2055" name="Object 353"/>
            <p:cNvGraphicFramePr>
              <a:graphicFrameLocks noChangeAspect="1"/>
            </p:cNvGraphicFramePr>
            <p:nvPr/>
          </p:nvGraphicFramePr>
          <p:xfrm>
            <a:off x="2870" y="1518"/>
            <a:ext cx="272" cy="28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51" name="Clip" r:id="rId20" imgW="819000" imgH="847800" progId="MS_ClipArt_Gallery.2">
                    <p:embed/>
                  </p:oleObj>
                </mc:Choice>
                <mc:Fallback>
                  <p:oleObj name="Clip" r:id="rId20" imgW="819000" imgH="847800" progId="MS_ClipArt_Gallery.2">
                    <p:embed/>
                    <p:pic>
                      <p:nvPicPr>
                        <p:cNvPr id="0" name="Object 35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70" y="1518"/>
                          <a:ext cx="272" cy="28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56" name="Object 354"/>
            <p:cNvGraphicFramePr>
              <a:graphicFrameLocks noChangeAspect="1"/>
            </p:cNvGraphicFramePr>
            <p:nvPr/>
          </p:nvGraphicFramePr>
          <p:xfrm>
            <a:off x="2913" y="1602"/>
            <a:ext cx="249" cy="2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52" name="Clip" r:id="rId21" imgW="1266840" imgH="1200240" progId="MS_ClipArt_Gallery.2">
                    <p:embed/>
                  </p:oleObj>
                </mc:Choice>
                <mc:Fallback>
                  <p:oleObj name="Clip" r:id="rId21" imgW="1266840" imgH="1200240" progId="MS_ClipArt_Gallery.2">
                    <p:embed/>
                    <p:pic>
                      <p:nvPicPr>
                        <p:cNvPr id="0" name="Object 35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13" y="1602"/>
                          <a:ext cx="249" cy="23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095" name="Group 355"/>
          <p:cNvGrpSpPr>
            <a:grpSpLocks/>
          </p:cNvGrpSpPr>
          <p:nvPr/>
        </p:nvGrpSpPr>
        <p:grpSpPr bwMode="auto">
          <a:xfrm>
            <a:off x="6838950" y="4691063"/>
            <a:ext cx="379413" cy="376237"/>
            <a:chOff x="4733" y="2082"/>
            <a:chExt cx="272" cy="282"/>
          </a:xfrm>
        </p:grpSpPr>
        <p:graphicFrame>
          <p:nvGraphicFramePr>
            <p:cNvPr id="2054" name="Object 356"/>
            <p:cNvGraphicFramePr>
              <a:graphicFrameLocks noChangeAspect="1"/>
            </p:cNvGraphicFramePr>
            <p:nvPr/>
          </p:nvGraphicFramePr>
          <p:xfrm>
            <a:off x="4733" y="2082"/>
            <a:ext cx="272" cy="28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53" name="Clip" r:id="rId22" imgW="819000" imgH="847800" progId="MS_ClipArt_Gallery.2">
                    <p:embed/>
                  </p:oleObj>
                </mc:Choice>
                <mc:Fallback>
                  <p:oleObj name="Clip" r:id="rId22" imgW="819000" imgH="847800" progId="MS_ClipArt_Gallery.2">
                    <p:embed/>
                    <p:pic>
                      <p:nvPicPr>
                        <p:cNvPr id="0" name="Object 35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33" y="2082"/>
                          <a:ext cx="272" cy="28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9989" name="Rectangle 357"/>
            <p:cNvSpPr>
              <a:spLocks noChangeArrowheads="1"/>
            </p:cNvSpPr>
            <p:nvPr/>
          </p:nvSpPr>
          <p:spPr bwMode="auto">
            <a:xfrm>
              <a:off x="4812" y="2181"/>
              <a:ext cx="192" cy="183"/>
            </a:xfrm>
            <a:prstGeom prst="rect">
              <a:avLst/>
            </a:prstGeom>
            <a:solidFill>
              <a:srgbClr val="33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  <p:sp>
        <p:nvSpPr>
          <p:cNvPr id="69990" name="Line 358"/>
          <p:cNvSpPr>
            <a:spLocks noChangeShapeType="1"/>
          </p:cNvSpPr>
          <p:nvPr/>
        </p:nvSpPr>
        <p:spPr bwMode="auto">
          <a:xfrm>
            <a:off x="7145338" y="4594225"/>
            <a:ext cx="0" cy="228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097" name="Group 359"/>
          <p:cNvGrpSpPr>
            <a:grpSpLocks/>
          </p:cNvGrpSpPr>
          <p:nvPr/>
        </p:nvGrpSpPr>
        <p:grpSpPr bwMode="auto">
          <a:xfrm>
            <a:off x="7866063" y="4017963"/>
            <a:ext cx="207962" cy="409575"/>
            <a:chOff x="4180" y="783"/>
            <a:chExt cx="150" cy="307"/>
          </a:xfrm>
        </p:grpSpPr>
        <p:sp>
          <p:nvSpPr>
            <p:cNvPr id="69992" name="AutoShape 360"/>
            <p:cNvSpPr>
              <a:spLocks noChangeArrowheads="1"/>
            </p:cNvSpPr>
            <p:nvPr/>
          </p:nvSpPr>
          <p:spPr bwMode="auto">
            <a:xfrm>
              <a:off x="4180" y="1019"/>
              <a:ext cx="150" cy="71"/>
            </a:xfrm>
            <a:prstGeom prst="parallelogram">
              <a:avLst>
                <a:gd name="adj" fmla="val 81387"/>
              </a:avLst>
            </a:prstGeom>
            <a:solidFill>
              <a:srgbClr val="33CCCC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9993" name="Rectangle 361"/>
            <p:cNvSpPr>
              <a:spLocks noChangeArrowheads="1"/>
            </p:cNvSpPr>
            <p:nvPr/>
          </p:nvSpPr>
          <p:spPr bwMode="auto">
            <a:xfrm>
              <a:off x="4256" y="785"/>
              <a:ext cx="71" cy="236"/>
            </a:xfrm>
            <a:prstGeom prst="rect">
              <a:avLst/>
            </a:prstGeom>
            <a:solidFill>
              <a:srgbClr val="33CCCC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9994" name="Rectangle 362"/>
            <p:cNvSpPr>
              <a:spLocks noChangeArrowheads="1"/>
            </p:cNvSpPr>
            <p:nvPr/>
          </p:nvSpPr>
          <p:spPr bwMode="auto">
            <a:xfrm>
              <a:off x="4181" y="852"/>
              <a:ext cx="95" cy="236"/>
            </a:xfrm>
            <a:prstGeom prst="rect">
              <a:avLst/>
            </a:prstGeom>
            <a:solidFill>
              <a:srgbClr val="33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9995" name="AutoShape 363"/>
            <p:cNvSpPr>
              <a:spLocks noChangeArrowheads="1"/>
            </p:cNvSpPr>
            <p:nvPr/>
          </p:nvSpPr>
          <p:spPr bwMode="auto">
            <a:xfrm>
              <a:off x="4180" y="783"/>
              <a:ext cx="150" cy="71"/>
            </a:xfrm>
            <a:prstGeom prst="parallelogram">
              <a:avLst>
                <a:gd name="adj" fmla="val 81387"/>
              </a:avLst>
            </a:prstGeom>
            <a:solidFill>
              <a:srgbClr val="33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9996" name="Line 364"/>
            <p:cNvSpPr>
              <a:spLocks noChangeShapeType="1"/>
            </p:cNvSpPr>
            <p:nvPr/>
          </p:nvSpPr>
          <p:spPr bwMode="auto">
            <a:xfrm>
              <a:off x="4330" y="788"/>
              <a:ext cx="0" cy="23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69997" name="Line 365"/>
            <p:cNvSpPr>
              <a:spLocks noChangeShapeType="1"/>
            </p:cNvSpPr>
            <p:nvPr/>
          </p:nvSpPr>
          <p:spPr bwMode="auto">
            <a:xfrm flipH="1">
              <a:off x="4276" y="1019"/>
              <a:ext cx="54" cy="6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69998" name="Rectangle 366"/>
            <p:cNvSpPr>
              <a:spLocks noChangeArrowheads="1"/>
            </p:cNvSpPr>
            <p:nvPr/>
          </p:nvSpPr>
          <p:spPr bwMode="auto">
            <a:xfrm>
              <a:off x="4193" y="883"/>
              <a:ext cx="63" cy="136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9999" name="Rectangle 367"/>
            <p:cNvSpPr>
              <a:spLocks noChangeArrowheads="1"/>
            </p:cNvSpPr>
            <p:nvPr/>
          </p:nvSpPr>
          <p:spPr bwMode="auto">
            <a:xfrm>
              <a:off x="4202" y="923"/>
              <a:ext cx="48" cy="49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</p:grpSp>
      <p:grpSp>
        <p:nvGrpSpPr>
          <p:cNvPr id="2098" name="Group 368"/>
          <p:cNvGrpSpPr>
            <a:grpSpLocks/>
          </p:cNvGrpSpPr>
          <p:nvPr/>
        </p:nvGrpSpPr>
        <p:grpSpPr bwMode="auto">
          <a:xfrm>
            <a:off x="7853363" y="4462463"/>
            <a:ext cx="207962" cy="409575"/>
            <a:chOff x="4180" y="783"/>
            <a:chExt cx="150" cy="307"/>
          </a:xfrm>
        </p:grpSpPr>
        <p:sp>
          <p:nvSpPr>
            <p:cNvPr id="70001" name="AutoShape 369"/>
            <p:cNvSpPr>
              <a:spLocks noChangeArrowheads="1"/>
            </p:cNvSpPr>
            <p:nvPr/>
          </p:nvSpPr>
          <p:spPr bwMode="auto">
            <a:xfrm>
              <a:off x="4180" y="1019"/>
              <a:ext cx="150" cy="71"/>
            </a:xfrm>
            <a:prstGeom prst="parallelogram">
              <a:avLst>
                <a:gd name="adj" fmla="val 81387"/>
              </a:avLst>
            </a:prstGeom>
            <a:solidFill>
              <a:srgbClr val="33CCCC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70002" name="Rectangle 370"/>
            <p:cNvSpPr>
              <a:spLocks noChangeArrowheads="1"/>
            </p:cNvSpPr>
            <p:nvPr/>
          </p:nvSpPr>
          <p:spPr bwMode="auto">
            <a:xfrm>
              <a:off x="4256" y="785"/>
              <a:ext cx="71" cy="236"/>
            </a:xfrm>
            <a:prstGeom prst="rect">
              <a:avLst/>
            </a:prstGeom>
            <a:solidFill>
              <a:srgbClr val="33CCCC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70003" name="Rectangle 371"/>
            <p:cNvSpPr>
              <a:spLocks noChangeArrowheads="1"/>
            </p:cNvSpPr>
            <p:nvPr/>
          </p:nvSpPr>
          <p:spPr bwMode="auto">
            <a:xfrm>
              <a:off x="4181" y="852"/>
              <a:ext cx="95" cy="236"/>
            </a:xfrm>
            <a:prstGeom prst="rect">
              <a:avLst/>
            </a:prstGeom>
            <a:solidFill>
              <a:srgbClr val="33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70004" name="AutoShape 372"/>
            <p:cNvSpPr>
              <a:spLocks noChangeArrowheads="1"/>
            </p:cNvSpPr>
            <p:nvPr/>
          </p:nvSpPr>
          <p:spPr bwMode="auto">
            <a:xfrm>
              <a:off x="4180" y="783"/>
              <a:ext cx="150" cy="71"/>
            </a:xfrm>
            <a:prstGeom prst="parallelogram">
              <a:avLst>
                <a:gd name="adj" fmla="val 81387"/>
              </a:avLst>
            </a:prstGeom>
            <a:solidFill>
              <a:srgbClr val="33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70005" name="Line 373"/>
            <p:cNvSpPr>
              <a:spLocks noChangeShapeType="1"/>
            </p:cNvSpPr>
            <p:nvPr/>
          </p:nvSpPr>
          <p:spPr bwMode="auto">
            <a:xfrm>
              <a:off x="4330" y="788"/>
              <a:ext cx="0" cy="23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06" name="Line 374"/>
            <p:cNvSpPr>
              <a:spLocks noChangeShapeType="1"/>
            </p:cNvSpPr>
            <p:nvPr/>
          </p:nvSpPr>
          <p:spPr bwMode="auto">
            <a:xfrm flipH="1">
              <a:off x="4276" y="1019"/>
              <a:ext cx="54" cy="6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07" name="Rectangle 375"/>
            <p:cNvSpPr>
              <a:spLocks noChangeArrowheads="1"/>
            </p:cNvSpPr>
            <p:nvPr/>
          </p:nvSpPr>
          <p:spPr bwMode="auto">
            <a:xfrm>
              <a:off x="4193" y="883"/>
              <a:ext cx="63" cy="136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70008" name="Rectangle 376"/>
            <p:cNvSpPr>
              <a:spLocks noChangeArrowheads="1"/>
            </p:cNvSpPr>
            <p:nvPr/>
          </p:nvSpPr>
          <p:spPr bwMode="auto">
            <a:xfrm>
              <a:off x="4202" y="923"/>
              <a:ext cx="48" cy="49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</p:grpSp>
      <p:sp>
        <p:nvSpPr>
          <p:cNvPr id="70009" name="Line 377"/>
          <p:cNvSpPr>
            <a:spLocks noChangeShapeType="1"/>
          </p:cNvSpPr>
          <p:nvPr/>
        </p:nvSpPr>
        <p:spPr bwMode="auto">
          <a:xfrm rot="5400000" flipH="1">
            <a:off x="7479506" y="4391819"/>
            <a:ext cx="611188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0010" name="Line 378"/>
          <p:cNvSpPr>
            <a:spLocks noChangeShapeType="1"/>
          </p:cNvSpPr>
          <p:nvPr/>
        </p:nvSpPr>
        <p:spPr bwMode="auto">
          <a:xfrm rot="-5400000">
            <a:off x="7833519" y="4644231"/>
            <a:ext cx="0" cy="10318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0011" name="Line 379"/>
          <p:cNvSpPr>
            <a:spLocks noChangeShapeType="1"/>
          </p:cNvSpPr>
          <p:nvPr/>
        </p:nvSpPr>
        <p:spPr bwMode="auto">
          <a:xfrm rot="-5400000">
            <a:off x="7823200" y="4175125"/>
            <a:ext cx="0" cy="889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0012" name="Line 380"/>
          <p:cNvSpPr>
            <a:spLocks noChangeShapeType="1"/>
          </p:cNvSpPr>
          <p:nvPr/>
        </p:nvSpPr>
        <p:spPr bwMode="auto">
          <a:xfrm flipV="1">
            <a:off x="6502400" y="2316163"/>
            <a:ext cx="458788" cy="20796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0013" name="Line 381"/>
          <p:cNvSpPr>
            <a:spLocks noChangeShapeType="1"/>
          </p:cNvSpPr>
          <p:nvPr/>
        </p:nvSpPr>
        <p:spPr bwMode="auto">
          <a:xfrm>
            <a:off x="7437438" y="2300288"/>
            <a:ext cx="485775" cy="20796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0014" name="Line 382"/>
          <p:cNvSpPr>
            <a:spLocks noChangeShapeType="1"/>
          </p:cNvSpPr>
          <p:nvPr/>
        </p:nvSpPr>
        <p:spPr bwMode="auto">
          <a:xfrm flipH="1">
            <a:off x="7956550" y="2636838"/>
            <a:ext cx="241300" cy="68103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0015" name="Line 383"/>
          <p:cNvSpPr>
            <a:spLocks noChangeShapeType="1"/>
          </p:cNvSpPr>
          <p:nvPr/>
        </p:nvSpPr>
        <p:spPr bwMode="auto">
          <a:xfrm>
            <a:off x="7186613" y="2413000"/>
            <a:ext cx="0" cy="431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0016" name="Line 384"/>
          <p:cNvSpPr>
            <a:spLocks noChangeShapeType="1"/>
          </p:cNvSpPr>
          <p:nvPr/>
        </p:nvSpPr>
        <p:spPr bwMode="auto">
          <a:xfrm>
            <a:off x="7212013" y="3060700"/>
            <a:ext cx="534987" cy="3683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0017" name="Line 385"/>
          <p:cNvSpPr>
            <a:spLocks noChangeShapeType="1"/>
          </p:cNvSpPr>
          <p:nvPr/>
        </p:nvSpPr>
        <p:spPr bwMode="auto">
          <a:xfrm flipH="1">
            <a:off x="7672388" y="3525838"/>
            <a:ext cx="266700" cy="36036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0018" name="Line 386"/>
          <p:cNvSpPr>
            <a:spLocks noChangeShapeType="1"/>
          </p:cNvSpPr>
          <p:nvPr/>
        </p:nvSpPr>
        <p:spPr bwMode="auto">
          <a:xfrm flipH="1">
            <a:off x="7445375" y="2605088"/>
            <a:ext cx="560388" cy="3841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0019" name="Line 387"/>
          <p:cNvSpPr>
            <a:spLocks noChangeShapeType="1"/>
          </p:cNvSpPr>
          <p:nvPr/>
        </p:nvSpPr>
        <p:spPr bwMode="auto">
          <a:xfrm flipH="1">
            <a:off x="7454900" y="2044700"/>
            <a:ext cx="350838" cy="25558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0020" name="Line 388"/>
          <p:cNvSpPr>
            <a:spLocks noChangeShapeType="1"/>
          </p:cNvSpPr>
          <p:nvPr/>
        </p:nvSpPr>
        <p:spPr bwMode="auto">
          <a:xfrm flipH="1">
            <a:off x="8172450" y="2220913"/>
            <a:ext cx="201613" cy="1762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111" name="Group 389"/>
          <p:cNvGrpSpPr>
            <a:grpSpLocks/>
          </p:cNvGrpSpPr>
          <p:nvPr/>
        </p:nvGrpSpPr>
        <p:grpSpPr bwMode="auto">
          <a:xfrm>
            <a:off x="5983288" y="2413000"/>
            <a:ext cx="501650" cy="233363"/>
            <a:chOff x="3600" y="219"/>
            <a:chExt cx="360" cy="175"/>
          </a:xfrm>
        </p:grpSpPr>
        <p:sp>
          <p:nvSpPr>
            <p:cNvPr id="70022" name="Oval 390"/>
            <p:cNvSpPr>
              <a:spLocks noChangeArrowheads="1"/>
            </p:cNvSpPr>
            <p:nvPr/>
          </p:nvSpPr>
          <p:spPr bwMode="auto">
            <a:xfrm>
              <a:off x="3603" y="298"/>
              <a:ext cx="357" cy="96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70023" name="Line 391"/>
            <p:cNvSpPr>
              <a:spLocks noChangeShapeType="1"/>
            </p:cNvSpPr>
            <p:nvPr/>
          </p:nvSpPr>
          <p:spPr bwMode="auto">
            <a:xfrm>
              <a:off x="3603" y="289"/>
              <a:ext cx="0" cy="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24" name="Line 392"/>
            <p:cNvSpPr>
              <a:spLocks noChangeShapeType="1"/>
            </p:cNvSpPr>
            <p:nvPr/>
          </p:nvSpPr>
          <p:spPr bwMode="auto">
            <a:xfrm>
              <a:off x="3960" y="289"/>
              <a:ext cx="0" cy="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266" name="Rectangle 393"/>
            <p:cNvSpPr>
              <a:spLocks noChangeArrowheads="1"/>
            </p:cNvSpPr>
            <p:nvPr/>
          </p:nvSpPr>
          <p:spPr bwMode="auto">
            <a:xfrm>
              <a:off x="3603" y="289"/>
              <a:ext cx="354" cy="59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endParaRPr lang="it-IT" altLang="en-US" b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70026" name="Oval 394"/>
            <p:cNvSpPr>
              <a:spLocks noChangeArrowheads="1"/>
            </p:cNvSpPr>
            <p:nvPr/>
          </p:nvSpPr>
          <p:spPr bwMode="auto">
            <a:xfrm>
              <a:off x="3600" y="219"/>
              <a:ext cx="357" cy="113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grpSp>
          <p:nvGrpSpPr>
            <p:cNvPr id="2268" name="Group 395"/>
            <p:cNvGrpSpPr>
              <a:grpSpLocks/>
            </p:cNvGrpSpPr>
            <p:nvPr/>
          </p:nvGrpSpPr>
          <p:grpSpPr bwMode="auto">
            <a:xfrm>
              <a:off x="3686" y="244"/>
              <a:ext cx="177" cy="66"/>
              <a:chOff x="2848" y="848"/>
              <a:chExt cx="140" cy="98"/>
            </a:xfrm>
          </p:grpSpPr>
          <p:sp>
            <p:nvSpPr>
              <p:cNvPr id="70028" name="Line 396"/>
              <p:cNvSpPr>
                <a:spLocks noChangeShapeType="1"/>
              </p:cNvSpPr>
              <p:nvPr/>
            </p:nvSpPr>
            <p:spPr bwMode="auto">
              <a:xfrm flipV="1">
                <a:off x="2848" y="848"/>
                <a:ext cx="50" cy="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70029" name="Line 397"/>
              <p:cNvSpPr>
                <a:spLocks noChangeShapeType="1"/>
              </p:cNvSpPr>
              <p:nvPr/>
            </p:nvSpPr>
            <p:spPr bwMode="auto">
              <a:xfrm>
                <a:off x="2944" y="942"/>
                <a:ext cx="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70030" name="Line 398"/>
              <p:cNvSpPr>
                <a:spLocks noChangeShapeType="1"/>
              </p:cNvSpPr>
              <p:nvPr/>
            </p:nvSpPr>
            <p:spPr bwMode="auto">
              <a:xfrm>
                <a:off x="2894" y="850"/>
                <a:ext cx="52" cy="9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2269" name="Group 399"/>
            <p:cNvGrpSpPr>
              <a:grpSpLocks/>
            </p:cNvGrpSpPr>
            <p:nvPr/>
          </p:nvGrpSpPr>
          <p:grpSpPr bwMode="auto">
            <a:xfrm flipV="1">
              <a:off x="3686" y="243"/>
              <a:ext cx="177" cy="66"/>
              <a:chOff x="2848" y="848"/>
              <a:chExt cx="140" cy="98"/>
            </a:xfrm>
          </p:grpSpPr>
          <p:sp>
            <p:nvSpPr>
              <p:cNvPr id="70032" name="Line 400"/>
              <p:cNvSpPr>
                <a:spLocks noChangeShapeType="1"/>
              </p:cNvSpPr>
              <p:nvPr/>
            </p:nvSpPr>
            <p:spPr bwMode="auto">
              <a:xfrm flipV="1">
                <a:off x="2848" y="846"/>
                <a:ext cx="50" cy="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70033" name="Line 401"/>
              <p:cNvSpPr>
                <a:spLocks noChangeShapeType="1"/>
              </p:cNvSpPr>
              <p:nvPr/>
            </p:nvSpPr>
            <p:spPr bwMode="auto">
              <a:xfrm>
                <a:off x="2944" y="946"/>
                <a:ext cx="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70034" name="Line 402"/>
              <p:cNvSpPr>
                <a:spLocks noChangeShapeType="1"/>
              </p:cNvSpPr>
              <p:nvPr/>
            </p:nvSpPr>
            <p:spPr bwMode="auto">
              <a:xfrm>
                <a:off x="2894" y="849"/>
                <a:ext cx="52" cy="97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  <p:grpSp>
        <p:nvGrpSpPr>
          <p:cNvPr id="2112" name="Group 403"/>
          <p:cNvGrpSpPr>
            <a:grpSpLocks/>
          </p:cNvGrpSpPr>
          <p:nvPr/>
        </p:nvGrpSpPr>
        <p:grpSpPr bwMode="auto">
          <a:xfrm>
            <a:off x="6935788" y="2184400"/>
            <a:ext cx="501650" cy="233363"/>
            <a:chOff x="3600" y="219"/>
            <a:chExt cx="360" cy="175"/>
          </a:xfrm>
        </p:grpSpPr>
        <p:sp>
          <p:nvSpPr>
            <p:cNvPr id="70036" name="Oval 404"/>
            <p:cNvSpPr>
              <a:spLocks noChangeArrowheads="1"/>
            </p:cNvSpPr>
            <p:nvPr/>
          </p:nvSpPr>
          <p:spPr bwMode="auto">
            <a:xfrm>
              <a:off x="3603" y="298"/>
              <a:ext cx="357" cy="96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70037" name="Line 405"/>
            <p:cNvSpPr>
              <a:spLocks noChangeShapeType="1"/>
            </p:cNvSpPr>
            <p:nvPr/>
          </p:nvSpPr>
          <p:spPr bwMode="auto">
            <a:xfrm>
              <a:off x="3603" y="289"/>
              <a:ext cx="0" cy="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38" name="Line 406"/>
            <p:cNvSpPr>
              <a:spLocks noChangeShapeType="1"/>
            </p:cNvSpPr>
            <p:nvPr/>
          </p:nvSpPr>
          <p:spPr bwMode="auto">
            <a:xfrm>
              <a:off x="3960" y="289"/>
              <a:ext cx="0" cy="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253" name="Rectangle 407"/>
            <p:cNvSpPr>
              <a:spLocks noChangeArrowheads="1"/>
            </p:cNvSpPr>
            <p:nvPr/>
          </p:nvSpPr>
          <p:spPr bwMode="auto">
            <a:xfrm>
              <a:off x="3603" y="289"/>
              <a:ext cx="354" cy="59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endParaRPr lang="it-IT" altLang="en-US" b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70040" name="Oval 408"/>
            <p:cNvSpPr>
              <a:spLocks noChangeArrowheads="1"/>
            </p:cNvSpPr>
            <p:nvPr/>
          </p:nvSpPr>
          <p:spPr bwMode="auto">
            <a:xfrm>
              <a:off x="3600" y="219"/>
              <a:ext cx="357" cy="113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grpSp>
          <p:nvGrpSpPr>
            <p:cNvPr id="2255" name="Group 409"/>
            <p:cNvGrpSpPr>
              <a:grpSpLocks/>
            </p:cNvGrpSpPr>
            <p:nvPr/>
          </p:nvGrpSpPr>
          <p:grpSpPr bwMode="auto">
            <a:xfrm>
              <a:off x="3686" y="244"/>
              <a:ext cx="177" cy="66"/>
              <a:chOff x="2848" y="848"/>
              <a:chExt cx="140" cy="98"/>
            </a:xfrm>
          </p:grpSpPr>
          <p:sp>
            <p:nvSpPr>
              <p:cNvPr id="70042" name="Line 410"/>
              <p:cNvSpPr>
                <a:spLocks noChangeShapeType="1"/>
              </p:cNvSpPr>
              <p:nvPr/>
            </p:nvSpPr>
            <p:spPr bwMode="auto">
              <a:xfrm flipV="1">
                <a:off x="2848" y="848"/>
                <a:ext cx="50" cy="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70043" name="Line 411"/>
              <p:cNvSpPr>
                <a:spLocks noChangeShapeType="1"/>
              </p:cNvSpPr>
              <p:nvPr/>
            </p:nvSpPr>
            <p:spPr bwMode="auto">
              <a:xfrm>
                <a:off x="2944" y="942"/>
                <a:ext cx="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70044" name="Line 412"/>
              <p:cNvSpPr>
                <a:spLocks noChangeShapeType="1"/>
              </p:cNvSpPr>
              <p:nvPr/>
            </p:nvSpPr>
            <p:spPr bwMode="auto">
              <a:xfrm>
                <a:off x="2894" y="850"/>
                <a:ext cx="52" cy="9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2256" name="Group 413"/>
            <p:cNvGrpSpPr>
              <a:grpSpLocks/>
            </p:cNvGrpSpPr>
            <p:nvPr/>
          </p:nvGrpSpPr>
          <p:grpSpPr bwMode="auto">
            <a:xfrm flipV="1">
              <a:off x="3686" y="243"/>
              <a:ext cx="177" cy="66"/>
              <a:chOff x="2848" y="848"/>
              <a:chExt cx="140" cy="98"/>
            </a:xfrm>
          </p:grpSpPr>
          <p:sp>
            <p:nvSpPr>
              <p:cNvPr id="70046" name="Line 414"/>
              <p:cNvSpPr>
                <a:spLocks noChangeShapeType="1"/>
              </p:cNvSpPr>
              <p:nvPr/>
            </p:nvSpPr>
            <p:spPr bwMode="auto">
              <a:xfrm flipV="1">
                <a:off x="2848" y="846"/>
                <a:ext cx="50" cy="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70047" name="Line 415"/>
              <p:cNvSpPr>
                <a:spLocks noChangeShapeType="1"/>
              </p:cNvSpPr>
              <p:nvPr/>
            </p:nvSpPr>
            <p:spPr bwMode="auto">
              <a:xfrm>
                <a:off x="2944" y="946"/>
                <a:ext cx="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70048" name="Line 416"/>
              <p:cNvSpPr>
                <a:spLocks noChangeShapeType="1"/>
              </p:cNvSpPr>
              <p:nvPr/>
            </p:nvSpPr>
            <p:spPr bwMode="auto">
              <a:xfrm>
                <a:off x="2894" y="849"/>
                <a:ext cx="52" cy="97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  <p:grpSp>
        <p:nvGrpSpPr>
          <p:cNvPr id="2113" name="Group 417"/>
          <p:cNvGrpSpPr>
            <a:grpSpLocks/>
          </p:cNvGrpSpPr>
          <p:nvPr/>
        </p:nvGrpSpPr>
        <p:grpSpPr bwMode="auto">
          <a:xfrm>
            <a:off x="6953250" y="2841625"/>
            <a:ext cx="501650" cy="233363"/>
            <a:chOff x="3600" y="219"/>
            <a:chExt cx="360" cy="175"/>
          </a:xfrm>
        </p:grpSpPr>
        <p:sp>
          <p:nvSpPr>
            <p:cNvPr id="70050" name="Oval 418"/>
            <p:cNvSpPr>
              <a:spLocks noChangeArrowheads="1"/>
            </p:cNvSpPr>
            <p:nvPr/>
          </p:nvSpPr>
          <p:spPr bwMode="auto">
            <a:xfrm>
              <a:off x="3603" y="298"/>
              <a:ext cx="357" cy="96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70051" name="Line 419"/>
            <p:cNvSpPr>
              <a:spLocks noChangeShapeType="1"/>
            </p:cNvSpPr>
            <p:nvPr/>
          </p:nvSpPr>
          <p:spPr bwMode="auto">
            <a:xfrm>
              <a:off x="3603" y="289"/>
              <a:ext cx="0" cy="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52" name="Line 420"/>
            <p:cNvSpPr>
              <a:spLocks noChangeShapeType="1"/>
            </p:cNvSpPr>
            <p:nvPr/>
          </p:nvSpPr>
          <p:spPr bwMode="auto">
            <a:xfrm>
              <a:off x="3960" y="289"/>
              <a:ext cx="0" cy="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240" name="Rectangle 421"/>
            <p:cNvSpPr>
              <a:spLocks noChangeArrowheads="1"/>
            </p:cNvSpPr>
            <p:nvPr/>
          </p:nvSpPr>
          <p:spPr bwMode="auto">
            <a:xfrm>
              <a:off x="3603" y="289"/>
              <a:ext cx="354" cy="59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endParaRPr lang="it-IT" altLang="en-US" b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70054" name="Oval 422"/>
            <p:cNvSpPr>
              <a:spLocks noChangeArrowheads="1"/>
            </p:cNvSpPr>
            <p:nvPr/>
          </p:nvSpPr>
          <p:spPr bwMode="auto">
            <a:xfrm>
              <a:off x="3600" y="219"/>
              <a:ext cx="357" cy="113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grpSp>
          <p:nvGrpSpPr>
            <p:cNvPr id="2242" name="Group 423"/>
            <p:cNvGrpSpPr>
              <a:grpSpLocks/>
            </p:cNvGrpSpPr>
            <p:nvPr/>
          </p:nvGrpSpPr>
          <p:grpSpPr bwMode="auto">
            <a:xfrm>
              <a:off x="3686" y="244"/>
              <a:ext cx="177" cy="66"/>
              <a:chOff x="2848" y="848"/>
              <a:chExt cx="140" cy="98"/>
            </a:xfrm>
          </p:grpSpPr>
          <p:sp>
            <p:nvSpPr>
              <p:cNvPr id="70056" name="Line 424"/>
              <p:cNvSpPr>
                <a:spLocks noChangeShapeType="1"/>
              </p:cNvSpPr>
              <p:nvPr/>
            </p:nvSpPr>
            <p:spPr bwMode="auto">
              <a:xfrm flipV="1">
                <a:off x="2848" y="848"/>
                <a:ext cx="50" cy="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70057" name="Line 425"/>
              <p:cNvSpPr>
                <a:spLocks noChangeShapeType="1"/>
              </p:cNvSpPr>
              <p:nvPr/>
            </p:nvSpPr>
            <p:spPr bwMode="auto">
              <a:xfrm>
                <a:off x="2944" y="942"/>
                <a:ext cx="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70058" name="Line 426"/>
              <p:cNvSpPr>
                <a:spLocks noChangeShapeType="1"/>
              </p:cNvSpPr>
              <p:nvPr/>
            </p:nvSpPr>
            <p:spPr bwMode="auto">
              <a:xfrm>
                <a:off x="2894" y="850"/>
                <a:ext cx="52" cy="9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2243" name="Group 427"/>
            <p:cNvGrpSpPr>
              <a:grpSpLocks/>
            </p:cNvGrpSpPr>
            <p:nvPr/>
          </p:nvGrpSpPr>
          <p:grpSpPr bwMode="auto">
            <a:xfrm flipV="1">
              <a:off x="3686" y="243"/>
              <a:ext cx="177" cy="66"/>
              <a:chOff x="2848" y="848"/>
              <a:chExt cx="140" cy="98"/>
            </a:xfrm>
          </p:grpSpPr>
          <p:sp>
            <p:nvSpPr>
              <p:cNvPr id="70060" name="Line 428"/>
              <p:cNvSpPr>
                <a:spLocks noChangeShapeType="1"/>
              </p:cNvSpPr>
              <p:nvPr/>
            </p:nvSpPr>
            <p:spPr bwMode="auto">
              <a:xfrm flipV="1">
                <a:off x="2848" y="846"/>
                <a:ext cx="50" cy="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70061" name="Line 429"/>
              <p:cNvSpPr>
                <a:spLocks noChangeShapeType="1"/>
              </p:cNvSpPr>
              <p:nvPr/>
            </p:nvSpPr>
            <p:spPr bwMode="auto">
              <a:xfrm>
                <a:off x="2944" y="946"/>
                <a:ext cx="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70062" name="Line 430"/>
              <p:cNvSpPr>
                <a:spLocks noChangeShapeType="1"/>
              </p:cNvSpPr>
              <p:nvPr/>
            </p:nvSpPr>
            <p:spPr bwMode="auto">
              <a:xfrm>
                <a:off x="2894" y="849"/>
                <a:ext cx="52" cy="97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  <p:grpSp>
        <p:nvGrpSpPr>
          <p:cNvPr id="2114" name="Group 431"/>
          <p:cNvGrpSpPr>
            <a:grpSpLocks/>
          </p:cNvGrpSpPr>
          <p:nvPr/>
        </p:nvGrpSpPr>
        <p:grpSpPr bwMode="auto">
          <a:xfrm>
            <a:off x="7923213" y="2392363"/>
            <a:ext cx="500062" cy="233362"/>
            <a:chOff x="3600" y="219"/>
            <a:chExt cx="360" cy="175"/>
          </a:xfrm>
        </p:grpSpPr>
        <p:sp>
          <p:nvSpPr>
            <p:cNvPr id="70064" name="Oval 432"/>
            <p:cNvSpPr>
              <a:spLocks noChangeArrowheads="1"/>
            </p:cNvSpPr>
            <p:nvPr/>
          </p:nvSpPr>
          <p:spPr bwMode="auto">
            <a:xfrm>
              <a:off x="3603" y="298"/>
              <a:ext cx="357" cy="96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70065" name="Line 433"/>
            <p:cNvSpPr>
              <a:spLocks noChangeShapeType="1"/>
            </p:cNvSpPr>
            <p:nvPr/>
          </p:nvSpPr>
          <p:spPr bwMode="auto">
            <a:xfrm>
              <a:off x="3603" y="289"/>
              <a:ext cx="0" cy="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66" name="Line 434"/>
            <p:cNvSpPr>
              <a:spLocks noChangeShapeType="1"/>
            </p:cNvSpPr>
            <p:nvPr/>
          </p:nvSpPr>
          <p:spPr bwMode="auto">
            <a:xfrm>
              <a:off x="3960" y="289"/>
              <a:ext cx="0" cy="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227" name="Rectangle 435"/>
            <p:cNvSpPr>
              <a:spLocks noChangeArrowheads="1"/>
            </p:cNvSpPr>
            <p:nvPr/>
          </p:nvSpPr>
          <p:spPr bwMode="auto">
            <a:xfrm>
              <a:off x="3603" y="289"/>
              <a:ext cx="354" cy="59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endParaRPr lang="it-IT" altLang="en-US" b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70068" name="Oval 436"/>
            <p:cNvSpPr>
              <a:spLocks noChangeArrowheads="1"/>
            </p:cNvSpPr>
            <p:nvPr/>
          </p:nvSpPr>
          <p:spPr bwMode="auto">
            <a:xfrm>
              <a:off x="3600" y="219"/>
              <a:ext cx="357" cy="113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grpSp>
          <p:nvGrpSpPr>
            <p:cNvPr id="2229" name="Group 437"/>
            <p:cNvGrpSpPr>
              <a:grpSpLocks/>
            </p:cNvGrpSpPr>
            <p:nvPr/>
          </p:nvGrpSpPr>
          <p:grpSpPr bwMode="auto">
            <a:xfrm>
              <a:off x="3686" y="244"/>
              <a:ext cx="177" cy="66"/>
              <a:chOff x="2848" y="848"/>
              <a:chExt cx="140" cy="98"/>
            </a:xfrm>
          </p:grpSpPr>
          <p:sp>
            <p:nvSpPr>
              <p:cNvPr id="70070" name="Line 438"/>
              <p:cNvSpPr>
                <a:spLocks noChangeShapeType="1"/>
              </p:cNvSpPr>
              <p:nvPr/>
            </p:nvSpPr>
            <p:spPr bwMode="auto">
              <a:xfrm flipV="1">
                <a:off x="2848" y="848"/>
                <a:ext cx="50" cy="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70071" name="Line 439"/>
              <p:cNvSpPr>
                <a:spLocks noChangeShapeType="1"/>
              </p:cNvSpPr>
              <p:nvPr/>
            </p:nvSpPr>
            <p:spPr bwMode="auto">
              <a:xfrm>
                <a:off x="2944" y="942"/>
                <a:ext cx="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70072" name="Line 440"/>
              <p:cNvSpPr>
                <a:spLocks noChangeShapeType="1"/>
              </p:cNvSpPr>
              <p:nvPr/>
            </p:nvSpPr>
            <p:spPr bwMode="auto">
              <a:xfrm>
                <a:off x="2894" y="850"/>
                <a:ext cx="52" cy="9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2230" name="Group 441"/>
            <p:cNvGrpSpPr>
              <a:grpSpLocks/>
            </p:cNvGrpSpPr>
            <p:nvPr/>
          </p:nvGrpSpPr>
          <p:grpSpPr bwMode="auto">
            <a:xfrm flipV="1">
              <a:off x="3686" y="243"/>
              <a:ext cx="177" cy="66"/>
              <a:chOff x="2848" y="848"/>
              <a:chExt cx="140" cy="98"/>
            </a:xfrm>
          </p:grpSpPr>
          <p:sp>
            <p:nvSpPr>
              <p:cNvPr id="70074" name="Line 442"/>
              <p:cNvSpPr>
                <a:spLocks noChangeShapeType="1"/>
              </p:cNvSpPr>
              <p:nvPr/>
            </p:nvSpPr>
            <p:spPr bwMode="auto">
              <a:xfrm flipV="1">
                <a:off x="2848" y="846"/>
                <a:ext cx="50" cy="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70075" name="Line 443"/>
              <p:cNvSpPr>
                <a:spLocks noChangeShapeType="1"/>
              </p:cNvSpPr>
              <p:nvPr/>
            </p:nvSpPr>
            <p:spPr bwMode="auto">
              <a:xfrm>
                <a:off x="2944" y="946"/>
                <a:ext cx="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70076" name="Line 444"/>
              <p:cNvSpPr>
                <a:spLocks noChangeShapeType="1"/>
              </p:cNvSpPr>
              <p:nvPr/>
            </p:nvSpPr>
            <p:spPr bwMode="auto">
              <a:xfrm>
                <a:off x="2894" y="849"/>
                <a:ext cx="52" cy="97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  <p:grpSp>
        <p:nvGrpSpPr>
          <p:cNvPr id="2115" name="Group 445"/>
          <p:cNvGrpSpPr>
            <a:grpSpLocks/>
          </p:cNvGrpSpPr>
          <p:nvPr/>
        </p:nvGrpSpPr>
        <p:grpSpPr bwMode="auto">
          <a:xfrm>
            <a:off x="7729538" y="3289300"/>
            <a:ext cx="501650" cy="233363"/>
            <a:chOff x="3600" y="219"/>
            <a:chExt cx="360" cy="175"/>
          </a:xfrm>
        </p:grpSpPr>
        <p:sp>
          <p:nvSpPr>
            <p:cNvPr id="70078" name="Oval 446"/>
            <p:cNvSpPr>
              <a:spLocks noChangeArrowheads="1"/>
            </p:cNvSpPr>
            <p:nvPr/>
          </p:nvSpPr>
          <p:spPr bwMode="auto">
            <a:xfrm>
              <a:off x="3603" y="298"/>
              <a:ext cx="357" cy="96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70079" name="Line 447"/>
            <p:cNvSpPr>
              <a:spLocks noChangeShapeType="1"/>
            </p:cNvSpPr>
            <p:nvPr/>
          </p:nvSpPr>
          <p:spPr bwMode="auto">
            <a:xfrm>
              <a:off x="3603" y="289"/>
              <a:ext cx="0" cy="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80" name="Line 448"/>
            <p:cNvSpPr>
              <a:spLocks noChangeShapeType="1"/>
            </p:cNvSpPr>
            <p:nvPr/>
          </p:nvSpPr>
          <p:spPr bwMode="auto">
            <a:xfrm>
              <a:off x="3960" y="289"/>
              <a:ext cx="0" cy="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214" name="Rectangle 449"/>
            <p:cNvSpPr>
              <a:spLocks noChangeArrowheads="1"/>
            </p:cNvSpPr>
            <p:nvPr/>
          </p:nvSpPr>
          <p:spPr bwMode="auto">
            <a:xfrm>
              <a:off x="3603" y="289"/>
              <a:ext cx="354" cy="59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endParaRPr lang="it-IT" altLang="en-US" b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70082" name="Oval 450"/>
            <p:cNvSpPr>
              <a:spLocks noChangeArrowheads="1"/>
            </p:cNvSpPr>
            <p:nvPr/>
          </p:nvSpPr>
          <p:spPr bwMode="auto">
            <a:xfrm>
              <a:off x="3600" y="219"/>
              <a:ext cx="357" cy="113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grpSp>
          <p:nvGrpSpPr>
            <p:cNvPr id="2216" name="Group 451"/>
            <p:cNvGrpSpPr>
              <a:grpSpLocks/>
            </p:cNvGrpSpPr>
            <p:nvPr/>
          </p:nvGrpSpPr>
          <p:grpSpPr bwMode="auto">
            <a:xfrm>
              <a:off x="3686" y="244"/>
              <a:ext cx="177" cy="66"/>
              <a:chOff x="2848" y="848"/>
              <a:chExt cx="140" cy="98"/>
            </a:xfrm>
          </p:grpSpPr>
          <p:sp>
            <p:nvSpPr>
              <p:cNvPr id="70084" name="Line 452"/>
              <p:cNvSpPr>
                <a:spLocks noChangeShapeType="1"/>
              </p:cNvSpPr>
              <p:nvPr/>
            </p:nvSpPr>
            <p:spPr bwMode="auto">
              <a:xfrm flipV="1">
                <a:off x="2848" y="848"/>
                <a:ext cx="50" cy="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70085" name="Line 453"/>
              <p:cNvSpPr>
                <a:spLocks noChangeShapeType="1"/>
              </p:cNvSpPr>
              <p:nvPr/>
            </p:nvSpPr>
            <p:spPr bwMode="auto">
              <a:xfrm>
                <a:off x="2944" y="942"/>
                <a:ext cx="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70086" name="Line 454"/>
              <p:cNvSpPr>
                <a:spLocks noChangeShapeType="1"/>
              </p:cNvSpPr>
              <p:nvPr/>
            </p:nvSpPr>
            <p:spPr bwMode="auto">
              <a:xfrm>
                <a:off x="2894" y="850"/>
                <a:ext cx="52" cy="9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2217" name="Group 455"/>
            <p:cNvGrpSpPr>
              <a:grpSpLocks/>
            </p:cNvGrpSpPr>
            <p:nvPr/>
          </p:nvGrpSpPr>
          <p:grpSpPr bwMode="auto">
            <a:xfrm flipV="1">
              <a:off x="3686" y="243"/>
              <a:ext cx="177" cy="66"/>
              <a:chOff x="2848" y="848"/>
              <a:chExt cx="140" cy="98"/>
            </a:xfrm>
          </p:grpSpPr>
          <p:sp>
            <p:nvSpPr>
              <p:cNvPr id="70088" name="Line 456"/>
              <p:cNvSpPr>
                <a:spLocks noChangeShapeType="1"/>
              </p:cNvSpPr>
              <p:nvPr/>
            </p:nvSpPr>
            <p:spPr bwMode="auto">
              <a:xfrm flipV="1">
                <a:off x="2848" y="846"/>
                <a:ext cx="50" cy="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70089" name="Line 457"/>
              <p:cNvSpPr>
                <a:spLocks noChangeShapeType="1"/>
              </p:cNvSpPr>
              <p:nvPr/>
            </p:nvSpPr>
            <p:spPr bwMode="auto">
              <a:xfrm>
                <a:off x="2944" y="946"/>
                <a:ext cx="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70090" name="Line 458"/>
              <p:cNvSpPr>
                <a:spLocks noChangeShapeType="1"/>
              </p:cNvSpPr>
              <p:nvPr/>
            </p:nvSpPr>
            <p:spPr bwMode="auto">
              <a:xfrm>
                <a:off x="2894" y="849"/>
                <a:ext cx="52" cy="97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  <p:grpSp>
        <p:nvGrpSpPr>
          <p:cNvPr id="2116" name="Group 459"/>
          <p:cNvGrpSpPr>
            <a:grpSpLocks/>
          </p:cNvGrpSpPr>
          <p:nvPr/>
        </p:nvGrpSpPr>
        <p:grpSpPr bwMode="auto">
          <a:xfrm>
            <a:off x="7396163" y="3873500"/>
            <a:ext cx="501650" cy="234950"/>
            <a:chOff x="3600" y="219"/>
            <a:chExt cx="360" cy="175"/>
          </a:xfrm>
        </p:grpSpPr>
        <p:sp>
          <p:nvSpPr>
            <p:cNvPr id="70092" name="Oval 460"/>
            <p:cNvSpPr>
              <a:spLocks noChangeArrowheads="1"/>
            </p:cNvSpPr>
            <p:nvPr/>
          </p:nvSpPr>
          <p:spPr bwMode="auto">
            <a:xfrm>
              <a:off x="3603" y="297"/>
              <a:ext cx="357" cy="97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70093" name="Line 461"/>
            <p:cNvSpPr>
              <a:spLocks noChangeShapeType="1"/>
            </p:cNvSpPr>
            <p:nvPr/>
          </p:nvSpPr>
          <p:spPr bwMode="auto">
            <a:xfrm>
              <a:off x="3603" y="289"/>
              <a:ext cx="0" cy="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94" name="Line 462"/>
            <p:cNvSpPr>
              <a:spLocks noChangeShapeType="1"/>
            </p:cNvSpPr>
            <p:nvPr/>
          </p:nvSpPr>
          <p:spPr bwMode="auto">
            <a:xfrm>
              <a:off x="3960" y="289"/>
              <a:ext cx="0" cy="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201" name="Rectangle 463"/>
            <p:cNvSpPr>
              <a:spLocks noChangeArrowheads="1"/>
            </p:cNvSpPr>
            <p:nvPr/>
          </p:nvSpPr>
          <p:spPr bwMode="auto">
            <a:xfrm>
              <a:off x="3603" y="289"/>
              <a:ext cx="354" cy="59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endParaRPr lang="it-IT" altLang="en-US" b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70096" name="Oval 464"/>
            <p:cNvSpPr>
              <a:spLocks noChangeArrowheads="1"/>
            </p:cNvSpPr>
            <p:nvPr/>
          </p:nvSpPr>
          <p:spPr bwMode="auto">
            <a:xfrm>
              <a:off x="3600" y="219"/>
              <a:ext cx="357" cy="114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grpSp>
          <p:nvGrpSpPr>
            <p:cNvPr id="2203" name="Group 465"/>
            <p:cNvGrpSpPr>
              <a:grpSpLocks/>
            </p:cNvGrpSpPr>
            <p:nvPr/>
          </p:nvGrpSpPr>
          <p:grpSpPr bwMode="auto">
            <a:xfrm>
              <a:off x="3686" y="244"/>
              <a:ext cx="177" cy="66"/>
              <a:chOff x="2848" y="848"/>
              <a:chExt cx="140" cy="98"/>
            </a:xfrm>
          </p:grpSpPr>
          <p:sp>
            <p:nvSpPr>
              <p:cNvPr id="70098" name="Line 466"/>
              <p:cNvSpPr>
                <a:spLocks noChangeShapeType="1"/>
              </p:cNvSpPr>
              <p:nvPr/>
            </p:nvSpPr>
            <p:spPr bwMode="auto">
              <a:xfrm flipV="1">
                <a:off x="2848" y="848"/>
                <a:ext cx="50" cy="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70099" name="Line 467"/>
              <p:cNvSpPr>
                <a:spLocks noChangeShapeType="1"/>
              </p:cNvSpPr>
              <p:nvPr/>
            </p:nvSpPr>
            <p:spPr bwMode="auto">
              <a:xfrm>
                <a:off x="2944" y="946"/>
                <a:ext cx="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70100" name="Line 468"/>
              <p:cNvSpPr>
                <a:spLocks noChangeShapeType="1"/>
              </p:cNvSpPr>
              <p:nvPr/>
            </p:nvSpPr>
            <p:spPr bwMode="auto">
              <a:xfrm>
                <a:off x="2894" y="850"/>
                <a:ext cx="52" cy="9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2204" name="Group 469"/>
            <p:cNvGrpSpPr>
              <a:grpSpLocks/>
            </p:cNvGrpSpPr>
            <p:nvPr/>
          </p:nvGrpSpPr>
          <p:grpSpPr bwMode="auto">
            <a:xfrm flipV="1">
              <a:off x="3686" y="243"/>
              <a:ext cx="177" cy="66"/>
              <a:chOff x="2848" y="848"/>
              <a:chExt cx="140" cy="98"/>
            </a:xfrm>
          </p:grpSpPr>
          <p:sp>
            <p:nvSpPr>
              <p:cNvPr id="70102" name="Line 470"/>
              <p:cNvSpPr>
                <a:spLocks noChangeShapeType="1"/>
              </p:cNvSpPr>
              <p:nvPr/>
            </p:nvSpPr>
            <p:spPr bwMode="auto">
              <a:xfrm flipV="1">
                <a:off x="2848" y="848"/>
                <a:ext cx="50" cy="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70103" name="Line 471"/>
              <p:cNvSpPr>
                <a:spLocks noChangeShapeType="1"/>
              </p:cNvSpPr>
              <p:nvPr/>
            </p:nvSpPr>
            <p:spPr bwMode="auto">
              <a:xfrm>
                <a:off x="2944" y="948"/>
                <a:ext cx="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70104" name="Line 472"/>
              <p:cNvSpPr>
                <a:spLocks noChangeShapeType="1"/>
              </p:cNvSpPr>
              <p:nvPr/>
            </p:nvSpPr>
            <p:spPr bwMode="auto">
              <a:xfrm>
                <a:off x="2894" y="850"/>
                <a:ext cx="52" cy="9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  <p:grpSp>
        <p:nvGrpSpPr>
          <p:cNvPr id="2117" name="Group 473"/>
          <p:cNvGrpSpPr>
            <a:grpSpLocks/>
          </p:cNvGrpSpPr>
          <p:nvPr/>
        </p:nvGrpSpPr>
        <p:grpSpPr bwMode="auto">
          <a:xfrm>
            <a:off x="6786563" y="4362450"/>
            <a:ext cx="500062" cy="233363"/>
            <a:chOff x="3600" y="219"/>
            <a:chExt cx="360" cy="175"/>
          </a:xfrm>
        </p:grpSpPr>
        <p:sp>
          <p:nvSpPr>
            <p:cNvPr id="70106" name="Oval 474"/>
            <p:cNvSpPr>
              <a:spLocks noChangeArrowheads="1"/>
            </p:cNvSpPr>
            <p:nvPr/>
          </p:nvSpPr>
          <p:spPr bwMode="auto">
            <a:xfrm>
              <a:off x="3603" y="298"/>
              <a:ext cx="357" cy="96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70107" name="Line 475"/>
            <p:cNvSpPr>
              <a:spLocks noChangeShapeType="1"/>
            </p:cNvSpPr>
            <p:nvPr/>
          </p:nvSpPr>
          <p:spPr bwMode="auto">
            <a:xfrm>
              <a:off x="3603" y="289"/>
              <a:ext cx="0" cy="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108" name="Line 476"/>
            <p:cNvSpPr>
              <a:spLocks noChangeShapeType="1"/>
            </p:cNvSpPr>
            <p:nvPr/>
          </p:nvSpPr>
          <p:spPr bwMode="auto">
            <a:xfrm>
              <a:off x="3960" y="289"/>
              <a:ext cx="0" cy="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188" name="Rectangle 477"/>
            <p:cNvSpPr>
              <a:spLocks noChangeArrowheads="1"/>
            </p:cNvSpPr>
            <p:nvPr/>
          </p:nvSpPr>
          <p:spPr bwMode="auto">
            <a:xfrm>
              <a:off x="3603" y="289"/>
              <a:ext cx="354" cy="59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endParaRPr lang="it-IT" altLang="en-US" b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70110" name="Oval 478"/>
            <p:cNvSpPr>
              <a:spLocks noChangeArrowheads="1"/>
            </p:cNvSpPr>
            <p:nvPr/>
          </p:nvSpPr>
          <p:spPr bwMode="auto">
            <a:xfrm>
              <a:off x="3600" y="219"/>
              <a:ext cx="357" cy="113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grpSp>
          <p:nvGrpSpPr>
            <p:cNvPr id="2190" name="Group 479"/>
            <p:cNvGrpSpPr>
              <a:grpSpLocks/>
            </p:cNvGrpSpPr>
            <p:nvPr/>
          </p:nvGrpSpPr>
          <p:grpSpPr bwMode="auto">
            <a:xfrm>
              <a:off x="3686" y="244"/>
              <a:ext cx="177" cy="66"/>
              <a:chOff x="2848" y="848"/>
              <a:chExt cx="140" cy="98"/>
            </a:xfrm>
          </p:grpSpPr>
          <p:sp>
            <p:nvSpPr>
              <p:cNvPr id="70112" name="Line 480"/>
              <p:cNvSpPr>
                <a:spLocks noChangeShapeType="1"/>
              </p:cNvSpPr>
              <p:nvPr/>
            </p:nvSpPr>
            <p:spPr bwMode="auto">
              <a:xfrm flipV="1">
                <a:off x="2848" y="848"/>
                <a:ext cx="50" cy="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70113" name="Line 481"/>
              <p:cNvSpPr>
                <a:spLocks noChangeShapeType="1"/>
              </p:cNvSpPr>
              <p:nvPr/>
            </p:nvSpPr>
            <p:spPr bwMode="auto">
              <a:xfrm>
                <a:off x="2944" y="942"/>
                <a:ext cx="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70114" name="Line 482"/>
              <p:cNvSpPr>
                <a:spLocks noChangeShapeType="1"/>
              </p:cNvSpPr>
              <p:nvPr/>
            </p:nvSpPr>
            <p:spPr bwMode="auto">
              <a:xfrm>
                <a:off x="2894" y="850"/>
                <a:ext cx="52" cy="9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2191" name="Group 483"/>
            <p:cNvGrpSpPr>
              <a:grpSpLocks/>
            </p:cNvGrpSpPr>
            <p:nvPr/>
          </p:nvGrpSpPr>
          <p:grpSpPr bwMode="auto">
            <a:xfrm flipV="1">
              <a:off x="3686" y="243"/>
              <a:ext cx="177" cy="66"/>
              <a:chOff x="2848" y="848"/>
              <a:chExt cx="140" cy="98"/>
            </a:xfrm>
          </p:grpSpPr>
          <p:sp>
            <p:nvSpPr>
              <p:cNvPr id="70116" name="Line 484"/>
              <p:cNvSpPr>
                <a:spLocks noChangeShapeType="1"/>
              </p:cNvSpPr>
              <p:nvPr/>
            </p:nvSpPr>
            <p:spPr bwMode="auto">
              <a:xfrm flipV="1">
                <a:off x="2848" y="846"/>
                <a:ext cx="50" cy="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70117" name="Line 485"/>
              <p:cNvSpPr>
                <a:spLocks noChangeShapeType="1"/>
              </p:cNvSpPr>
              <p:nvPr/>
            </p:nvSpPr>
            <p:spPr bwMode="auto">
              <a:xfrm>
                <a:off x="2944" y="946"/>
                <a:ext cx="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70118" name="Line 486"/>
              <p:cNvSpPr>
                <a:spLocks noChangeShapeType="1"/>
              </p:cNvSpPr>
              <p:nvPr/>
            </p:nvSpPr>
            <p:spPr bwMode="auto">
              <a:xfrm>
                <a:off x="2894" y="849"/>
                <a:ext cx="52" cy="97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  <p:grpSp>
        <p:nvGrpSpPr>
          <p:cNvPr id="2118" name="Group 487"/>
          <p:cNvGrpSpPr>
            <a:grpSpLocks/>
          </p:cNvGrpSpPr>
          <p:nvPr/>
        </p:nvGrpSpPr>
        <p:grpSpPr bwMode="auto">
          <a:xfrm>
            <a:off x="5983288" y="3986213"/>
            <a:ext cx="501650" cy="233362"/>
            <a:chOff x="3600" y="219"/>
            <a:chExt cx="360" cy="175"/>
          </a:xfrm>
        </p:grpSpPr>
        <p:sp>
          <p:nvSpPr>
            <p:cNvPr id="70120" name="Oval 488"/>
            <p:cNvSpPr>
              <a:spLocks noChangeArrowheads="1"/>
            </p:cNvSpPr>
            <p:nvPr/>
          </p:nvSpPr>
          <p:spPr bwMode="auto">
            <a:xfrm>
              <a:off x="3603" y="298"/>
              <a:ext cx="357" cy="96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70121" name="Line 489"/>
            <p:cNvSpPr>
              <a:spLocks noChangeShapeType="1"/>
            </p:cNvSpPr>
            <p:nvPr/>
          </p:nvSpPr>
          <p:spPr bwMode="auto">
            <a:xfrm>
              <a:off x="3603" y="289"/>
              <a:ext cx="0" cy="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122" name="Line 490"/>
            <p:cNvSpPr>
              <a:spLocks noChangeShapeType="1"/>
            </p:cNvSpPr>
            <p:nvPr/>
          </p:nvSpPr>
          <p:spPr bwMode="auto">
            <a:xfrm>
              <a:off x="3960" y="289"/>
              <a:ext cx="0" cy="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175" name="Rectangle 491"/>
            <p:cNvSpPr>
              <a:spLocks noChangeArrowheads="1"/>
            </p:cNvSpPr>
            <p:nvPr/>
          </p:nvSpPr>
          <p:spPr bwMode="auto">
            <a:xfrm>
              <a:off x="3603" y="289"/>
              <a:ext cx="354" cy="59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endParaRPr lang="it-IT" altLang="en-US" b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70124" name="Oval 492"/>
            <p:cNvSpPr>
              <a:spLocks noChangeArrowheads="1"/>
            </p:cNvSpPr>
            <p:nvPr/>
          </p:nvSpPr>
          <p:spPr bwMode="auto">
            <a:xfrm>
              <a:off x="3600" y="219"/>
              <a:ext cx="357" cy="113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grpSp>
          <p:nvGrpSpPr>
            <p:cNvPr id="2177" name="Group 493"/>
            <p:cNvGrpSpPr>
              <a:grpSpLocks/>
            </p:cNvGrpSpPr>
            <p:nvPr/>
          </p:nvGrpSpPr>
          <p:grpSpPr bwMode="auto">
            <a:xfrm>
              <a:off x="3686" y="244"/>
              <a:ext cx="177" cy="66"/>
              <a:chOff x="2848" y="848"/>
              <a:chExt cx="140" cy="98"/>
            </a:xfrm>
          </p:grpSpPr>
          <p:sp>
            <p:nvSpPr>
              <p:cNvPr id="70126" name="Line 494"/>
              <p:cNvSpPr>
                <a:spLocks noChangeShapeType="1"/>
              </p:cNvSpPr>
              <p:nvPr/>
            </p:nvSpPr>
            <p:spPr bwMode="auto">
              <a:xfrm flipV="1">
                <a:off x="2848" y="848"/>
                <a:ext cx="50" cy="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70127" name="Line 495"/>
              <p:cNvSpPr>
                <a:spLocks noChangeShapeType="1"/>
              </p:cNvSpPr>
              <p:nvPr/>
            </p:nvSpPr>
            <p:spPr bwMode="auto">
              <a:xfrm>
                <a:off x="2944" y="942"/>
                <a:ext cx="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70128" name="Line 496"/>
              <p:cNvSpPr>
                <a:spLocks noChangeShapeType="1"/>
              </p:cNvSpPr>
              <p:nvPr/>
            </p:nvSpPr>
            <p:spPr bwMode="auto">
              <a:xfrm>
                <a:off x="2894" y="850"/>
                <a:ext cx="52" cy="9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2178" name="Group 497"/>
            <p:cNvGrpSpPr>
              <a:grpSpLocks/>
            </p:cNvGrpSpPr>
            <p:nvPr/>
          </p:nvGrpSpPr>
          <p:grpSpPr bwMode="auto">
            <a:xfrm flipV="1">
              <a:off x="3686" y="243"/>
              <a:ext cx="177" cy="66"/>
              <a:chOff x="2848" y="848"/>
              <a:chExt cx="140" cy="98"/>
            </a:xfrm>
          </p:grpSpPr>
          <p:sp>
            <p:nvSpPr>
              <p:cNvPr id="70130" name="Line 498"/>
              <p:cNvSpPr>
                <a:spLocks noChangeShapeType="1"/>
              </p:cNvSpPr>
              <p:nvPr/>
            </p:nvSpPr>
            <p:spPr bwMode="auto">
              <a:xfrm flipV="1">
                <a:off x="2848" y="846"/>
                <a:ext cx="50" cy="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70131" name="Line 499"/>
              <p:cNvSpPr>
                <a:spLocks noChangeShapeType="1"/>
              </p:cNvSpPr>
              <p:nvPr/>
            </p:nvSpPr>
            <p:spPr bwMode="auto">
              <a:xfrm>
                <a:off x="2944" y="946"/>
                <a:ext cx="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70132" name="Line 500"/>
              <p:cNvSpPr>
                <a:spLocks noChangeShapeType="1"/>
              </p:cNvSpPr>
              <p:nvPr/>
            </p:nvSpPr>
            <p:spPr bwMode="auto">
              <a:xfrm>
                <a:off x="2894" y="849"/>
                <a:ext cx="52" cy="97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  <p:sp>
        <p:nvSpPr>
          <p:cNvPr id="70133" name="Line 501"/>
          <p:cNvSpPr>
            <a:spLocks noChangeShapeType="1"/>
          </p:cNvSpPr>
          <p:nvPr/>
        </p:nvSpPr>
        <p:spPr bwMode="auto">
          <a:xfrm flipV="1">
            <a:off x="6238875" y="4198938"/>
            <a:ext cx="1588" cy="24923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120" name="Group 502"/>
          <p:cNvGrpSpPr>
            <a:grpSpLocks/>
          </p:cNvGrpSpPr>
          <p:nvPr/>
        </p:nvGrpSpPr>
        <p:grpSpPr bwMode="auto">
          <a:xfrm>
            <a:off x="4692650" y="1533525"/>
            <a:ext cx="814388" cy="893763"/>
            <a:chOff x="4180" y="744"/>
            <a:chExt cx="513" cy="563"/>
          </a:xfrm>
        </p:grpSpPr>
        <p:sp>
          <p:nvSpPr>
            <p:cNvPr id="70135" name="Rectangle 503"/>
            <p:cNvSpPr>
              <a:spLocks noChangeArrowheads="1"/>
            </p:cNvSpPr>
            <p:nvPr/>
          </p:nvSpPr>
          <p:spPr bwMode="auto">
            <a:xfrm>
              <a:off x="4242" y="747"/>
              <a:ext cx="426" cy="4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70136" name="Rectangle 504"/>
            <p:cNvSpPr>
              <a:spLocks noChangeArrowheads="1"/>
            </p:cNvSpPr>
            <p:nvPr/>
          </p:nvSpPr>
          <p:spPr bwMode="auto">
            <a:xfrm>
              <a:off x="4221" y="762"/>
              <a:ext cx="435" cy="504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70137" name="Rectangle 505"/>
            <p:cNvSpPr>
              <a:spLocks noChangeArrowheads="1"/>
            </p:cNvSpPr>
            <p:nvPr/>
          </p:nvSpPr>
          <p:spPr bwMode="auto">
            <a:xfrm>
              <a:off x="4224" y="873"/>
              <a:ext cx="426" cy="108"/>
            </a:xfrm>
            <a:prstGeom prst="rect">
              <a:avLst/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168" name="Text Box 506"/>
            <p:cNvSpPr txBox="1">
              <a:spLocks noChangeArrowheads="1"/>
            </p:cNvSpPr>
            <p:nvPr/>
          </p:nvSpPr>
          <p:spPr bwMode="auto">
            <a:xfrm>
              <a:off x="4180" y="744"/>
              <a:ext cx="513" cy="5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applicaz.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bg1"/>
                  </a:solidFill>
                  <a:latin typeface="Comic Sans MS" panose="030F0702030302020204" pitchFamily="66" charset="0"/>
                </a:rPr>
                <a:t>trasporto</a:t>
              </a:r>
              <a:endParaRPr lang="en-US" altLang="en-US" sz="900" b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rete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collegam.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fisico</a:t>
              </a:r>
              <a:endParaRPr lang="en-US" altLang="en-US" sz="900" b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70139" name="Line 507"/>
            <p:cNvSpPr>
              <a:spLocks noChangeShapeType="1"/>
            </p:cNvSpPr>
            <p:nvPr/>
          </p:nvSpPr>
          <p:spPr bwMode="auto">
            <a:xfrm>
              <a:off x="4221" y="978"/>
              <a:ext cx="435" cy="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140" name="Line 508"/>
            <p:cNvSpPr>
              <a:spLocks noChangeShapeType="1"/>
            </p:cNvSpPr>
            <p:nvPr/>
          </p:nvSpPr>
          <p:spPr bwMode="auto">
            <a:xfrm>
              <a:off x="4227" y="1065"/>
              <a:ext cx="435" cy="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141" name="Line 509"/>
            <p:cNvSpPr>
              <a:spLocks noChangeShapeType="1"/>
            </p:cNvSpPr>
            <p:nvPr/>
          </p:nvSpPr>
          <p:spPr bwMode="auto">
            <a:xfrm>
              <a:off x="4227" y="1152"/>
              <a:ext cx="435" cy="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121" name="Group 510"/>
          <p:cNvGrpSpPr>
            <a:grpSpLocks/>
          </p:cNvGrpSpPr>
          <p:nvPr/>
        </p:nvGrpSpPr>
        <p:grpSpPr bwMode="auto">
          <a:xfrm>
            <a:off x="7816850" y="4419600"/>
            <a:ext cx="814388" cy="893763"/>
            <a:chOff x="4180" y="744"/>
            <a:chExt cx="513" cy="563"/>
          </a:xfrm>
        </p:grpSpPr>
        <p:sp>
          <p:nvSpPr>
            <p:cNvPr id="70143" name="Rectangle 511"/>
            <p:cNvSpPr>
              <a:spLocks noChangeArrowheads="1"/>
            </p:cNvSpPr>
            <p:nvPr/>
          </p:nvSpPr>
          <p:spPr bwMode="auto">
            <a:xfrm>
              <a:off x="4242" y="747"/>
              <a:ext cx="426" cy="4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70144" name="Rectangle 512"/>
            <p:cNvSpPr>
              <a:spLocks noChangeArrowheads="1"/>
            </p:cNvSpPr>
            <p:nvPr/>
          </p:nvSpPr>
          <p:spPr bwMode="auto">
            <a:xfrm>
              <a:off x="4221" y="762"/>
              <a:ext cx="435" cy="504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70145" name="Rectangle 513"/>
            <p:cNvSpPr>
              <a:spLocks noChangeArrowheads="1"/>
            </p:cNvSpPr>
            <p:nvPr/>
          </p:nvSpPr>
          <p:spPr bwMode="auto">
            <a:xfrm>
              <a:off x="4224" y="873"/>
              <a:ext cx="426" cy="108"/>
            </a:xfrm>
            <a:prstGeom prst="rect">
              <a:avLst/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161" name="Text Box 514"/>
            <p:cNvSpPr txBox="1">
              <a:spLocks noChangeArrowheads="1"/>
            </p:cNvSpPr>
            <p:nvPr/>
          </p:nvSpPr>
          <p:spPr bwMode="auto">
            <a:xfrm>
              <a:off x="4180" y="744"/>
              <a:ext cx="513" cy="5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applicaz.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bg1"/>
                  </a:solidFill>
                  <a:latin typeface="Comic Sans MS" panose="030F0702030302020204" pitchFamily="66" charset="0"/>
                </a:rPr>
                <a:t>trasporto</a:t>
              </a:r>
              <a:endParaRPr lang="en-US" altLang="en-US" sz="900" b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rete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collegam.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fisico</a:t>
              </a:r>
            </a:p>
          </p:txBody>
        </p:sp>
        <p:sp>
          <p:nvSpPr>
            <p:cNvPr id="70147" name="Line 515"/>
            <p:cNvSpPr>
              <a:spLocks noChangeShapeType="1"/>
            </p:cNvSpPr>
            <p:nvPr/>
          </p:nvSpPr>
          <p:spPr bwMode="auto">
            <a:xfrm>
              <a:off x="4221" y="978"/>
              <a:ext cx="435" cy="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148" name="Line 516"/>
            <p:cNvSpPr>
              <a:spLocks noChangeShapeType="1"/>
            </p:cNvSpPr>
            <p:nvPr/>
          </p:nvSpPr>
          <p:spPr bwMode="auto">
            <a:xfrm>
              <a:off x="4227" y="1065"/>
              <a:ext cx="435" cy="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149" name="Line 517"/>
            <p:cNvSpPr>
              <a:spLocks noChangeShapeType="1"/>
            </p:cNvSpPr>
            <p:nvPr/>
          </p:nvSpPr>
          <p:spPr bwMode="auto">
            <a:xfrm>
              <a:off x="4227" y="1152"/>
              <a:ext cx="435" cy="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122" name="Group 518"/>
          <p:cNvGrpSpPr>
            <a:grpSpLocks/>
          </p:cNvGrpSpPr>
          <p:nvPr/>
        </p:nvGrpSpPr>
        <p:grpSpPr bwMode="auto">
          <a:xfrm>
            <a:off x="7154863" y="3538538"/>
            <a:ext cx="814387" cy="733425"/>
            <a:chOff x="2923" y="3345"/>
            <a:chExt cx="513" cy="462"/>
          </a:xfrm>
        </p:grpSpPr>
        <p:sp>
          <p:nvSpPr>
            <p:cNvPr id="70151" name="Rectangle 519"/>
            <p:cNvSpPr>
              <a:spLocks noChangeArrowheads="1"/>
            </p:cNvSpPr>
            <p:nvPr/>
          </p:nvSpPr>
          <p:spPr bwMode="auto">
            <a:xfrm>
              <a:off x="2988" y="3444"/>
              <a:ext cx="426" cy="30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70152" name="Rectangle 520"/>
            <p:cNvSpPr>
              <a:spLocks noChangeArrowheads="1"/>
            </p:cNvSpPr>
            <p:nvPr/>
          </p:nvSpPr>
          <p:spPr bwMode="auto">
            <a:xfrm>
              <a:off x="2961" y="3465"/>
              <a:ext cx="435" cy="31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2155" name="Text Box 521"/>
            <p:cNvSpPr txBox="1">
              <a:spLocks noChangeArrowheads="1"/>
            </p:cNvSpPr>
            <p:nvPr/>
          </p:nvSpPr>
          <p:spPr bwMode="auto">
            <a:xfrm>
              <a:off x="2923" y="3345"/>
              <a:ext cx="513" cy="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endParaRPr lang="en-US" altLang="en-US" sz="900" b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rete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collegam.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fisico</a:t>
              </a:r>
              <a:endParaRPr lang="en-US" altLang="en-US" sz="900" b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70154" name="Line 522"/>
            <p:cNvSpPr>
              <a:spLocks noChangeShapeType="1"/>
            </p:cNvSpPr>
            <p:nvPr/>
          </p:nvSpPr>
          <p:spPr bwMode="auto">
            <a:xfrm>
              <a:off x="2958" y="3657"/>
              <a:ext cx="435" cy="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155" name="Line 523"/>
            <p:cNvSpPr>
              <a:spLocks noChangeShapeType="1"/>
            </p:cNvSpPr>
            <p:nvPr/>
          </p:nvSpPr>
          <p:spPr bwMode="auto">
            <a:xfrm>
              <a:off x="2964" y="3561"/>
              <a:ext cx="435" cy="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123" name="Group 524"/>
          <p:cNvGrpSpPr>
            <a:grpSpLocks/>
          </p:cNvGrpSpPr>
          <p:nvPr/>
        </p:nvGrpSpPr>
        <p:grpSpPr bwMode="auto">
          <a:xfrm>
            <a:off x="7688263" y="2957513"/>
            <a:ext cx="814387" cy="733425"/>
            <a:chOff x="2923" y="3345"/>
            <a:chExt cx="513" cy="462"/>
          </a:xfrm>
        </p:grpSpPr>
        <p:sp>
          <p:nvSpPr>
            <p:cNvPr id="70157" name="Rectangle 525"/>
            <p:cNvSpPr>
              <a:spLocks noChangeArrowheads="1"/>
            </p:cNvSpPr>
            <p:nvPr/>
          </p:nvSpPr>
          <p:spPr bwMode="auto">
            <a:xfrm>
              <a:off x="2988" y="3444"/>
              <a:ext cx="426" cy="30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70158" name="Rectangle 526"/>
            <p:cNvSpPr>
              <a:spLocks noChangeArrowheads="1"/>
            </p:cNvSpPr>
            <p:nvPr/>
          </p:nvSpPr>
          <p:spPr bwMode="auto">
            <a:xfrm>
              <a:off x="2961" y="3465"/>
              <a:ext cx="435" cy="31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2150" name="Text Box 527"/>
            <p:cNvSpPr txBox="1">
              <a:spLocks noChangeArrowheads="1"/>
            </p:cNvSpPr>
            <p:nvPr/>
          </p:nvSpPr>
          <p:spPr bwMode="auto">
            <a:xfrm>
              <a:off x="2923" y="3345"/>
              <a:ext cx="513" cy="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endParaRPr lang="en-US" altLang="en-US" sz="900" b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rete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collegam.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fisico</a:t>
              </a:r>
              <a:endParaRPr lang="en-US" altLang="en-US" sz="900" b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70160" name="Line 528"/>
            <p:cNvSpPr>
              <a:spLocks noChangeShapeType="1"/>
            </p:cNvSpPr>
            <p:nvPr/>
          </p:nvSpPr>
          <p:spPr bwMode="auto">
            <a:xfrm>
              <a:off x="2958" y="3657"/>
              <a:ext cx="435" cy="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161" name="Line 529"/>
            <p:cNvSpPr>
              <a:spLocks noChangeShapeType="1"/>
            </p:cNvSpPr>
            <p:nvPr/>
          </p:nvSpPr>
          <p:spPr bwMode="auto">
            <a:xfrm>
              <a:off x="2964" y="3561"/>
              <a:ext cx="435" cy="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124" name="Group 530"/>
          <p:cNvGrpSpPr>
            <a:grpSpLocks/>
          </p:cNvGrpSpPr>
          <p:nvPr/>
        </p:nvGrpSpPr>
        <p:grpSpPr bwMode="auto">
          <a:xfrm>
            <a:off x="6802438" y="2652713"/>
            <a:ext cx="814387" cy="733425"/>
            <a:chOff x="2923" y="3345"/>
            <a:chExt cx="513" cy="462"/>
          </a:xfrm>
        </p:grpSpPr>
        <p:sp>
          <p:nvSpPr>
            <p:cNvPr id="70163" name="Rectangle 531"/>
            <p:cNvSpPr>
              <a:spLocks noChangeArrowheads="1"/>
            </p:cNvSpPr>
            <p:nvPr/>
          </p:nvSpPr>
          <p:spPr bwMode="auto">
            <a:xfrm>
              <a:off x="2988" y="3444"/>
              <a:ext cx="426" cy="30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70164" name="Rectangle 532"/>
            <p:cNvSpPr>
              <a:spLocks noChangeArrowheads="1"/>
            </p:cNvSpPr>
            <p:nvPr/>
          </p:nvSpPr>
          <p:spPr bwMode="auto">
            <a:xfrm>
              <a:off x="2961" y="3465"/>
              <a:ext cx="435" cy="31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2145" name="Text Box 533"/>
            <p:cNvSpPr txBox="1">
              <a:spLocks noChangeArrowheads="1"/>
            </p:cNvSpPr>
            <p:nvPr/>
          </p:nvSpPr>
          <p:spPr bwMode="auto">
            <a:xfrm>
              <a:off x="2923" y="3345"/>
              <a:ext cx="513" cy="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endParaRPr lang="en-US" altLang="en-US" sz="900" b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rete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collegam.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fisico</a:t>
              </a:r>
            </a:p>
          </p:txBody>
        </p:sp>
        <p:sp>
          <p:nvSpPr>
            <p:cNvPr id="70166" name="Line 534"/>
            <p:cNvSpPr>
              <a:spLocks noChangeShapeType="1"/>
            </p:cNvSpPr>
            <p:nvPr/>
          </p:nvSpPr>
          <p:spPr bwMode="auto">
            <a:xfrm>
              <a:off x="2958" y="3657"/>
              <a:ext cx="435" cy="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167" name="Line 535"/>
            <p:cNvSpPr>
              <a:spLocks noChangeShapeType="1"/>
            </p:cNvSpPr>
            <p:nvPr/>
          </p:nvSpPr>
          <p:spPr bwMode="auto">
            <a:xfrm>
              <a:off x="2964" y="3561"/>
              <a:ext cx="435" cy="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125" name="Group 536"/>
          <p:cNvGrpSpPr>
            <a:grpSpLocks/>
          </p:cNvGrpSpPr>
          <p:nvPr/>
        </p:nvGrpSpPr>
        <p:grpSpPr bwMode="auto">
          <a:xfrm>
            <a:off x="6735763" y="1881188"/>
            <a:ext cx="814387" cy="733425"/>
            <a:chOff x="2923" y="3345"/>
            <a:chExt cx="513" cy="462"/>
          </a:xfrm>
        </p:grpSpPr>
        <p:sp>
          <p:nvSpPr>
            <p:cNvPr id="70169" name="Rectangle 537"/>
            <p:cNvSpPr>
              <a:spLocks noChangeArrowheads="1"/>
            </p:cNvSpPr>
            <p:nvPr/>
          </p:nvSpPr>
          <p:spPr bwMode="auto">
            <a:xfrm>
              <a:off x="2988" y="3444"/>
              <a:ext cx="426" cy="30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70170" name="Rectangle 538"/>
            <p:cNvSpPr>
              <a:spLocks noChangeArrowheads="1"/>
            </p:cNvSpPr>
            <p:nvPr/>
          </p:nvSpPr>
          <p:spPr bwMode="auto">
            <a:xfrm>
              <a:off x="2961" y="3465"/>
              <a:ext cx="435" cy="31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2140" name="Text Box 539"/>
            <p:cNvSpPr txBox="1">
              <a:spLocks noChangeArrowheads="1"/>
            </p:cNvSpPr>
            <p:nvPr/>
          </p:nvSpPr>
          <p:spPr bwMode="auto">
            <a:xfrm>
              <a:off x="2923" y="3345"/>
              <a:ext cx="513" cy="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endParaRPr lang="en-US" altLang="en-US" sz="900" b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rete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collegam.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fisico</a:t>
              </a:r>
              <a:endParaRPr lang="en-US" altLang="en-US" sz="900" b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70172" name="Line 540"/>
            <p:cNvSpPr>
              <a:spLocks noChangeShapeType="1"/>
            </p:cNvSpPr>
            <p:nvPr/>
          </p:nvSpPr>
          <p:spPr bwMode="auto">
            <a:xfrm>
              <a:off x="2958" y="3657"/>
              <a:ext cx="435" cy="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173" name="Line 541"/>
            <p:cNvSpPr>
              <a:spLocks noChangeShapeType="1"/>
            </p:cNvSpPr>
            <p:nvPr/>
          </p:nvSpPr>
          <p:spPr bwMode="auto">
            <a:xfrm>
              <a:off x="2964" y="3561"/>
              <a:ext cx="435" cy="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126" name="Group 542"/>
          <p:cNvGrpSpPr>
            <a:grpSpLocks/>
          </p:cNvGrpSpPr>
          <p:nvPr/>
        </p:nvGrpSpPr>
        <p:grpSpPr bwMode="auto">
          <a:xfrm>
            <a:off x="5802313" y="2166938"/>
            <a:ext cx="814387" cy="733425"/>
            <a:chOff x="2923" y="3345"/>
            <a:chExt cx="513" cy="462"/>
          </a:xfrm>
        </p:grpSpPr>
        <p:sp>
          <p:nvSpPr>
            <p:cNvPr id="70175" name="Rectangle 543"/>
            <p:cNvSpPr>
              <a:spLocks noChangeArrowheads="1"/>
            </p:cNvSpPr>
            <p:nvPr/>
          </p:nvSpPr>
          <p:spPr bwMode="auto">
            <a:xfrm>
              <a:off x="2988" y="3444"/>
              <a:ext cx="426" cy="30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70176" name="Rectangle 544"/>
            <p:cNvSpPr>
              <a:spLocks noChangeArrowheads="1"/>
            </p:cNvSpPr>
            <p:nvPr/>
          </p:nvSpPr>
          <p:spPr bwMode="auto">
            <a:xfrm>
              <a:off x="2961" y="3465"/>
              <a:ext cx="435" cy="31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2135" name="Text Box 545"/>
            <p:cNvSpPr txBox="1">
              <a:spLocks noChangeArrowheads="1"/>
            </p:cNvSpPr>
            <p:nvPr/>
          </p:nvSpPr>
          <p:spPr bwMode="auto">
            <a:xfrm>
              <a:off x="2923" y="3345"/>
              <a:ext cx="513" cy="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endParaRPr lang="en-US" altLang="en-US" sz="900" b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rete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collegam.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9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fisico</a:t>
              </a:r>
              <a:endParaRPr lang="en-US" altLang="en-US" sz="900" b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70178" name="Line 546"/>
            <p:cNvSpPr>
              <a:spLocks noChangeShapeType="1"/>
            </p:cNvSpPr>
            <p:nvPr/>
          </p:nvSpPr>
          <p:spPr bwMode="auto">
            <a:xfrm>
              <a:off x="2958" y="3657"/>
              <a:ext cx="435" cy="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179" name="Line 547"/>
            <p:cNvSpPr>
              <a:spLocks noChangeShapeType="1"/>
            </p:cNvSpPr>
            <p:nvPr/>
          </p:nvSpPr>
          <p:spPr bwMode="auto">
            <a:xfrm>
              <a:off x="2964" y="3561"/>
              <a:ext cx="435" cy="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127" name="Group 548"/>
          <p:cNvGrpSpPr>
            <a:grpSpLocks/>
          </p:cNvGrpSpPr>
          <p:nvPr/>
        </p:nvGrpSpPr>
        <p:grpSpPr bwMode="auto">
          <a:xfrm rot="2937887">
            <a:off x="4745038" y="2984500"/>
            <a:ext cx="3781425" cy="441325"/>
            <a:chOff x="2936" y="3578"/>
            <a:chExt cx="2382" cy="278"/>
          </a:xfrm>
        </p:grpSpPr>
        <p:sp>
          <p:nvSpPr>
            <p:cNvPr id="70181" name="Rectangle 549"/>
            <p:cNvSpPr>
              <a:spLocks noChangeArrowheads="1"/>
            </p:cNvSpPr>
            <p:nvPr/>
          </p:nvSpPr>
          <p:spPr bwMode="auto">
            <a:xfrm>
              <a:off x="3162" y="3630"/>
              <a:ext cx="1920" cy="174"/>
            </a:xfrm>
            <a:prstGeom prst="rect">
              <a:avLst/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130" name="Text Box 550"/>
            <p:cNvSpPr txBox="1">
              <a:spLocks noChangeArrowheads="1"/>
            </p:cNvSpPr>
            <p:nvPr/>
          </p:nvSpPr>
          <p:spPr bwMode="auto">
            <a:xfrm>
              <a:off x="3232" y="3620"/>
              <a:ext cx="1846" cy="2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1600" b="0">
                  <a:solidFill>
                    <a:schemeClr val="bg1"/>
                  </a:solidFill>
                  <a:latin typeface="Comic Sans MS" panose="030F0702030302020204" pitchFamily="66" charset="0"/>
                </a:rPr>
                <a:t>Trasporto logico punto-punto</a:t>
              </a:r>
              <a:endParaRPr lang="en-US" altLang="en-US" sz="1600" b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70183" name="Freeform 551"/>
            <p:cNvSpPr>
              <a:spLocks/>
            </p:cNvSpPr>
            <p:nvPr/>
          </p:nvSpPr>
          <p:spPr bwMode="auto">
            <a:xfrm>
              <a:off x="2932" y="3579"/>
              <a:ext cx="282" cy="264"/>
            </a:xfrm>
            <a:custGeom>
              <a:avLst/>
              <a:gdLst/>
              <a:ahLst/>
              <a:cxnLst>
                <a:cxn ang="0">
                  <a:pos x="282" y="0"/>
                </a:cxn>
                <a:cxn ang="0">
                  <a:pos x="282" y="264"/>
                </a:cxn>
                <a:cxn ang="0">
                  <a:pos x="0" y="129"/>
                </a:cxn>
                <a:cxn ang="0">
                  <a:pos x="282" y="0"/>
                </a:cxn>
              </a:cxnLst>
              <a:rect l="0" t="0" r="r" b="b"/>
              <a:pathLst>
                <a:path w="282" h="264">
                  <a:moveTo>
                    <a:pt x="282" y="0"/>
                  </a:moveTo>
                  <a:cubicBezTo>
                    <a:pt x="282" y="132"/>
                    <a:pt x="282" y="264"/>
                    <a:pt x="282" y="264"/>
                  </a:cubicBezTo>
                  <a:cubicBezTo>
                    <a:pt x="159" y="150"/>
                    <a:pt x="0" y="153"/>
                    <a:pt x="0" y="129"/>
                  </a:cubicBezTo>
                  <a:cubicBezTo>
                    <a:pt x="0" y="108"/>
                    <a:pt x="153" y="108"/>
                    <a:pt x="282" y="0"/>
                  </a:cubicBezTo>
                  <a:close/>
                </a:path>
              </a:pathLst>
            </a:custGeom>
            <a:solidFill>
              <a:srgbClr val="FF0000"/>
            </a:soli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70184" name="Freeform 552"/>
            <p:cNvSpPr>
              <a:spLocks/>
            </p:cNvSpPr>
            <p:nvPr/>
          </p:nvSpPr>
          <p:spPr bwMode="auto">
            <a:xfrm flipH="1">
              <a:off x="5031" y="3588"/>
              <a:ext cx="282" cy="264"/>
            </a:xfrm>
            <a:custGeom>
              <a:avLst/>
              <a:gdLst/>
              <a:ahLst/>
              <a:cxnLst>
                <a:cxn ang="0">
                  <a:pos x="282" y="0"/>
                </a:cxn>
                <a:cxn ang="0">
                  <a:pos x="282" y="264"/>
                </a:cxn>
                <a:cxn ang="0">
                  <a:pos x="0" y="129"/>
                </a:cxn>
                <a:cxn ang="0">
                  <a:pos x="282" y="0"/>
                </a:cxn>
              </a:cxnLst>
              <a:rect l="0" t="0" r="r" b="b"/>
              <a:pathLst>
                <a:path w="282" h="264">
                  <a:moveTo>
                    <a:pt x="282" y="0"/>
                  </a:moveTo>
                  <a:cubicBezTo>
                    <a:pt x="282" y="132"/>
                    <a:pt x="282" y="264"/>
                    <a:pt x="282" y="264"/>
                  </a:cubicBezTo>
                  <a:cubicBezTo>
                    <a:pt x="159" y="150"/>
                    <a:pt x="0" y="153"/>
                    <a:pt x="0" y="129"/>
                  </a:cubicBezTo>
                  <a:cubicBezTo>
                    <a:pt x="0" y="108"/>
                    <a:pt x="153" y="108"/>
                    <a:pt x="282" y="0"/>
                  </a:cubicBezTo>
                  <a:close/>
                </a:path>
              </a:pathLst>
            </a:custGeom>
            <a:solidFill>
              <a:srgbClr val="FF0000"/>
            </a:soli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  <p:sp>
        <p:nvSpPr>
          <p:cNvPr id="2128" name="Text Box 553"/>
          <p:cNvSpPr txBox="1">
            <a:spLocks noChangeArrowheads="1"/>
          </p:cNvSpPr>
          <p:nvPr/>
        </p:nvSpPr>
        <p:spPr bwMode="auto">
          <a:xfrm>
            <a:off x="1003300" y="5664200"/>
            <a:ext cx="69723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800100" indent="-3429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Lo sviluppatore sceglie TCP o UDP quando crea la socket</a:t>
            </a:r>
          </a:p>
          <a:p>
            <a:pPr lvl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DatagramSocket mySocket= new DatagramSocket();</a:t>
            </a:r>
          </a:p>
          <a:p>
            <a:pPr lvl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DatagramSocket mySocket= new DatagramSocket(12345);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F14FE1DD-FC29-4E4F-9535-13C5DB8106C2}" type="slidenum">
              <a:rPr lang="it-IT" altLang="en-US" sz="1200" b="0">
                <a:solidFill>
                  <a:schemeClr val="tx1"/>
                </a:solidFill>
              </a:rPr>
              <a:pPr/>
              <a:t>8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332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Il livello sottostante</a:t>
            </a:r>
          </a:p>
        </p:txBody>
      </p:sp>
      <p:sp>
        <p:nvSpPr>
          <p:cNvPr id="332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509713"/>
            <a:ext cx="7772400" cy="4541837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000" smtClean="0"/>
              <a:t>Il livello di rete usa </a:t>
            </a:r>
            <a:r>
              <a:rPr lang="en-US" sz="2000" smtClean="0">
                <a:solidFill>
                  <a:srgbClr val="FF0000"/>
                </a:solidFill>
              </a:rPr>
              <a:t>IP</a:t>
            </a:r>
            <a:r>
              <a:rPr lang="en-US" sz="2000" smtClean="0"/>
              <a:t> che, come modello di servizio, è a “</a:t>
            </a:r>
            <a:r>
              <a:rPr lang="en-US" sz="2000" smtClean="0">
                <a:solidFill>
                  <a:srgbClr val="FF0000"/>
                </a:solidFill>
                <a:effectLst/>
              </a:rPr>
              <a:t>Best-Effort</a:t>
            </a:r>
            <a:r>
              <a:rPr lang="en-US" sz="2000" smtClean="0"/>
              <a:t>” ovvero </a:t>
            </a:r>
            <a:r>
              <a:rPr lang="en-US" sz="2000" b="0" smtClean="0"/>
              <a:t>non affidabile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1800" smtClean="0"/>
              <a:t>Non assicura la consegna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1800" smtClean="0"/>
              <a:t>Non assicura l’ordine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1800" smtClean="0"/>
              <a:t>Non assicura l’integrità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000" smtClean="0"/>
              <a:t>Il livello trasporto ha il compito di estendere i servizi di consegna di IP “tra terminali” a uno di consegna “tra processi in esecuzione sui sistemi terminali”.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000" smtClean="0"/>
              <a:t>Questo passaggio da consegna </a:t>
            </a:r>
            <a:r>
              <a:rPr lang="en-US" sz="2000" b="0" smtClean="0">
                <a:solidFill>
                  <a:srgbClr val="FF0000"/>
                </a:solidFill>
              </a:rPr>
              <a:t>host-to-host</a:t>
            </a:r>
            <a:r>
              <a:rPr lang="en-US" sz="2000" smtClean="0"/>
              <a:t> a consegna </a:t>
            </a:r>
            <a:r>
              <a:rPr lang="en-US" sz="2000" b="0" smtClean="0">
                <a:solidFill>
                  <a:srgbClr val="FF0000"/>
                </a:solidFill>
              </a:rPr>
              <a:t>process-to-process</a:t>
            </a:r>
            <a:r>
              <a:rPr lang="en-US" sz="2000" smtClean="0"/>
              <a:t> viene detto </a:t>
            </a:r>
            <a:r>
              <a:rPr lang="en-US" sz="2000" b="0" smtClean="0">
                <a:solidFill>
                  <a:srgbClr val="FF0000"/>
                </a:solidFill>
              </a:rPr>
              <a:t>multiplexing</a:t>
            </a:r>
            <a:r>
              <a:rPr lang="en-US" sz="2000" smtClean="0"/>
              <a:t> e </a:t>
            </a:r>
            <a:r>
              <a:rPr lang="en-US" sz="2000" b="0" smtClean="0">
                <a:solidFill>
                  <a:srgbClr val="FF0000"/>
                </a:solidFill>
              </a:rPr>
              <a:t>demultiplexing</a:t>
            </a:r>
            <a:r>
              <a:rPr lang="en-US" sz="2000" smtClean="0"/>
              <a:t> a </a:t>
            </a:r>
            <a:r>
              <a:rPr lang="en-US" sz="2000" b="0" smtClean="0"/>
              <a:t>livello di trasporto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000" smtClean="0"/>
              <a:t>TCP converte il sistema inaffidabile, IP, a livello di rete in un sistema affidabile a livello trasporto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000" smtClean="0"/>
              <a:t>UDP, invece, estende l’inaffidabilità di IP a livello trasporto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818FCF3D-86BC-4DB7-BBB5-EADD4E412B19}" type="slidenum">
              <a:rPr lang="it-IT" altLang="en-US" sz="1200" b="0">
                <a:solidFill>
                  <a:schemeClr val="tx1"/>
                </a:solidFill>
              </a:rPr>
              <a:pPr/>
              <a:t>9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517132" name="Rectangle 1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mtClean="0"/>
              <a:t>Tipologia di consegna dei dati</a:t>
            </a:r>
            <a:endParaRPr lang="en-US" smtClean="0"/>
          </a:p>
        </p:txBody>
      </p:sp>
      <p:grpSp>
        <p:nvGrpSpPr>
          <p:cNvPr id="20484" name="Group 17"/>
          <p:cNvGrpSpPr>
            <a:grpSpLocks/>
          </p:cNvGrpSpPr>
          <p:nvPr/>
        </p:nvGrpSpPr>
        <p:grpSpPr bwMode="auto">
          <a:xfrm>
            <a:off x="261938" y="1978025"/>
            <a:ext cx="8501062" cy="4062413"/>
            <a:chOff x="165" y="1246"/>
            <a:chExt cx="5355" cy="2559"/>
          </a:xfrm>
        </p:grpSpPr>
        <p:pic>
          <p:nvPicPr>
            <p:cNvPr id="20485" name="Picture 10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5" y="1246"/>
              <a:ext cx="5355" cy="21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7133" name="Line 13"/>
            <p:cNvSpPr>
              <a:spLocks noChangeShapeType="1"/>
            </p:cNvSpPr>
            <p:nvPr/>
          </p:nvSpPr>
          <p:spPr bwMode="auto">
            <a:xfrm flipV="1">
              <a:off x="992" y="3480"/>
              <a:ext cx="3688" cy="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517134" name="Text Box 14"/>
            <p:cNvSpPr txBox="1">
              <a:spLocks noChangeArrowheads="1"/>
            </p:cNvSpPr>
            <p:nvPr/>
          </p:nvSpPr>
          <p:spPr bwMode="auto">
            <a:xfrm>
              <a:off x="2314" y="3367"/>
              <a:ext cx="924" cy="214"/>
            </a:xfrm>
            <a:prstGeom prst="rect">
              <a:avLst/>
            </a:prstGeom>
            <a:solidFill>
              <a:schemeClr val="bg1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marL="342900" indent="-342900" algn="ctr">
                <a:spcBef>
                  <a:spcPct val="50000"/>
                </a:spcBef>
                <a:defRPr/>
              </a:pPr>
              <a:r>
                <a:rPr lang="en-US" sz="1800" b="0"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IP domain</a:t>
              </a:r>
            </a:p>
          </p:txBody>
        </p:sp>
        <p:sp>
          <p:nvSpPr>
            <p:cNvPr id="517135" name="Line 15"/>
            <p:cNvSpPr>
              <a:spLocks noChangeShapeType="1"/>
            </p:cNvSpPr>
            <p:nvPr/>
          </p:nvSpPr>
          <p:spPr bwMode="auto">
            <a:xfrm flipV="1">
              <a:off x="248" y="3704"/>
              <a:ext cx="5176" cy="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517136" name="Text Box 16"/>
            <p:cNvSpPr txBox="1">
              <a:spLocks noChangeArrowheads="1"/>
            </p:cNvSpPr>
            <p:nvPr/>
          </p:nvSpPr>
          <p:spPr bwMode="auto">
            <a:xfrm>
              <a:off x="2314" y="3591"/>
              <a:ext cx="924" cy="214"/>
            </a:xfrm>
            <a:prstGeom prst="rect">
              <a:avLst/>
            </a:prstGeom>
            <a:solidFill>
              <a:schemeClr val="bg1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marL="342900" indent="-342900" algn="ctr">
                <a:spcBef>
                  <a:spcPct val="50000"/>
                </a:spcBef>
                <a:defRPr/>
              </a:pPr>
              <a:r>
                <a:rPr lang="en-US" sz="1800" b="0"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TCP domain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371600" y="260350"/>
            <a:ext cx="7543800" cy="762000"/>
          </a:xfrm>
        </p:spPr>
        <p:txBody>
          <a:bodyPr/>
          <a:lstStyle/>
          <a:p>
            <a:pPr>
              <a:defRPr/>
            </a:pPr>
            <a:r>
              <a:rPr lang="en-US" dirty="0" err="1"/>
              <a:t>Indirizzamento</a:t>
            </a:r>
            <a:r>
              <a:rPr lang="en-US" dirty="0"/>
              <a:t> del </a:t>
            </a:r>
            <a:r>
              <a:rPr lang="en-US" dirty="0" err="1"/>
              <a:t>trasporto</a:t>
            </a:r>
            <a:r>
              <a:rPr lang="en-US" dirty="0"/>
              <a:t> in TCP/IP</a:t>
            </a:r>
          </a:p>
        </p:txBody>
      </p:sp>
      <p:sp>
        <p:nvSpPr>
          <p:cNvPr id="65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370013"/>
            <a:ext cx="7772400" cy="5113337"/>
          </a:xfrm>
        </p:spPr>
        <p:txBody>
          <a:bodyPr/>
          <a:lstStyle/>
          <a:p>
            <a:pPr>
              <a:lnSpc>
                <a:spcPct val="80000"/>
              </a:lnSpc>
              <a:defRPr/>
            </a:pPr>
            <a:r>
              <a:rPr lang="en-US" sz="2000" dirty="0"/>
              <a:t>Le </a:t>
            </a:r>
            <a:r>
              <a:rPr lang="en-US" sz="2000" dirty="0" err="1">
                <a:solidFill>
                  <a:schemeClr val="hlink"/>
                </a:solidFill>
              </a:rPr>
              <a:t>applicazioni</a:t>
            </a:r>
            <a:r>
              <a:rPr lang="en-US" sz="2000" dirty="0"/>
              <a:t> </a:t>
            </a:r>
            <a:r>
              <a:rPr lang="en-US" sz="2000" dirty="0" err="1"/>
              <a:t>che</a:t>
            </a:r>
            <a:r>
              <a:rPr lang="en-US" sz="2000" dirty="0"/>
              <a:t> </a:t>
            </a:r>
            <a:r>
              <a:rPr lang="en-US" sz="2000" dirty="0" err="1"/>
              <a:t>utilizzano</a:t>
            </a:r>
            <a:r>
              <a:rPr lang="en-US" sz="2000" dirty="0"/>
              <a:t> </a:t>
            </a:r>
            <a:r>
              <a:rPr lang="en-US" sz="2000" dirty="0" err="1"/>
              <a:t>il</a:t>
            </a:r>
            <a:r>
              <a:rPr lang="en-US" sz="2000" dirty="0"/>
              <a:t> TCP/IP </a:t>
            </a:r>
            <a:r>
              <a:rPr lang="en-US" sz="2000" dirty="0" err="1"/>
              <a:t>si</a:t>
            </a:r>
            <a:r>
              <a:rPr lang="en-US" sz="2000" dirty="0"/>
              <a:t> </a:t>
            </a:r>
            <a:r>
              <a:rPr lang="en-US" sz="2000" dirty="0" err="1">
                <a:solidFill>
                  <a:schemeClr val="hlink"/>
                </a:solidFill>
              </a:rPr>
              <a:t>registrano</a:t>
            </a:r>
            <a:r>
              <a:rPr lang="en-US" sz="2000" dirty="0"/>
              <a:t> </a:t>
            </a:r>
            <a:r>
              <a:rPr lang="en-US" sz="2000" dirty="0" err="1"/>
              <a:t>sullo</a:t>
            </a:r>
            <a:r>
              <a:rPr lang="en-US" sz="2000" dirty="0"/>
              <a:t> </a:t>
            </a:r>
            <a:r>
              <a:rPr lang="en-US" sz="2000" dirty="0" err="1"/>
              <a:t>strato</a:t>
            </a:r>
            <a:r>
              <a:rPr lang="en-US" sz="2000" dirty="0"/>
              <a:t> </a:t>
            </a:r>
            <a:r>
              <a:rPr lang="en-US" sz="2000" dirty="0" err="1"/>
              <a:t>di</a:t>
            </a:r>
            <a:r>
              <a:rPr lang="en-US" sz="2000" dirty="0"/>
              <a:t> </a:t>
            </a:r>
            <a:r>
              <a:rPr lang="en-US" sz="2000" dirty="0" err="1"/>
              <a:t>trasporto</a:t>
            </a:r>
            <a:r>
              <a:rPr lang="en-US" sz="2000" dirty="0"/>
              <a:t> ad un </a:t>
            </a:r>
            <a:r>
              <a:rPr lang="en-US" sz="2000" dirty="0" err="1"/>
              <a:t>indirizzo</a:t>
            </a:r>
            <a:r>
              <a:rPr lang="en-US" sz="2000" dirty="0"/>
              <a:t> </a:t>
            </a:r>
            <a:r>
              <a:rPr lang="en-US" sz="2000" dirty="0" err="1"/>
              <a:t>specifico</a:t>
            </a:r>
            <a:r>
              <a:rPr lang="en-US" sz="2000" dirty="0"/>
              <a:t>, </a:t>
            </a:r>
            <a:r>
              <a:rPr lang="en-US" sz="2000" dirty="0" err="1"/>
              <a:t>detto</a:t>
            </a:r>
            <a:r>
              <a:rPr lang="en-US" sz="2000" dirty="0"/>
              <a:t> </a:t>
            </a:r>
            <a:r>
              <a:rPr lang="en-US" sz="2000" dirty="0" err="1">
                <a:solidFill>
                  <a:schemeClr val="hlink"/>
                </a:solidFill>
              </a:rPr>
              <a:t>porta</a:t>
            </a:r>
            <a:endParaRPr lang="en-US" sz="2000" dirty="0">
              <a:solidFill>
                <a:schemeClr val="hlink"/>
              </a:solidFill>
            </a:endParaRPr>
          </a:p>
          <a:p>
            <a:pPr lvl="1">
              <a:lnSpc>
                <a:spcPct val="80000"/>
              </a:lnSpc>
              <a:defRPr/>
            </a:pPr>
            <a:r>
              <a:rPr lang="en-US" sz="1800" dirty="0" err="1"/>
              <a:t>Questo</a:t>
            </a:r>
            <a:r>
              <a:rPr lang="en-US" sz="1800" dirty="0"/>
              <a:t> </a:t>
            </a:r>
            <a:r>
              <a:rPr lang="en-US" sz="1800" dirty="0" err="1"/>
              <a:t>meccanismo</a:t>
            </a:r>
            <a:r>
              <a:rPr lang="en-US" sz="1800" dirty="0"/>
              <a:t> </a:t>
            </a:r>
            <a:r>
              <a:rPr lang="en-US" sz="1800" dirty="0" err="1"/>
              <a:t>permette</a:t>
            </a:r>
            <a:r>
              <a:rPr lang="en-US" sz="1800" dirty="0"/>
              <a:t> ad </a:t>
            </a:r>
            <a:r>
              <a:rPr lang="en-US" sz="1800" dirty="0" err="1"/>
              <a:t>una</a:t>
            </a:r>
            <a:r>
              <a:rPr lang="en-US" sz="1800" dirty="0"/>
              <a:t> </a:t>
            </a:r>
            <a:r>
              <a:rPr lang="en-US" sz="1800" dirty="0" err="1"/>
              <a:t>applicazione</a:t>
            </a:r>
            <a:r>
              <a:rPr lang="en-US" sz="1800" dirty="0"/>
              <a:t> </a:t>
            </a:r>
            <a:r>
              <a:rPr lang="en-US" sz="1800" dirty="0" err="1"/>
              <a:t>di</a:t>
            </a:r>
            <a:r>
              <a:rPr lang="en-US" sz="1800" dirty="0"/>
              <a:t> </a:t>
            </a:r>
            <a:r>
              <a:rPr lang="en-US" sz="1800" dirty="0" err="1">
                <a:solidFill>
                  <a:schemeClr val="hlink"/>
                </a:solidFill>
              </a:rPr>
              <a:t>identificare</a:t>
            </a:r>
            <a:r>
              <a:rPr lang="en-US" sz="1800" dirty="0"/>
              <a:t> </a:t>
            </a:r>
            <a:r>
              <a:rPr lang="en-US" sz="1800" dirty="0" err="1"/>
              <a:t>l’applicazione</a:t>
            </a:r>
            <a:r>
              <a:rPr lang="en-US" sz="1800" dirty="0"/>
              <a:t> </a:t>
            </a:r>
            <a:r>
              <a:rPr lang="en-US" sz="1800" dirty="0" err="1"/>
              <a:t>remota</a:t>
            </a:r>
            <a:r>
              <a:rPr lang="en-US" sz="1800" dirty="0"/>
              <a:t> a cui </a:t>
            </a:r>
            <a:r>
              <a:rPr lang="en-US" sz="1800" dirty="0" err="1"/>
              <a:t>inviare</a:t>
            </a:r>
            <a:r>
              <a:rPr lang="en-US" sz="1800" dirty="0"/>
              <a:t> </a:t>
            </a:r>
            <a:r>
              <a:rPr lang="en-US" sz="1800" dirty="0" err="1"/>
              <a:t>i</a:t>
            </a:r>
            <a:r>
              <a:rPr lang="en-US" sz="1800" dirty="0"/>
              <a:t> </a:t>
            </a:r>
            <a:r>
              <a:rPr lang="en-US" sz="1800" dirty="0" err="1"/>
              <a:t>dati</a:t>
            </a:r>
            <a:endParaRPr lang="en-US" sz="1800" dirty="0"/>
          </a:p>
          <a:p>
            <a:pPr>
              <a:lnSpc>
                <a:spcPct val="80000"/>
              </a:lnSpc>
              <a:defRPr/>
            </a:pPr>
            <a:r>
              <a:rPr lang="en-US" sz="2000" dirty="0"/>
              <a:t>La </a:t>
            </a:r>
            <a:r>
              <a:rPr lang="en-US" sz="2000" dirty="0" err="1"/>
              <a:t>porta</a:t>
            </a:r>
            <a:r>
              <a:rPr lang="en-US" sz="2000" dirty="0"/>
              <a:t> </a:t>
            </a:r>
            <a:r>
              <a:rPr lang="en-US" sz="2000" dirty="0" smtClean="0"/>
              <a:t>è un </a:t>
            </a:r>
            <a:r>
              <a:rPr lang="en-US" sz="2000" dirty="0" err="1"/>
              <a:t>numero</a:t>
            </a:r>
            <a:r>
              <a:rPr lang="en-US" sz="2000" dirty="0"/>
              <a:t> </a:t>
            </a:r>
            <a:r>
              <a:rPr lang="en-US" sz="2000" dirty="0" err="1"/>
              <a:t>di</a:t>
            </a:r>
            <a:r>
              <a:rPr lang="en-US" sz="2000" dirty="0"/>
              <a:t> </a:t>
            </a:r>
            <a:r>
              <a:rPr lang="en-US" sz="2000" dirty="0">
                <a:solidFill>
                  <a:schemeClr val="hlink"/>
                </a:solidFill>
              </a:rPr>
              <a:t>16 bit</a:t>
            </a:r>
            <a:r>
              <a:rPr lang="en-US" sz="2000" dirty="0"/>
              <a:t> (</a:t>
            </a:r>
            <a:r>
              <a:rPr lang="en-US" sz="2000" dirty="0" err="1"/>
              <a:t>da</a:t>
            </a:r>
            <a:r>
              <a:rPr lang="en-US" sz="2000" dirty="0"/>
              <a:t> 1 a 65535; la </a:t>
            </a:r>
            <a:r>
              <a:rPr lang="en-US" sz="2000" dirty="0" err="1"/>
              <a:t>porta</a:t>
            </a:r>
            <a:r>
              <a:rPr lang="en-US" sz="2000" dirty="0"/>
              <a:t> 0 non </a:t>
            </a:r>
            <a:r>
              <a:rPr lang="en-US" sz="2000" dirty="0" smtClean="0"/>
              <a:t>è </a:t>
            </a:r>
            <a:r>
              <a:rPr lang="en-US" sz="2000" dirty="0" err="1" smtClean="0"/>
              <a:t>utilizzata</a:t>
            </a:r>
            <a:r>
              <a:rPr lang="en-US" sz="2000" dirty="0"/>
              <a:t>)</a:t>
            </a:r>
          </a:p>
          <a:p>
            <a:pPr>
              <a:lnSpc>
                <a:spcPct val="80000"/>
              </a:lnSpc>
              <a:defRPr/>
            </a:pPr>
            <a:r>
              <a:rPr lang="en-US" sz="2000" dirty="0"/>
              <a:t>TCP/IP </a:t>
            </a:r>
            <a:r>
              <a:rPr lang="en-US" sz="2000" dirty="0" err="1"/>
              <a:t>permette</a:t>
            </a:r>
            <a:r>
              <a:rPr lang="en-US" sz="2000" dirty="0"/>
              <a:t> </a:t>
            </a:r>
            <a:r>
              <a:rPr lang="en-US" sz="2000" dirty="0" err="1"/>
              <a:t>alla</a:t>
            </a:r>
            <a:r>
              <a:rPr lang="en-US" sz="2000" dirty="0"/>
              <a:t> </a:t>
            </a:r>
            <a:r>
              <a:rPr lang="en-US" sz="2000" dirty="0" err="1"/>
              <a:t>applicazione</a:t>
            </a:r>
            <a:r>
              <a:rPr lang="en-US" sz="2000" dirty="0"/>
              <a:t> </a:t>
            </a:r>
            <a:r>
              <a:rPr lang="en-US" sz="2000" dirty="0" err="1"/>
              <a:t>di</a:t>
            </a:r>
            <a:r>
              <a:rPr lang="en-US" sz="2000" dirty="0"/>
              <a:t> </a:t>
            </a:r>
            <a:r>
              <a:rPr lang="en-US" sz="2000" dirty="0" err="1"/>
              <a:t>registrarsi</a:t>
            </a:r>
            <a:r>
              <a:rPr lang="en-US" sz="2000" dirty="0"/>
              <a:t> </a:t>
            </a:r>
            <a:r>
              <a:rPr lang="en-US" sz="2000" dirty="0" err="1"/>
              <a:t>su</a:t>
            </a:r>
            <a:r>
              <a:rPr lang="en-US" sz="2000" dirty="0"/>
              <a:t> </a:t>
            </a:r>
            <a:r>
              <a:rPr lang="en-US" sz="2000" dirty="0" err="1"/>
              <a:t>una</a:t>
            </a:r>
            <a:r>
              <a:rPr lang="en-US" sz="2000" dirty="0"/>
              <a:t> </a:t>
            </a:r>
            <a:r>
              <a:rPr lang="en-US" sz="2000" dirty="0" err="1">
                <a:solidFill>
                  <a:schemeClr val="hlink"/>
                </a:solidFill>
              </a:rPr>
              <a:t>porta</a:t>
            </a:r>
            <a:r>
              <a:rPr lang="en-US" sz="2000" dirty="0">
                <a:solidFill>
                  <a:schemeClr val="hlink"/>
                </a:solidFill>
              </a:rPr>
              <a:t> </a:t>
            </a:r>
            <a:r>
              <a:rPr lang="en-US" sz="2000" dirty="0" err="1">
                <a:solidFill>
                  <a:schemeClr val="hlink"/>
                </a:solidFill>
              </a:rPr>
              <a:t>definita</a:t>
            </a:r>
            <a:r>
              <a:rPr lang="en-US" sz="2000" dirty="0">
                <a:solidFill>
                  <a:schemeClr val="hlink"/>
                </a:solidFill>
              </a:rPr>
              <a:t> </a:t>
            </a:r>
            <a:r>
              <a:rPr lang="en-US" sz="2000" dirty="0" err="1">
                <a:solidFill>
                  <a:schemeClr val="hlink"/>
                </a:solidFill>
              </a:rPr>
              <a:t>dalla</a:t>
            </a:r>
            <a:r>
              <a:rPr lang="en-US" sz="2000" dirty="0">
                <a:solidFill>
                  <a:schemeClr val="hlink"/>
                </a:solidFill>
              </a:rPr>
              <a:t> </a:t>
            </a:r>
            <a:r>
              <a:rPr lang="en-US" sz="2000" dirty="0" err="1">
                <a:solidFill>
                  <a:schemeClr val="hlink"/>
                </a:solidFill>
              </a:rPr>
              <a:t>applicazione</a:t>
            </a:r>
            <a:r>
              <a:rPr lang="en-US" sz="2000" dirty="0"/>
              <a:t> (come </a:t>
            </a:r>
            <a:r>
              <a:rPr lang="en-US" sz="2000" dirty="0" err="1"/>
              <a:t>nel</a:t>
            </a:r>
            <a:r>
              <a:rPr lang="en-US" sz="2000" dirty="0"/>
              <a:t> </a:t>
            </a:r>
            <a:r>
              <a:rPr lang="en-US" sz="2000" dirty="0" err="1"/>
              <a:t>caso</a:t>
            </a:r>
            <a:r>
              <a:rPr lang="en-US" sz="2000" dirty="0"/>
              <a:t> </a:t>
            </a:r>
            <a:r>
              <a:rPr lang="en-US" sz="2000" dirty="0" err="1"/>
              <a:t>dei</a:t>
            </a:r>
            <a:r>
              <a:rPr lang="en-US" sz="2000" dirty="0"/>
              <a:t> server) o </a:t>
            </a:r>
            <a:r>
              <a:rPr lang="en-US" sz="2000" dirty="0" err="1"/>
              <a:t>su</a:t>
            </a:r>
            <a:r>
              <a:rPr lang="en-US" sz="2000" dirty="0"/>
              <a:t> </a:t>
            </a:r>
            <a:r>
              <a:rPr lang="en-US" sz="2000" dirty="0" err="1"/>
              <a:t>una</a:t>
            </a:r>
            <a:r>
              <a:rPr lang="en-US" sz="2000" dirty="0"/>
              <a:t> </a:t>
            </a:r>
            <a:r>
              <a:rPr lang="en-US" sz="2000" dirty="0" err="1"/>
              <a:t>qualunque</a:t>
            </a:r>
            <a:r>
              <a:rPr lang="en-US" sz="2000" dirty="0"/>
              <a:t> </a:t>
            </a:r>
            <a:r>
              <a:rPr lang="en-US" sz="2000" dirty="0" err="1">
                <a:solidFill>
                  <a:schemeClr val="hlink"/>
                </a:solidFill>
              </a:rPr>
              <a:t>porta</a:t>
            </a:r>
            <a:r>
              <a:rPr lang="en-US" sz="2000" dirty="0">
                <a:solidFill>
                  <a:schemeClr val="hlink"/>
                </a:solidFill>
              </a:rPr>
              <a:t> </a:t>
            </a:r>
            <a:r>
              <a:rPr lang="en-US" sz="2000" dirty="0" err="1">
                <a:solidFill>
                  <a:schemeClr val="hlink"/>
                </a:solidFill>
              </a:rPr>
              <a:t>libera</a:t>
            </a:r>
            <a:r>
              <a:rPr lang="en-US" sz="2000" dirty="0"/>
              <a:t> </a:t>
            </a:r>
            <a:r>
              <a:rPr lang="en-US" sz="2000" dirty="0" err="1"/>
              <a:t>scelta</a:t>
            </a:r>
            <a:r>
              <a:rPr lang="en-US" sz="2000" dirty="0"/>
              <a:t> </a:t>
            </a:r>
            <a:r>
              <a:rPr lang="en-US" sz="2000" dirty="0" err="1"/>
              <a:t>dal</a:t>
            </a:r>
            <a:r>
              <a:rPr lang="en-US" sz="2000" dirty="0"/>
              <a:t> </a:t>
            </a:r>
            <a:r>
              <a:rPr lang="en-US" sz="2000" dirty="0" err="1"/>
              <a:t>livello</a:t>
            </a:r>
            <a:r>
              <a:rPr lang="en-US" sz="2000" dirty="0"/>
              <a:t> </a:t>
            </a:r>
            <a:r>
              <a:rPr lang="en-US" sz="2000" dirty="0" err="1"/>
              <a:t>di</a:t>
            </a:r>
            <a:r>
              <a:rPr lang="en-US" sz="2000" dirty="0"/>
              <a:t> </a:t>
            </a:r>
            <a:r>
              <a:rPr lang="en-US" sz="2000" dirty="0" err="1"/>
              <a:t>trasporto</a:t>
            </a:r>
            <a:r>
              <a:rPr lang="en-US" sz="2000" dirty="0"/>
              <a:t> (</a:t>
            </a:r>
            <a:r>
              <a:rPr lang="en-US" sz="2000" dirty="0" err="1"/>
              <a:t>spesso</a:t>
            </a:r>
            <a:r>
              <a:rPr lang="en-US" sz="2000" dirty="0"/>
              <a:t> </a:t>
            </a:r>
            <a:r>
              <a:rPr lang="en-US" sz="2000" dirty="0" smtClean="0"/>
              <a:t>è </a:t>
            </a:r>
            <a:r>
              <a:rPr lang="en-US" sz="2000" dirty="0" err="1" smtClean="0"/>
              <a:t>il</a:t>
            </a:r>
            <a:r>
              <a:rPr lang="en-US" sz="2000" dirty="0" smtClean="0"/>
              <a:t> </a:t>
            </a:r>
            <a:r>
              <a:rPr lang="en-US" sz="2000" dirty="0" err="1"/>
              <a:t>caso</a:t>
            </a:r>
            <a:r>
              <a:rPr lang="en-US" sz="2000" dirty="0"/>
              <a:t> </a:t>
            </a:r>
            <a:r>
              <a:rPr lang="en-US" sz="2000" dirty="0" err="1"/>
              <a:t>dei</a:t>
            </a:r>
            <a:r>
              <a:rPr lang="en-US" sz="2000" dirty="0"/>
              <a:t> client)</a:t>
            </a:r>
          </a:p>
          <a:p>
            <a:pPr>
              <a:lnSpc>
                <a:spcPct val="80000"/>
              </a:lnSpc>
              <a:defRPr/>
            </a:pPr>
            <a:r>
              <a:rPr lang="en-US" sz="2000" dirty="0"/>
              <a:t>Per </a:t>
            </a:r>
            <a:r>
              <a:rPr lang="en-US" sz="2000" dirty="0" err="1"/>
              <a:t>rendere</a:t>
            </a:r>
            <a:r>
              <a:rPr lang="en-US" sz="2000" dirty="0"/>
              <a:t> </a:t>
            </a:r>
            <a:r>
              <a:rPr lang="en-US" sz="2000" dirty="0" err="1"/>
              <a:t>funzionali</a:t>
            </a:r>
            <a:r>
              <a:rPr lang="en-US" sz="2000" dirty="0"/>
              <a:t> </a:t>
            </a:r>
            <a:r>
              <a:rPr lang="en-US" sz="2000" dirty="0" err="1"/>
              <a:t>i</a:t>
            </a:r>
            <a:r>
              <a:rPr lang="en-US" sz="2000" dirty="0"/>
              <a:t> </a:t>
            </a:r>
            <a:r>
              <a:rPr lang="en-US" sz="2000" dirty="0" err="1"/>
              <a:t>servizi</a:t>
            </a:r>
            <a:r>
              <a:rPr lang="en-US" sz="2000" dirty="0"/>
              <a:t> </a:t>
            </a:r>
            <a:r>
              <a:rPr lang="en-US" sz="2000" dirty="0" err="1"/>
              <a:t>di</a:t>
            </a:r>
            <a:r>
              <a:rPr lang="en-US" sz="2000" dirty="0"/>
              <a:t> </a:t>
            </a:r>
            <a:r>
              <a:rPr lang="en-US" sz="2000" dirty="0" err="1">
                <a:solidFill>
                  <a:schemeClr val="hlink"/>
                </a:solidFill>
              </a:rPr>
              <a:t>utilizzo</a:t>
            </a:r>
            <a:r>
              <a:rPr lang="en-US" sz="2000" dirty="0">
                <a:solidFill>
                  <a:schemeClr val="hlink"/>
                </a:solidFill>
              </a:rPr>
              <a:t> </a:t>
            </a:r>
            <a:r>
              <a:rPr lang="en-US" sz="2000" dirty="0" err="1">
                <a:solidFill>
                  <a:schemeClr val="hlink"/>
                </a:solidFill>
              </a:rPr>
              <a:t>diffuso</a:t>
            </a:r>
            <a:r>
              <a:rPr lang="en-US" sz="2000" dirty="0"/>
              <a:t>, TCP/IP </a:t>
            </a:r>
            <a:r>
              <a:rPr lang="en-US" sz="2000" dirty="0" err="1"/>
              <a:t>prevede</a:t>
            </a:r>
            <a:r>
              <a:rPr lang="en-US" sz="2000" dirty="0"/>
              <a:t> </a:t>
            </a:r>
            <a:r>
              <a:rPr lang="en-US" sz="2000" dirty="0" err="1"/>
              <a:t>che</a:t>
            </a:r>
            <a:r>
              <a:rPr lang="en-US" sz="2000" dirty="0"/>
              <a:t> </a:t>
            </a:r>
            <a:r>
              <a:rPr lang="en-US" sz="2000" dirty="0" err="1"/>
              <a:t>determinati</a:t>
            </a:r>
            <a:r>
              <a:rPr lang="en-US" sz="2000" dirty="0"/>
              <a:t> </a:t>
            </a:r>
            <a:r>
              <a:rPr lang="en-US" sz="2000" dirty="0" err="1"/>
              <a:t>servizi</a:t>
            </a:r>
            <a:r>
              <a:rPr lang="en-US" sz="2000" dirty="0"/>
              <a:t> </a:t>
            </a:r>
            <a:r>
              <a:rPr lang="en-US" sz="2000" dirty="0" err="1"/>
              <a:t>utilizzino</a:t>
            </a:r>
            <a:r>
              <a:rPr lang="en-US" sz="2000" dirty="0"/>
              <a:t> </a:t>
            </a:r>
            <a:r>
              <a:rPr lang="en-US" sz="2000" dirty="0" err="1"/>
              <a:t>dal</a:t>
            </a:r>
            <a:r>
              <a:rPr lang="en-US" sz="2000" dirty="0"/>
              <a:t> </a:t>
            </a:r>
            <a:r>
              <a:rPr lang="en-US" sz="2000" dirty="0" err="1"/>
              <a:t>lato</a:t>
            </a:r>
            <a:r>
              <a:rPr lang="en-US" sz="2000" dirty="0"/>
              <a:t> server </a:t>
            </a:r>
            <a:r>
              <a:rPr lang="en-US" sz="2000" dirty="0" err="1"/>
              <a:t>delle</a:t>
            </a:r>
            <a:r>
              <a:rPr lang="en-US" sz="2000" dirty="0"/>
              <a:t> </a:t>
            </a:r>
            <a:r>
              <a:rPr lang="en-US" sz="2000" dirty="0" err="1">
                <a:solidFill>
                  <a:schemeClr val="hlink"/>
                </a:solidFill>
              </a:rPr>
              <a:t>porte</a:t>
            </a:r>
            <a:r>
              <a:rPr lang="en-US" sz="2000" dirty="0">
                <a:solidFill>
                  <a:schemeClr val="hlink"/>
                </a:solidFill>
              </a:rPr>
              <a:t> </a:t>
            </a:r>
            <a:r>
              <a:rPr lang="en-US" sz="2000" dirty="0" err="1">
                <a:solidFill>
                  <a:schemeClr val="hlink"/>
                </a:solidFill>
              </a:rPr>
              <a:t>ben</a:t>
            </a:r>
            <a:r>
              <a:rPr lang="en-US" sz="2000" dirty="0">
                <a:solidFill>
                  <a:schemeClr val="hlink"/>
                </a:solidFill>
              </a:rPr>
              <a:t> definite</a:t>
            </a:r>
          </a:p>
          <a:p>
            <a:pPr>
              <a:lnSpc>
                <a:spcPct val="80000"/>
              </a:lnSpc>
              <a:defRPr/>
            </a:pPr>
            <a:r>
              <a:rPr lang="en-US" sz="2000" dirty="0" err="1" smtClean="0"/>
              <a:t>Esiste</a:t>
            </a:r>
            <a:r>
              <a:rPr lang="en-US" sz="2000" dirty="0" smtClean="0"/>
              <a:t> </a:t>
            </a:r>
            <a:r>
              <a:rPr lang="en-US" sz="2000" dirty="0" err="1"/>
              <a:t>una</a:t>
            </a:r>
            <a:r>
              <a:rPr lang="en-US" sz="2000" dirty="0"/>
              <a:t> </a:t>
            </a:r>
            <a:r>
              <a:rPr lang="en-US" sz="2000" dirty="0" err="1" smtClean="0"/>
              <a:t>autorità</a:t>
            </a:r>
            <a:r>
              <a:rPr lang="en-US" sz="2000" dirty="0" smtClean="0"/>
              <a:t> </a:t>
            </a:r>
            <a:r>
              <a:rPr lang="en-US" sz="2000" dirty="0" err="1" smtClean="0"/>
              <a:t>centrale</a:t>
            </a:r>
            <a:r>
              <a:rPr lang="en-US" sz="2000" dirty="0"/>
              <a:t>, lo IANA (</a:t>
            </a:r>
            <a:r>
              <a:rPr lang="en-US" sz="2000" dirty="0">
                <a:solidFill>
                  <a:schemeClr val="hlink"/>
                </a:solidFill>
              </a:rPr>
              <a:t>Internet Assigned Numbers Authority</a:t>
            </a:r>
            <a:r>
              <a:rPr lang="en-US" sz="2000" dirty="0"/>
              <a:t>), </a:t>
            </a:r>
            <a:r>
              <a:rPr lang="en-US" sz="2000" dirty="0" err="1"/>
              <a:t>che</a:t>
            </a:r>
            <a:r>
              <a:rPr lang="en-US" sz="2000" dirty="0"/>
              <a:t> </a:t>
            </a:r>
            <a:r>
              <a:rPr lang="en-US" sz="2000" dirty="0" err="1"/>
              <a:t>pubblica</a:t>
            </a:r>
            <a:r>
              <a:rPr lang="en-US" sz="2000" dirty="0"/>
              <a:t> la </a:t>
            </a:r>
            <a:r>
              <a:rPr lang="en-US" sz="2000" dirty="0" err="1"/>
              <a:t>raccolta</a:t>
            </a:r>
            <a:r>
              <a:rPr lang="en-US" sz="2000" dirty="0"/>
              <a:t> </a:t>
            </a:r>
            <a:r>
              <a:rPr lang="en-US" sz="2000" dirty="0" err="1"/>
              <a:t>dei</a:t>
            </a:r>
            <a:r>
              <a:rPr lang="en-US" sz="2000" dirty="0"/>
              <a:t> </a:t>
            </a:r>
            <a:r>
              <a:rPr lang="en-US" sz="2000" dirty="0" err="1"/>
              <a:t>numeri</a:t>
            </a:r>
            <a:r>
              <a:rPr lang="en-US" sz="2000" dirty="0"/>
              <a:t> </a:t>
            </a:r>
            <a:r>
              <a:rPr lang="en-US" sz="2000" dirty="0" err="1"/>
              <a:t>di</a:t>
            </a:r>
            <a:r>
              <a:rPr lang="en-US" sz="2000" dirty="0"/>
              <a:t> </a:t>
            </a:r>
            <a:r>
              <a:rPr lang="en-US" sz="2000" dirty="0" err="1"/>
              <a:t>porta</a:t>
            </a:r>
            <a:r>
              <a:rPr lang="en-US" sz="2000" dirty="0"/>
              <a:t> </a:t>
            </a:r>
            <a:r>
              <a:rPr lang="en-US" sz="2000" dirty="0" err="1"/>
              <a:t>assegnati</a:t>
            </a:r>
            <a:r>
              <a:rPr lang="en-US" sz="2000" dirty="0"/>
              <a:t> </a:t>
            </a:r>
            <a:r>
              <a:rPr lang="en-US" sz="2000" dirty="0" err="1"/>
              <a:t>alle</a:t>
            </a:r>
            <a:r>
              <a:rPr lang="en-US" sz="2000" dirty="0"/>
              <a:t> </a:t>
            </a:r>
            <a:r>
              <a:rPr lang="en-US" sz="2000" dirty="0" err="1"/>
              <a:t>applicazioni</a:t>
            </a:r>
            <a:r>
              <a:rPr lang="en-US" sz="2000" dirty="0"/>
              <a:t> </a:t>
            </a:r>
            <a:r>
              <a:rPr lang="en-US" sz="2000" dirty="0" err="1"/>
              <a:t>negli</a:t>
            </a:r>
            <a:r>
              <a:rPr lang="en-US" sz="2000" dirty="0"/>
              <a:t> RFC (http://www.iana.org</a:t>
            </a:r>
            <a:r>
              <a:rPr lang="en-US" sz="2000" dirty="0" smtClean="0"/>
              <a:t>)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D6A3E7AB-210B-43AA-A2FC-189062D3370C}" type="slidenum">
              <a:rPr lang="it-IT" altLang="en-US" sz="1200" b="0">
                <a:solidFill>
                  <a:schemeClr val="tx1"/>
                </a:solidFill>
              </a:rPr>
              <a:pPr/>
              <a:t>11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335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600" smtClean="0"/>
              <a:t>Sockets</a:t>
            </a:r>
          </a:p>
        </p:txBody>
      </p:sp>
      <p:sp>
        <p:nvSpPr>
          <p:cNvPr id="33587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1293813"/>
            <a:ext cx="7772400" cy="24733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2400" smtClean="0"/>
              <a:t>Un processo, come parte di una applicazione di rete, può presentare una o più socket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2000" smtClean="0"/>
              <a:t>porte attraverso le quali i dati fluiscono dal processo alla rete e viceversa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400" smtClean="0"/>
              <a:t>Il livello di trasporto nell’host ricevente non trasferisce i dati direttamente al processo ma ad una socket intermedia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400" smtClean="0"/>
              <a:t>Ogni socket è identificata univocamente dal servizio, dall’indirizzo IP e dal numero di porta</a:t>
            </a:r>
          </a:p>
        </p:txBody>
      </p:sp>
      <p:pic>
        <p:nvPicPr>
          <p:cNvPr id="23557" name="Picture 5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20925" y="4359275"/>
            <a:ext cx="3881438" cy="2247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972EE2E3-925E-457F-9D74-BEDED9A72C88}" type="slidenum">
              <a:rPr lang="it-IT" altLang="en-US" sz="1200" b="0">
                <a:solidFill>
                  <a:schemeClr val="tx1"/>
                </a:solidFill>
              </a:rPr>
              <a:pPr/>
              <a:t>12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336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Indirizzi IP e indirizzi di porta</a:t>
            </a:r>
          </a:p>
        </p:txBody>
      </p:sp>
      <p:pic>
        <p:nvPicPr>
          <p:cNvPr id="2458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1850" y="1431925"/>
            <a:ext cx="5426075" cy="505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04B8DD3A-FF00-4A8B-9AE3-D29F4C869CCB}" type="slidenum">
              <a:rPr lang="it-IT" altLang="en-US" sz="1200" b="0">
                <a:solidFill>
                  <a:schemeClr val="tx1"/>
                </a:solidFill>
              </a:rPr>
              <a:pPr/>
              <a:t>13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509954" name="Titolo 1"/>
          <p:cNvSpPr>
            <a:spLocks noGrp="1"/>
          </p:cNvSpPr>
          <p:nvPr>
            <p:ph type="title" idx="4294967295"/>
          </p:nvPr>
        </p:nvSpPr>
        <p:spPr>
          <a:xfrm>
            <a:off x="1435100" y="457200"/>
            <a:ext cx="6615113" cy="439738"/>
          </a:xfrm>
        </p:spPr>
        <p:txBody>
          <a:bodyPr/>
          <a:lstStyle/>
          <a:p>
            <a:pPr eaLnBrk="1" hangingPunct="1">
              <a:defRPr/>
            </a:pPr>
            <a:r>
              <a:rPr lang="it-IT" sz="3600" smtClean="0"/>
              <a:t>Numeri di porta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4294967295"/>
          </p:nvPr>
        </p:nvSpPr>
        <p:spPr>
          <a:xfrm>
            <a:off x="457200" y="3527425"/>
            <a:ext cx="8229600" cy="2778125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Clr>
                <a:srgbClr val="990033"/>
              </a:buClr>
              <a:buFont typeface="Wingdings" pitchFamily="2" charset="2"/>
              <a:buNone/>
              <a:defRPr/>
            </a:pPr>
            <a:r>
              <a:rPr lang="it-IT" sz="2100" smtClean="0"/>
              <a:t>IANA: </a:t>
            </a:r>
            <a:r>
              <a:rPr lang="it-IT" sz="2200" smtClean="0"/>
              <a:t>Internet Assigned Number Authority</a:t>
            </a:r>
          </a:p>
          <a:p>
            <a:pPr lvl="1" eaLnBrk="1" hangingPunct="1">
              <a:lnSpc>
                <a:spcPct val="80000"/>
              </a:lnSpc>
              <a:buClr>
                <a:srgbClr val="00CC00"/>
              </a:buClr>
              <a:buSzPct val="90000"/>
              <a:buFont typeface="Wingdings" pitchFamily="2" charset="2"/>
              <a:buChar char="§"/>
              <a:defRPr/>
            </a:pPr>
            <a:endParaRPr lang="it-IT" sz="2000" smtClean="0"/>
          </a:p>
          <a:p>
            <a:pPr eaLnBrk="1" hangingPunct="1">
              <a:lnSpc>
                <a:spcPct val="80000"/>
              </a:lnSpc>
              <a:buClr>
                <a:srgbClr val="990033"/>
              </a:buClr>
              <a:buFont typeface="Wingdings" pitchFamily="2" charset="2"/>
              <a:buChar char="§"/>
              <a:defRPr/>
            </a:pPr>
            <a:r>
              <a:rPr lang="it-IT" sz="2100" smtClean="0"/>
              <a:t>Da 0 a 1023</a:t>
            </a:r>
          </a:p>
          <a:p>
            <a:pPr lvl="1" eaLnBrk="1" hangingPunct="1">
              <a:lnSpc>
                <a:spcPct val="80000"/>
              </a:lnSpc>
              <a:buClr>
                <a:srgbClr val="00CC00"/>
              </a:buClr>
              <a:buSzPct val="90000"/>
              <a:buFont typeface="Wingdings" pitchFamily="2" charset="2"/>
              <a:buChar char="§"/>
              <a:defRPr/>
            </a:pPr>
            <a:r>
              <a:rPr lang="it-IT" sz="2000" smtClean="0"/>
              <a:t>Porte “ben note”,  gestite da IANA</a:t>
            </a:r>
          </a:p>
          <a:p>
            <a:pPr eaLnBrk="1" hangingPunct="1">
              <a:lnSpc>
                <a:spcPct val="80000"/>
              </a:lnSpc>
              <a:buClr>
                <a:srgbClr val="990033"/>
              </a:buClr>
              <a:buFont typeface="Wingdings" pitchFamily="2" charset="2"/>
              <a:buChar char="§"/>
              <a:defRPr/>
            </a:pPr>
            <a:r>
              <a:rPr lang="it-IT" sz="2100" smtClean="0"/>
              <a:t>Da 1024 a 49152</a:t>
            </a:r>
          </a:p>
          <a:p>
            <a:pPr lvl="1" eaLnBrk="1" hangingPunct="1">
              <a:lnSpc>
                <a:spcPct val="80000"/>
              </a:lnSpc>
              <a:buClr>
                <a:srgbClr val="00CC00"/>
              </a:buClr>
              <a:buSzPct val="90000"/>
              <a:buFont typeface="Wingdings" pitchFamily="2" charset="2"/>
              <a:buChar char="§"/>
              <a:defRPr/>
            </a:pPr>
            <a:r>
              <a:rPr lang="it-IT" sz="2000" smtClean="0"/>
              <a:t>Porte che si possono “registrare” con IANA</a:t>
            </a:r>
          </a:p>
          <a:p>
            <a:pPr eaLnBrk="1" hangingPunct="1">
              <a:lnSpc>
                <a:spcPct val="80000"/>
              </a:lnSpc>
              <a:buClr>
                <a:srgbClr val="990033"/>
              </a:buClr>
              <a:buFont typeface="Wingdings" pitchFamily="2" charset="2"/>
              <a:buChar char="§"/>
              <a:defRPr/>
            </a:pPr>
            <a:r>
              <a:rPr lang="it-IT" sz="2100" smtClean="0"/>
              <a:t>Da 49152 a 65535</a:t>
            </a:r>
          </a:p>
          <a:p>
            <a:pPr lvl="1" eaLnBrk="1" hangingPunct="1">
              <a:lnSpc>
                <a:spcPct val="80000"/>
              </a:lnSpc>
              <a:buClr>
                <a:srgbClr val="00CC00"/>
              </a:buClr>
              <a:buSzPct val="90000"/>
              <a:buFont typeface="Wingdings" pitchFamily="2" charset="2"/>
              <a:buChar char="§"/>
              <a:defRPr/>
            </a:pPr>
            <a:r>
              <a:rPr lang="it-IT" sz="2000" smtClean="0"/>
              <a:t>Dinamiche (si possono usare liberamente)</a:t>
            </a:r>
          </a:p>
        </p:txBody>
      </p:sp>
      <p:pic>
        <p:nvPicPr>
          <p:cNvPr id="25605" name="Picture 1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738" y="1554163"/>
            <a:ext cx="7983537" cy="161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DEBCD213-106F-46FB-BC69-8EB2016F5C8A}" type="slidenum">
              <a:rPr lang="it-IT" altLang="en-US" sz="1200" b="0">
                <a:solidFill>
                  <a:schemeClr val="tx1"/>
                </a:solidFill>
              </a:rPr>
              <a:pPr/>
              <a:t>14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1181100" y="228600"/>
            <a:ext cx="7696200" cy="800100"/>
          </a:xfrm>
        </p:spPr>
        <p:txBody>
          <a:bodyPr/>
          <a:lstStyle/>
          <a:p>
            <a:pPr eaLnBrk="1" hangingPunct="1">
              <a:defRPr/>
            </a:pPr>
            <a:r>
              <a:rPr lang="en-US" sz="2800" smtClean="0"/>
              <a:t>UDP: User Datagram Protocol </a:t>
            </a:r>
            <a:r>
              <a:rPr lang="en-US" sz="2000" smtClean="0"/>
              <a:t>[RFC 768]</a:t>
            </a:r>
            <a:endParaRPr lang="en-US" smtClean="0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03225" y="1498600"/>
            <a:ext cx="3810000" cy="4648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it-IT" sz="2400" smtClean="0"/>
              <a:t>Protocollo di trasporto “senza fronzoli”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smtClean="0"/>
              <a:t>Servizio di consegna</a:t>
            </a:r>
            <a:br>
              <a:rPr lang="it-IT" sz="2400" smtClean="0"/>
            </a:br>
            <a:r>
              <a:rPr lang="it-IT" sz="2400" smtClean="0"/>
              <a:t>“best effort”,</a:t>
            </a:r>
            <a:br>
              <a:rPr lang="it-IT" sz="2400" smtClean="0"/>
            </a:br>
            <a:r>
              <a:rPr lang="it-IT" sz="2400" smtClean="0"/>
              <a:t>i segmenti UDP possono essere: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1900" smtClean="0"/>
              <a:t>perduti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1900" smtClean="0"/>
              <a:t>consegnati fuori sequenza  all’applicazione</a:t>
            </a:r>
            <a:endParaRPr lang="it-IT" sz="2000" smtClean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it-IT" sz="2400" i="1" smtClean="0">
                <a:solidFill>
                  <a:srgbClr val="FF0000"/>
                </a:solidFill>
              </a:rPr>
              <a:t>Senza connessione:</a:t>
            </a:r>
            <a:endParaRPr lang="it-IT" sz="240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1900" smtClean="0"/>
              <a:t>no handshaking tra mittente e destinatario UDP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1900" smtClean="0"/>
              <a:t>ogni segmento UDP è gestito indipendentemente dagli altri</a:t>
            </a:r>
            <a:endParaRPr lang="it-IT" sz="2000" smtClean="0"/>
          </a:p>
        </p:txBody>
      </p:sp>
      <p:sp>
        <p:nvSpPr>
          <p:cNvPr id="73732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843463" y="1806575"/>
            <a:ext cx="3810000" cy="38195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it-IT" sz="2400" smtClean="0">
                <a:solidFill>
                  <a:srgbClr val="FF0000"/>
                </a:solidFill>
              </a:rPr>
              <a:t>Perché esiste UDP?</a:t>
            </a:r>
            <a:endParaRPr lang="it-IT" sz="2400" smtClean="0"/>
          </a:p>
          <a:p>
            <a:pPr eaLnBrk="1" hangingPunct="1">
              <a:lnSpc>
                <a:spcPct val="80000"/>
              </a:lnSpc>
              <a:defRPr/>
            </a:pPr>
            <a:endParaRPr lang="it-IT" sz="200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it-IT" sz="2000" smtClean="0"/>
              <a:t>Nessuna connessione stabilita (che potrebbe aggiungere un ritardo)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it-IT" sz="2000" smtClean="0"/>
              <a:t>Semplice: nessuno stato di connessione nel mittente e destinatario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it-IT" sz="2000" smtClean="0"/>
              <a:t>Intestazioni di segmento corte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it-IT" sz="2000" smtClean="0"/>
              <a:t>Senza controllo di congestione: UDP può sparare dati a raffica</a:t>
            </a:r>
            <a:endParaRPr lang="it-IT" sz="2400" smtClean="0"/>
          </a:p>
          <a:p>
            <a:pPr eaLnBrk="1" hangingPunct="1">
              <a:lnSpc>
                <a:spcPct val="80000"/>
              </a:lnSpc>
              <a:defRPr/>
            </a:pPr>
            <a:endParaRPr lang="it-IT" sz="2400" smtClean="0"/>
          </a:p>
        </p:txBody>
      </p:sp>
      <p:sp>
        <p:nvSpPr>
          <p:cNvPr id="73733" name="Rectangle 5"/>
          <p:cNvSpPr>
            <a:spLocks noChangeArrowheads="1"/>
          </p:cNvSpPr>
          <p:nvPr/>
        </p:nvSpPr>
        <p:spPr bwMode="auto">
          <a:xfrm>
            <a:off x="4591050" y="1638300"/>
            <a:ext cx="4048125" cy="38735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F279890C-BB98-4ADC-A579-22B5A4BF868D}" type="slidenum">
              <a:rPr lang="it-IT" altLang="en-US" sz="1200" b="0">
                <a:solidFill>
                  <a:schemeClr val="tx1"/>
                </a:solidFill>
              </a:rPr>
              <a:pPr/>
              <a:t>15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>
          <a:xfrm>
            <a:off x="1358900" y="177800"/>
            <a:ext cx="6858000" cy="914400"/>
          </a:xfrm>
        </p:spPr>
        <p:txBody>
          <a:bodyPr/>
          <a:lstStyle/>
          <a:p>
            <a:pPr eaLnBrk="1" hangingPunct="1">
              <a:defRPr/>
            </a:pPr>
            <a:r>
              <a:rPr lang="en-US" sz="3600" smtClean="0"/>
              <a:t>UDP: altro</a:t>
            </a:r>
            <a:endParaRPr lang="en-US" sz="4000" smtClean="0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1663700"/>
            <a:ext cx="3810000" cy="4648200"/>
          </a:xfrm>
        </p:spPr>
        <p:txBody>
          <a:bodyPr/>
          <a:lstStyle/>
          <a:p>
            <a:pPr eaLnBrk="1" hangingPunct="1">
              <a:defRPr/>
            </a:pPr>
            <a:r>
              <a:rPr lang="it-CH" sz="2000" smtClean="0"/>
              <a:t>Utilizzato spesso dalle applicazioni multimediali</a:t>
            </a:r>
          </a:p>
          <a:p>
            <a:pPr lvl="1" eaLnBrk="1" hangingPunct="1">
              <a:defRPr/>
            </a:pPr>
            <a:r>
              <a:rPr lang="it-CH" sz="2000" smtClean="0"/>
              <a:t>tollera piccole perdite</a:t>
            </a:r>
          </a:p>
          <a:p>
            <a:pPr lvl="1" eaLnBrk="1" hangingPunct="1">
              <a:defRPr/>
            </a:pPr>
            <a:r>
              <a:rPr lang="it-CH" sz="2000" smtClean="0"/>
              <a:t>sensibile alla frequenza</a:t>
            </a:r>
          </a:p>
          <a:p>
            <a:pPr eaLnBrk="1" hangingPunct="1">
              <a:defRPr/>
            </a:pPr>
            <a:r>
              <a:rPr lang="it-CH" sz="2000" smtClean="0"/>
              <a:t>Altri impieghi di UDP</a:t>
            </a:r>
          </a:p>
          <a:p>
            <a:pPr lvl="1" eaLnBrk="1" hangingPunct="1">
              <a:defRPr/>
            </a:pPr>
            <a:r>
              <a:rPr lang="it-CH" sz="2000" smtClean="0"/>
              <a:t>DNS</a:t>
            </a:r>
          </a:p>
          <a:p>
            <a:pPr lvl="1" eaLnBrk="1" hangingPunct="1">
              <a:defRPr/>
            </a:pPr>
            <a:r>
              <a:rPr lang="it-CH" sz="2000" smtClean="0"/>
              <a:t>SNMP</a:t>
            </a:r>
          </a:p>
          <a:p>
            <a:pPr eaLnBrk="1" hangingPunct="1">
              <a:defRPr/>
            </a:pPr>
            <a:r>
              <a:rPr lang="it-CH" sz="2000" smtClean="0"/>
              <a:t>Trasferimento affidabile con UDP: aggiungere affidabilità al livello di applicazione</a:t>
            </a:r>
          </a:p>
          <a:p>
            <a:pPr lvl="1" eaLnBrk="1" hangingPunct="1">
              <a:defRPr/>
            </a:pPr>
            <a:r>
              <a:rPr lang="it-CH" sz="2000" smtClean="0"/>
              <a:t>Recupero degli errori a carico delle applicazioni!</a:t>
            </a:r>
          </a:p>
        </p:txBody>
      </p:sp>
      <p:sp>
        <p:nvSpPr>
          <p:cNvPr id="74759" name="Rectangle 7"/>
          <p:cNvSpPr>
            <a:spLocks noChangeArrowheads="1"/>
          </p:cNvSpPr>
          <p:nvPr/>
        </p:nvSpPr>
        <p:spPr bwMode="auto">
          <a:xfrm>
            <a:off x="5648325" y="2000250"/>
            <a:ext cx="3324225" cy="3200400"/>
          </a:xfrm>
          <a:prstGeom prst="rect">
            <a:avLst/>
          </a:prstGeom>
          <a:solidFill>
            <a:schemeClr val="accent2"/>
          </a:solidFill>
          <a:ln w="1905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6870" name="Rectangle 8"/>
          <p:cNvSpPr>
            <a:spLocks noChangeArrowheads="1"/>
          </p:cNvSpPr>
          <p:nvPr/>
        </p:nvSpPr>
        <p:spPr bwMode="auto">
          <a:xfrm>
            <a:off x="5572125" y="2095500"/>
            <a:ext cx="3324225" cy="320040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endParaRPr lang="it-IT" altLang="en-US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74763" name="Line 11"/>
          <p:cNvSpPr>
            <a:spLocks noChangeShapeType="1"/>
          </p:cNvSpPr>
          <p:nvPr/>
        </p:nvSpPr>
        <p:spPr bwMode="auto">
          <a:xfrm flipV="1">
            <a:off x="5562600" y="2743200"/>
            <a:ext cx="3328988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4764" name="Line 12"/>
          <p:cNvSpPr>
            <a:spLocks noChangeShapeType="1"/>
          </p:cNvSpPr>
          <p:nvPr/>
        </p:nvSpPr>
        <p:spPr bwMode="auto">
          <a:xfrm flipV="1">
            <a:off x="5562600" y="3276600"/>
            <a:ext cx="33147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4765" name="Line 13"/>
          <p:cNvSpPr>
            <a:spLocks noChangeShapeType="1"/>
          </p:cNvSpPr>
          <p:nvPr/>
        </p:nvSpPr>
        <p:spPr bwMode="auto">
          <a:xfrm flipH="1" flipV="1">
            <a:off x="7239000" y="2057400"/>
            <a:ext cx="0" cy="1219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874" name="Text Box 14"/>
          <p:cNvSpPr txBox="1">
            <a:spLocks noChangeArrowheads="1"/>
          </p:cNvSpPr>
          <p:nvPr/>
        </p:nvSpPr>
        <p:spPr bwMode="auto">
          <a:xfrm>
            <a:off x="6767513" y="1665288"/>
            <a:ext cx="838200" cy="41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en-US" altLang="en-US" sz="1800" b="0">
                <a:solidFill>
                  <a:schemeClr val="tx1"/>
                </a:solidFill>
                <a:latin typeface="Comic Sans MS" panose="030F0702030302020204" pitchFamily="66" charset="0"/>
              </a:rPr>
              <a:t>32 bit</a:t>
            </a:r>
            <a:endParaRPr lang="en-US" altLang="en-US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74767" name="Line 15"/>
          <p:cNvSpPr>
            <a:spLocks noChangeShapeType="1"/>
          </p:cNvSpPr>
          <p:nvPr/>
        </p:nvSpPr>
        <p:spPr bwMode="auto">
          <a:xfrm>
            <a:off x="7667625" y="1862138"/>
            <a:ext cx="1200150" cy="476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4768" name="Line 16"/>
          <p:cNvSpPr>
            <a:spLocks noChangeShapeType="1"/>
          </p:cNvSpPr>
          <p:nvPr/>
        </p:nvSpPr>
        <p:spPr bwMode="auto">
          <a:xfrm rot="10800000">
            <a:off x="5557838" y="1871663"/>
            <a:ext cx="1128712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877" name="Text Box 17"/>
          <p:cNvSpPr txBox="1">
            <a:spLocks noChangeArrowheads="1"/>
          </p:cNvSpPr>
          <p:nvPr/>
        </p:nvSpPr>
        <p:spPr bwMode="auto">
          <a:xfrm>
            <a:off x="5975350" y="3975100"/>
            <a:ext cx="2406650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800" b="0">
                <a:solidFill>
                  <a:schemeClr val="tx1"/>
                </a:solidFill>
                <a:latin typeface="Comic Sans MS" panose="030F0702030302020204" pitchFamily="66" charset="0"/>
              </a:rPr>
              <a:t>Dati dell’applicazione</a:t>
            </a:r>
          </a:p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800" b="0">
                <a:solidFill>
                  <a:schemeClr val="tx1"/>
                </a:solidFill>
                <a:latin typeface="Comic Sans MS" panose="030F0702030302020204" pitchFamily="66" charset="0"/>
              </a:rPr>
              <a:t>(messaggio)</a:t>
            </a:r>
          </a:p>
        </p:txBody>
      </p:sp>
      <p:sp>
        <p:nvSpPr>
          <p:cNvPr id="36878" name="Text Box 19"/>
          <p:cNvSpPr txBox="1">
            <a:spLocks noChangeArrowheads="1"/>
          </p:cNvSpPr>
          <p:nvPr/>
        </p:nvSpPr>
        <p:spPr bwMode="auto">
          <a:xfrm>
            <a:off x="5426075" y="5518150"/>
            <a:ext cx="3565525" cy="44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2000" b="0">
                <a:solidFill>
                  <a:schemeClr val="tx1"/>
                </a:solidFill>
                <a:latin typeface="Comic Sans MS" panose="030F0702030302020204" pitchFamily="66" charset="0"/>
              </a:rPr>
              <a:t>Struttura del segmento UDP</a:t>
            </a:r>
            <a:endParaRPr lang="it-IT" altLang="en-US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6879" name="Text Box 22"/>
          <p:cNvSpPr txBox="1">
            <a:spLocks noChangeArrowheads="1"/>
          </p:cNvSpPr>
          <p:nvPr/>
        </p:nvSpPr>
        <p:spPr bwMode="auto">
          <a:xfrm>
            <a:off x="5753100" y="2833688"/>
            <a:ext cx="1227138" cy="41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en-US" altLang="en-US" sz="1800" b="0">
                <a:solidFill>
                  <a:schemeClr val="tx1"/>
                </a:solidFill>
                <a:latin typeface="Comic Sans MS" panose="030F0702030302020204" pitchFamily="66" charset="0"/>
              </a:rPr>
              <a:t>lunghezza</a:t>
            </a:r>
            <a:endParaRPr lang="en-US" altLang="en-US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6880" name="Text Box 23"/>
          <p:cNvSpPr txBox="1">
            <a:spLocks noChangeArrowheads="1"/>
          </p:cNvSpPr>
          <p:nvPr/>
        </p:nvSpPr>
        <p:spPr bwMode="auto">
          <a:xfrm>
            <a:off x="7485063" y="2824163"/>
            <a:ext cx="1208087" cy="41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en-US" altLang="en-US" sz="1800" b="0">
                <a:solidFill>
                  <a:schemeClr val="tx1"/>
                </a:solidFill>
                <a:latin typeface="Comic Sans MS" panose="030F0702030302020204" pitchFamily="66" charset="0"/>
              </a:rPr>
              <a:t>checksum</a:t>
            </a:r>
            <a:endParaRPr lang="en-US" altLang="en-US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6881" name="Text Box 24"/>
          <p:cNvSpPr txBox="1">
            <a:spLocks noChangeArrowheads="1"/>
          </p:cNvSpPr>
          <p:nvPr/>
        </p:nvSpPr>
        <p:spPr bwMode="auto">
          <a:xfrm>
            <a:off x="3733800" y="2590800"/>
            <a:ext cx="1600200" cy="150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</a:pPr>
            <a: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Lunghezza in</a:t>
            </a:r>
          </a:p>
          <a:p>
            <a:pPr algn="r">
              <a:lnSpc>
                <a:spcPct val="100000"/>
              </a:lnSpc>
              <a:spcBef>
                <a:spcPct val="0"/>
              </a:spcBef>
            </a:pPr>
            <a: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byte del</a:t>
            </a:r>
            <a:b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segmento UDP,</a:t>
            </a:r>
          </a:p>
          <a:p>
            <a:pPr algn="r">
              <a:lnSpc>
                <a:spcPct val="100000"/>
              </a:lnSpc>
              <a:spcBef>
                <a:spcPct val="0"/>
              </a:spcBef>
            </a:pPr>
            <a: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inclusa</a:t>
            </a:r>
            <a:b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l’intestazione</a:t>
            </a:r>
            <a:endParaRPr lang="it-IT" altLang="en-US" sz="16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74777" name="Line 25"/>
          <p:cNvSpPr>
            <a:spLocks noChangeShapeType="1"/>
          </p:cNvSpPr>
          <p:nvPr/>
        </p:nvSpPr>
        <p:spPr bwMode="auto">
          <a:xfrm>
            <a:off x="5286375" y="2847975"/>
            <a:ext cx="504825" cy="1238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883" name="Text Box 26"/>
          <p:cNvSpPr txBox="1">
            <a:spLocks noChangeArrowheads="1"/>
          </p:cNvSpPr>
          <p:nvPr/>
        </p:nvSpPr>
        <p:spPr bwMode="auto">
          <a:xfrm>
            <a:off x="5751513" y="2101850"/>
            <a:ext cx="1104900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en-US" altLang="en-US" sz="1800" b="0">
                <a:solidFill>
                  <a:srgbClr val="FF0000"/>
                </a:solidFill>
                <a:latin typeface="Comic Sans MS" panose="030F0702030302020204" pitchFamily="66" charset="0"/>
              </a:rPr>
              <a:t>N° porta</a:t>
            </a:r>
            <a:br>
              <a:rPr lang="en-US" altLang="en-US" sz="1800" b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US" altLang="en-US" sz="1800" b="0">
                <a:solidFill>
                  <a:srgbClr val="FF0000"/>
                </a:solidFill>
                <a:latin typeface="Comic Sans MS" panose="030F0702030302020204" pitchFamily="66" charset="0"/>
              </a:rPr>
              <a:t>origine</a:t>
            </a:r>
            <a:endParaRPr lang="en-US" altLang="en-US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6884" name="Text Box 27"/>
          <p:cNvSpPr txBox="1">
            <a:spLocks noChangeArrowheads="1"/>
          </p:cNvSpPr>
          <p:nvPr/>
        </p:nvSpPr>
        <p:spPr bwMode="auto">
          <a:xfrm>
            <a:off x="7310438" y="2085975"/>
            <a:ext cx="1516062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en-US" altLang="en-US" sz="1800" b="0">
                <a:solidFill>
                  <a:srgbClr val="FF0000"/>
                </a:solidFill>
                <a:latin typeface="Comic Sans MS" panose="030F0702030302020204" pitchFamily="66" charset="0"/>
              </a:rPr>
              <a:t>N° porta</a:t>
            </a:r>
            <a:br>
              <a:rPr lang="en-US" altLang="en-US" sz="1800" b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US" altLang="en-US" sz="1800" b="0">
                <a:solidFill>
                  <a:srgbClr val="FF0000"/>
                </a:solidFill>
                <a:latin typeface="Comic Sans MS" panose="030F0702030302020204" pitchFamily="66" charset="0"/>
              </a:rPr>
              <a:t>destinazione</a:t>
            </a:r>
            <a:endParaRPr lang="en-US" altLang="en-US" b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79BB7062-FC81-4775-B3C5-FCAA38CA5A67}" type="slidenum">
              <a:rPr lang="it-IT" altLang="en-US" sz="1200" b="0">
                <a:solidFill>
                  <a:schemeClr val="tx1"/>
                </a:solidFill>
              </a:rPr>
              <a:pPr/>
              <a:t>16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34202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UDP vs TCP</a:t>
            </a:r>
          </a:p>
        </p:txBody>
      </p:sp>
      <p:pic>
        <p:nvPicPr>
          <p:cNvPr id="3789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1506538"/>
            <a:ext cx="4213225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7893" name="Group 6"/>
          <p:cNvGrpSpPr>
            <a:grpSpLocks/>
          </p:cNvGrpSpPr>
          <p:nvPr/>
        </p:nvGrpSpPr>
        <p:grpSpPr bwMode="auto">
          <a:xfrm>
            <a:off x="1665288" y="3700463"/>
            <a:ext cx="5588000" cy="2701925"/>
            <a:chOff x="315" y="576"/>
            <a:chExt cx="5061" cy="3216"/>
          </a:xfrm>
        </p:grpSpPr>
        <p:sp>
          <p:nvSpPr>
            <p:cNvPr id="342023" name="Rectangle 7"/>
            <p:cNvSpPr>
              <a:spLocks noChangeArrowheads="1"/>
            </p:cNvSpPr>
            <p:nvPr/>
          </p:nvSpPr>
          <p:spPr bwMode="auto">
            <a:xfrm>
              <a:off x="384" y="1152"/>
              <a:ext cx="4992" cy="2640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pic>
          <p:nvPicPr>
            <p:cNvPr id="37897" name="Picture 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5" y="576"/>
              <a:ext cx="5061" cy="31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7894" name="Text Box 9"/>
          <p:cNvSpPr txBox="1">
            <a:spLocks noChangeArrowheads="1"/>
          </p:cNvSpPr>
          <p:nvPr/>
        </p:nvSpPr>
        <p:spPr bwMode="auto">
          <a:xfrm>
            <a:off x="511175" y="2392363"/>
            <a:ext cx="17494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en-US" altLang="en-US" sz="2000">
                <a:solidFill>
                  <a:srgbClr val="FF0000"/>
                </a:solidFill>
                <a:latin typeface="Comic Sans MS" panose="030F0702030302020204" pitchFamily="66" charset="0"/>
              </a:rPr>
              <a:t>UDP header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en-US" altLang="en-US" sz="2000">
                <a:solidFill>
                  <a:srgbClr val="FF0000"/>
                </a:solidFill>
                <a:latin typeface="Comic Sans MS" panose="030F0702030302020204" pitchFamily="66" charset="0"/>
              </a:rPr>
              <a:t>8 bytes</a:t>
            </a:r>
          </a:p>
        </p:txBody>
      </p:sp>
      <p:sp>
        <p:nvSpPr>
          <p:cNvPr id="37895" name="Text Box 10"/>
          <p:cNvSpPr txBox="1">
            <a:spLocks noChangeArrowheads="1"/>
          </p:cNvSpPr>
          <p:nvPr/>
        </p:nvSpPr>
        <p:spPr bwMode="auto">
          <a:xfrm>
            <a:off x="71438" y="4860925"/>
            <a:ext cx="16033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en-US" altLang="en-US" sz="2000">
                <a:solidFill>
                  <a:srgbClr val="FF0000"/>
                </a:solidFill>
                <a:latin typeface="Comic Sans MS" panose="030F0702030302020204" pitchFamily="66" charset="0"/>
              </a:rPr>
              <a:t>TCP header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en-US" altLang="en-US" sz="2000">
                <a:solidFill>
                  <a:srgbClr val="FF0000"/>
                </a:solidFill>
                <a:latin typeface="Comic Sans MS" panose="030F0702030302020204" pitchFamily="66" charset="0"/>
              </a:rPr>
              <a:t>20 bytes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54D9ECFB-6779-47C8-ABF5-E8B9D46DE7F7}" type="slidenum">
              <a:rPr lang="it-IT" altLang="en-US" sz="1200" b="0">
                <a:solidFill>
                  <a:schemeClr val="tx1"/>
                </a:solidFill>
              </a:rPr>
              <a:pPr/>
              <a:t>17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Checksum UDP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2557463"/>
            <a:ext cx="3810000" cy="3995737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it-IT" sz="2400" u="sng" smtClean="0">
                <a:solidFill>
                  <a:srgbClr val="FF0000"/>
                </a:solidFill>
              </a:rPr>
              <a:t>Mittente:</a:t>
            </a:r>
            <a:endParaRPr lang="it-IT" sz="2400" smtClean="0"/>
          </a:p>
          <a:p>
            <a:pPr eaLnBrk="1" hangingPunct="1">
              <a:defRPr/>
            </a:pPr>
            <a:r>
              <a:rPr lang="it-IT" sz="2000" smtClean="0"/>
              <a:t>Tratta il contenuto del segmento come una sequenza di interi da 16 bit</a:t>
            </a:r>
          </a:p>
          <a:p>
            <a:pPr eaLnBrk="1" hangingPunct="1">
              <a:defRPr/>
            </a:pPr>
            <a:r>
              <a:rPr lang="it-IT" sz="2000" smtClean="0"/>
              <a:t>checksum: somma (complemento a 1) i contenuti del segmento</a:t>
            </a:r>
          </a:p>
          <a:p>
            <a:pPr eaLnBrk="1" hangingPunct="1">
              <a:defRPr/>
            </a:pPr>
            <a:r>
              <a:rPr lang="it-IT" sz="2000" smtClean="0"/>
              <a:t>Il mittente pone il valore della checksum nel campo checksum del segmento UDP</a:t>
            </a:r>
            <a:endParaRPr lang="it-IT" sz="2400" smtClean="0"/>
          </a:p>
        </p:txBody>
      </p:sp>
      <p:sp>
        <p:nvSpPr>
          <p:cNvPr id="75780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2552700"/>
            <a:ext cx="4057650" cy="38481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it-CH" sz="2400" u="sng" dirty="0" smtClean="0">
                <a:solidFill>
                  <a:srgbClr val="FF0000"/>
                </a:solidFill>
              </a:rPr>
              <a:t>Ricevente:</a:t>
            </a:r>
            <a:endParaRPr lang="it-CH" sz="2400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it-CH" sz="2000" dirty="0" smtClean="0"/>
              <a:t>calcola la </a:t>
            </a:r>
            <a:r>
              <a:rPr lang="it-CH" sz="2000" dirty="0" err="1" smtClean="0"/>
              <a:t>checksum</a:t>
            </a:r>
            <a:r>
              <a:rPr lang="it-CH" sz="2000" dirty="0" smtClean="0"/>
              <a:t> del segmento ricevuto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CH" sz="2000" dirty="0" smtClean="0"/>
              <a:t>controlla se la </a:t>
            </a:r>
            <a:r>
              <a:rPr lang="it-CH" sz="2000" dirty="0" err="1" smtClean="0"/>
              <a:t>checksum</a:t>
            </a:r>
            <a:r>
              <a:rPr lang="it-CH" sz="2000" dirty="0" smtClean="0"/>
              <a:t> calcolata è uguale al valore del campo </a:t>
            </a:r>
            <a:r>
              <a:rPr lang="it-CH" sz="2000" dirty="0" err="1" smtClean="0"/>
              <a:t>checksum</a:t>
            </a:r>
            <a:r>
              <a:rPr lang="it-CH" sz="2000" dirty="0" smtClean="0"/>
              <a:t>:</a:t>
            </a:r>
          </a:p>
          <a:p>
            <a:pPr lvl="1" eaLnBrk="1" hangingPunct="1">
              <a:lnSpc>
                <a:spcPct val="90000"/>
              </a:lnSpc>
              <a:defRPr/>
            </a:pPr>
            <a:endParaRPr lang="it-CH" sz="1700" dirty="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it-CH" sz="1700" dirty="0" smtClean="0"/>
              <a:t>No - errore rilevato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CH" sz="1700" dirty="0" smtClean="0"/>
              <a:t>Sì - nessun errore rilevato. </a:t>
            </a:r>
            <a:r>
              <a:rPr lang="it-CH" sz="1700" i="1" dirty="0" smtClean="0"/>
              <a:t>Ma potrebbero esserci errori nonostante questo?</a:t>
            </a:r>
            <a:r>
              <a:rPr lang="it-CH" sz="1700" dirty="0" smtClean="0"/>
              <a:t> Altro più avanti …</a:t>
            </a:r>
          </a:p>
        </p:txBody>
      </p:sp>
      <p:sp>
        <p:nvSpPr>
          <p:cNvPr id="75781" name="Rectangle 5"/>
          <p:cNvSpPr>
            <a:spLocks noChangeArrowheads="1"/>
          </p:cNvSpPr>
          <p:nvPr/>
        </p:nvSpPr>
        <p:spPr bwMode="auto">
          <a:xfrm>
            <a:off x="695325" y="1457325"/>
            <a:ext cx="7924800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100000"/>
              </a:lnSpc>
              <a:defRPr/>
            </a:pPr>
            <a:r>
              <a:rPr lang="it-IT" u="sng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Obiettivo:</a:t>
            </a:r>
            <a:r>
              <a:rPr lang="it-IT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rilevare gli “errori” (bit alterati) nel segmento trasmesso</a:t>
            </a:r>
          </a:p>
          <a:p>
            <a:pPr marL="342900" indent="-342900">
              <a:lnSpc>
                <a:spcPct val="100000"/>
              </a:lnSpc>
              <a:buFontTx/>
              <a:buChar char="•"/>
              <a:defRPr/>
            </a:pPr>
            <a:endParaRPr lang="it-IT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733F9000-AB23-47EF-A116-596E715D32A1}" type="slidenum">
              <a:rPr lang="it-IT" altLang="en-US" sz="1200" b="0">
                <a:solidFill>
                  <a:schemeClr val="tx1"/>
                </a:solidFill>
              </a:rPr>
              <a:pPr/>
              <a:t>18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3461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Checksum pseudoheader</a:t>
            </a:r>
          </a:p>
        </p:txBody>
      </p:sp>
      <p:pic>
        <p:nvPicPr>
          <p:cNvPr id="39940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50" y="1511300"/>
            <a:ext cx="7845425" cy="474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9E87736A-C730-4857-8CE6-2132B76EDE98}" type="slidenum">
              <a:rPr lang="it-IT" altLang="en-US" sz="1200" b="0">
                <a:solidFill>
                  <a:schemeClr val="tx1"/>
                </a:solidFill>
              </a:rPr>
              <a:pPr/>
              <a:t>19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34406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Esempio di calcolo checksum</a:t>
            </a:r>
          </a:p>
        </p:txBody>
      </p:sp>
      <p:pic>
        <p:nvPicPr>
          <p:cNvPr id="4096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50" y="2597150"/>
            <a:ext cx="7769225" cy="338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4070" name="Line 6"/>
          <p:cNvSpPr>
            <a:spLocks noChangeShapeType="1"/>
          </p:cNvSpPr>
          <p:nvPr/>
        </p:nvSpPr>
        <p:spPr bwMode="auto">
          <a:xfrm flipV="1">
            <a:off x="2598738" y="5286375"/>
            <a:ext cx="989012" cy="6985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966" name="Text Box 7"/>
          <p:cNvSpPr txBox="1">
            <a:spLocks noChangeArrowheads="1"/>
          </p:cNvSpPr>
          <p:nvPr/>
        </p:nvSpPr>
        <p:spPr bwMode="auto">
          <a:xfrm>
            <a:off x="2208213" y="5927725"/>
            <a:ext cx="9144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en-US" altLang="en-US" sz="1600">
                <a:solidFill>
                  <a:srgbClr val="FF0000"/>
                </a:solidFill>
                <a:latin typeface="Comic Sans MS" panose="030F0702030302020204" pitchFamily="66" charset="0"/>
              </a:rPr>
              <a:t>Padding</a:t>
            </a:r>
          </a:p>
        </p:txBody>
      </p:sp>
      <p:sp>
        <p:nvSpPr>
          <p:cNvPr id="40967" name="Rectangle 8"/>
          <p:cNvSpPr>
            <a:spLocks noChangeArrowheads="1"/>
          </p:cNvSpPr>
          <p:nvPr/>
        </p:nvSpPr>
        <p:spPr bwMode="auto">
          <a:xfrm>
            <a:off x="504825" y="1250950"/>
            <a:ext cx="8077200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457200" indent="-4572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914400" indent="-4572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en-US" sz="1000" b="0">
                <a:solidFill>
                  <a:schemeClr val="tx1"/>
                </a:solidFill>
                <a:latin typeface="Comic Sans MS" panose="030F0702030302020204" pitchFamily="66" charset="0"/>
              </a:rPr>
              <a:t>To calculate UDP checksum a "pseudo header" is added to the UDP header.  This includes: </a:t>
            </a:r>
          </a:p>
          <a:p>
            <a:pPr lvl="1">
              <a:lnSpc>
                <a:spcPct val="100000"/>
              </a:lnSpc>
              <a:spcBef>
                <a:spcPct val="0"/>
              </a:spcBef>
              <a:buFontTx/>
              <a:buAutoNum type="arabicPeriod"/>
            </a:pPr>
            <a:r>
              <a:rPr lang="en-US" altLang="en-US" sz="1000" b="0">
                <a:solidFill>
                  <a:schemeClr val="tx1"/>
                </a:solidFill>
                <a:latin typeface="Comic Sans MS" panose="030F0702030302020204" pitchFamily="66" charset="0"/>
              </a:rPr>
              <a:t>IP Source Address 4 bytes </a:t>
            </a:r>
          </a:p>
          <a:p>
            <a:pPr lvl="1">
              <a:lnSpc>
                <a:spcPct val="100000"/>
              </a:lnSpc>
              <a:spcBef>
                <a:spcPct val="0"/>
              </a:spcBef>
              <a:buFontTx/>
              <a:buAutoNum type="arabicPeriod"/>
            </a:pPr>
            <a:r>
              <a:rPr lang="en-US" altLang="en-US" sz="1000" b="0">
                <a:solidFill>
                  <a:schemeClr val="tx1"/>
                </a:solidFill>
                <a:latin typeface="Comic Sans MS" panose="030F0702030302020204" pitchFamily="66" charset="0"/>
              </a:rPr>
              <a:t>IP Destination Address 4 bytes </a:t>
            </a:r>
          </a:p>
          <a:p>
            <a:pPr lvl="1">
              <a:lnSpc>
                <a:spcPct val="100000"/>
              </a:lnSpc>
              <a:spcBef>
                <a:spcPct val="0"/>
              </a:spcBef>
              <a:buFontTx/>
              <a:buAutoNum type="arabicPeriod"/>
            </a:pPr>
            <a:r>
              <a:rPr lang="en-US" altLang="en-US" sz="1000" b="0">
                <a:solidFill>
                  <a:schemeClr val="tx1"/>
                </a:solidFill>
                <a:latin typeface="Comic Sans MS" panose="030F0702030302020204" pitchFamily="66" charset="0"/>
              </a:rPr>
              <a:t>Protocol 2 bytes </a:t>
            </a:r>
          </a:p>
          <a:p>
            <a:pPr lvl="1">
              <a:lnSpc>
                <a:spcPct val="100000"/>
              </a:lnSpc>
              <a:spcBef>
                <a:spcPct val="0"/>
              </a:spcBef>
              <a:buFontTx/>
              <a:buAutoNum type="arabicPeriod"/>
            </a:pPr>
            <a:r>
              <a:rPr lang="en-US" altLang="en-US" sz="1000" b="0">
                <a:solidFill>
                  <a:schemeClr val="tx1"/>
                </a:solidFill>
                <a:latin typeface="Comic Sans MS" panose="030F0702030302020204" pitchFamily="66" charset="0"/>
              </a:rPr>
              <a:t>UDP Length 2 bytes 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en-US" sz="1000" b="0">
                <a:solidFill>
                  <a:schemeClr val="tx1"/>
                </a:solidFill>
                <a:latin typeface="Comic Sans MS" panose="030F0702030302020204" pitchFamily="66" charset="0"/>
              </a:rPr>
              <a:t>The checksum is calculated over all the octets of the pseudo header, UDP header and data. If the data contains an odd 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en-US" sz="1000" b="0">
                <a:solidFill>
                  <a:schemeClr val="tx1"/>
                </a:solidFill>
                <a:latin typeface="Comic Sans MS" panose="030F0702030302020204" pitchFamily="66" charset="0"/>
              </a:rPr>
              <a:t>number of octets a pad, zero octet is added to the end of data. The pseudo header and the pad are not transmitted with the packet.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85F341E8-6233-4DB7-8B1C-1D68745E18EB}" type="slidenum">
              <a:rPr lang="it-IT" altLang="en-US" sz="1200" b="0">
                <a:solidFill>
                  <a:schemeClr val="tx1"/>
                </a:solidFill>
              </a:rPr>
              <a:pPr/>
              <a:t>20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326658" name="Rectangle 2"/>
          <p:cNvSpPr>
            <a:spLocks noGrp="1" noChangeArrowheads="1"/>
          </p:cNvSpPr>
          <p:nvPr>
            <p:ph type="title"/>
          </p:nvPr>
        </p:nvSpPr>
        <p:spPr>
          <a:xfrm>
            <a:off x="1358900" y="476250"/>
            <a:ext cx="7086600" cy="457200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Esempio di checksum</a:t>
            </a:r>
          </a:p>
        </p:txBody>
      </p:sp>
      <p:sp>
        <p:nvSpPr>
          <p:cNvPr id="326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282700"/>
            <a:ext cx="7772400" cy="2209800"/>
          </a:xfrm>
        </p:spPr>
        <p:txBody>
          <a:bodyPr/>
          <a:lstStyle/>
          <a:p>
            <a:pPr eaLnBrk="1" hangingPunct="1">
              <a:defRPr/>
            </a:pPr>
            <a:r>
              <a:rPr lang="it-IT" sz="2400" dirty="0" smtClean="0"/>
              <a:t>Nota</a:t>
            </a:r>
          </a:p>
          <a:p>
            <a:pPr lvl="1" eaLnBrk="1" hangingPunct="1">
              <a:defRPr/>
            </a:pPr>
            <a:r>
              <a:rPr lang="it-IT" dirty="0" smtClean="0"/>
              <a:t>Quando si sommano i numeri, un riporto dal bit più </a:t>
            </a:r>
            <a:r>
              <a:rPr lang="it-IT" dirty="0" err="1" smtClean="0"/>
              <a:t>significativo</a:t>
            </a:r>
            <a:r>
              <a:rPr lang="it-IT" baseline="30000" dirty="0" err="1" smtClean="0"/>
              <a:t>*</a:t>
            </a:r>
            <a:r>
              <a:rPr lang="it-IT" dirty="0" smtClean="0"/>
              <a:t> deve essere sommato al risultato</a:t>
            </a:r>
          </a:p>
          <a:p>
            <a:pPr eaLnBrk="1" hangingPunct="1">
              <a:lnSpc>
                <a:spcPct val="130000"/>
              </a:lnSpc>
              <a:defRPr/>
            </a:pPr>
            <a:r>
              <a:rPr lang="it-IT" sz="2400" dirty="0" smtClean="0"/>
              <a:t>Esempio: sommare due interi da 16 bit</a:t>
            </a:r>
          </a:p>
        </p:txBody>
      </p:sp>
      <p:grpSp>
        <p:nvGrpSpPr>
          <p:cNvPr id="41989" name="Group 12"/>
          <p:cNvGrpSpPr>
            <a:grpSpLocks/>
          </p:cNvGrpSpPr>
          <p:nvPr/>
        </p:nvGrpSpPr>
        <p:grpSpPr bwMode="auto">
          <a:xfrm>
            <a:off x="457200" y="3587750"/>
            <a:ext cx="7848600" cy="2346325"/>
            <a:chOff x="288" y="2508"/>
            <a:chExt cx="4944" cy="1478"/>
          </a:xfrm>
        </p:grpSpPr>
        <p:sp>
          <p:nvSpPr>
            <p:cNvPr id="41991" name="Text Box 4"/>
            <p:cNvSpPr txBox="1">
              <a:spLocks noChangeArrowheads="1"/>
            </p:cNvSpPr>
            <p:nvPr/>
          </p:nvSpPr>
          <p:spPr bwMode="auto">
            <a:xfrm>
              <a:off x="1200" y="2508"/>
              <a:ext cx="4032" cy="14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 type="none" w="sm" len="med"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2000">
                  <a:solidFill>
                    <a:schemeClr val="bg1"/>
                  </a:solidFill>
                  <a:latin typeface="Comic Sans MS" panose="030F0702030302020204" pitchFamily="66" charset="0"/>
                </a:rPr>
                <a:t>1</a:t>
              </a:r>
              <a:r>
                <a:rPr lang="en-US" altLang="en-US" sz="2000">
                  <a:solidFill>
                    <a:schemeClr val="tx1"/>
                  </a:solidFill>
                  <a:latin typeface="Comic Sans MS" panose="030F0702030302020204" pitchFamily="66" charset="0"/>
                </a:rPr>
                <a:t>  1  1  1  0  0  1  1  0  0  1  1  0  0  1  1  0</a:t>
              </a:r>
            </a:p>
            <a:p>
              <a:pPr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2000">
                  <a:solidFill>
                    <a:schemeClr val="bg1"/>
                  </a:solidFill>
                  <a:latin typeface="Comic Sans MS" panose="030F0702030302020204" pitchFamily="66" charset="0"/>
                </a:rPr>
                <a:t>1</a:t>
              </a:r>
              <a:r>
                <a:rPr lang="en-US" altLang="en-US" sz="2000">
                  <a:solidFill>
                    <a:schemeClr val="tx1"/>
                  </a:solidFill>
                  <a:latin typeface="Comic Sans MS" panose="030F0702030302020204" pitchFamily="66" charset="0"/>
                </a:rPr>
                <a:t>  1  1  0  1  0  1  0  1  0  1  0  1  0  1  0  1</a:t>
              </a:r>
            </a:p>
            <a:p>
              <a:pPr>
                <a:lnSpc>
                  <a:spcPct val="120000"/>
                </a:lnSpc>
                <a:spcBef>
                  <a:spcPct val="0"/>
                </a:spcBef>
              </a:pPr>
              <a:endParaRPr lang="en-US" altLang="en-US" sz="2000">
                <a:solidFill>
                  <a:schemeClr val="tx1"/>
                </a:solidFill>
                <a:latin typeface="Comic Sans MS" panose="030F0702030302020204" pitchFamily="66" charset="0"/>
              </a:endParaRPr>
            </a:p>
            <a:p>
              <a:pPr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2000">
                  <a:solidFill>
                    <a:schemeClr val="tx1"/>
                  </a:solidFill>
                  <a:latin typeface="Comic Sans MS" panose="030F0702030302020204" pitchFamily="66" charset="0"/>
                </a:rPr>
                <a:t>1  1  0  1  1  1  0  1  1  1  0  1  1  1  0  1  1</a:t>
              </a:r>
            </a:p>
            <a:p>
              <a:pPr>
                <a:lnSpc>
                  <a:spcPct val="120000"/>
                </a:lnSpc>
                <a:spcBef>
                  <a:spcPct val="0"/>
                </a:spcBef>
              </a:pPr>
              <a:endParaRPr lang="en-US" altLang="en-US" sz="2000">
                <a:solidFill>
                  <a:schemeClr val="tx1"/>
                </a:solidFill>
                <a:latin typeface="Comic Sans MS" panose="030F0702030302020204" pitchFamily="66" charset="0"/>
              </a:endParaRPr>
            </a:p>
            <a:p>
              <a:pPr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2000">
                  <a:solidFill>
                    <a:schemeClr val="bg1"/>
                  </a:solidFill>
                  <a:latin typeface="Comic Sans MS" panose="030F0702030302020204" pitchFamily="66" charset="0"/>
                </a:rPr>
                <a:t>1</a:t>
              </a:r>
              <a:r>
                <a:rPr lang="en-US" altLang="en-US" sz="2000">
                  <a:solidFill>
                    <a:schemeClr val="tx1"/>
                  </a:solidFill>
                  <a:latin typeface="Comic Sans MS" panose="030F0702030302020204" pitchFamily="66" charset="0"/>
                </a:rPr>
                <a:t>  1  0  1  1  1  0  1  1  1  0  1  1  1  1  0  0</a:t>
              </a:r>
            </a:p>
            <a:p>
              <a:pPr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2000">
                  <a:solidFill>
                    <a:schemeClr val="bg1"/>
                  </a:solidFill>
                  <a:latin typeface="Comic Sans MS" panose="030F0702030302020204" pitchFamily="66" charset="0"/>
                </a:rPr>
                <a:t>1</a:t>
              </a:r>
              <a:r>
                <a:rPr lang="en-US" altLang="en-US" sz="2000">
                  <a:solidFill>
                    <a:schemeClr val="tx1"/>
                  </a:solidFill>
                  <a:latin typeface="Comic Sans MS" panose="030F0702030302020204" pitchFamily="66" charset="0"/>
                </a:rPr>
                <a:t>  0  1  0  0  0  1  0  0  0  1  0  0  0  0  1  1</a:t>
              </a:r>
              <a:endParaRPr lang="en-US" altLang="en-US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326661" name="Line 5"/>
            <p:cNvSpPr>
              <a:spLocks noChangeShapeType="1"/>
            </p:cNvSpPr>
            <p:nvPr/>
          </p:nvSpPr>
          <p:spPr bwMode="auto">
            <a:xfrm flipH="1">
              <a:off x="1152" y="3029"/>
              <a:ext cx="408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med"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26662" name="Oval 6"/>
            <p:cNvSpPr>
              <a:spLocks noChangeArrowheads="1"/>
            </p:cNvSpPr>
            <p:nvPr/>
          </p:nvSpPr>
          <p:spPr bwMode="auto">
            <a:xfrm>
              <a:off x="1200" y="3140"/>
              <a:ext cx="192" cy="192"/>
            </a:xfrm>
            <a:prstGeom prst="ellipse">
              <a:avLst/>
            </a:prstGeom>
            <a:noFill/>
            <a:ln w="9525">
              <a:solidFill>
                <a:srgbClr val="FF0000"/>
              </a:solidFill>
              <a:round/>
              <a:headEnd type="none" w="sm" len="med"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41994" name="Text Box 7"/>
            <p:cNvSpPr txBox="1">
              <a:spLocks noChangeArrowheads="1"/>
            </p:cNvSpPr>
            <p:nvPr/>
          </p:nvSpPr>
          <p:spPr bwMode="auto">
            <a:xfrm>
              <a:off x="475" y="3112"/>
              <a:ext cx="58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 type="none" w="sm" len="med"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20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a capo</a:t>
              </a:r>
            </a:p>
          </p:txBody>
        </p:sp>
        <p:sp>
          <p:nvSpPr>
            <p:cNvPr id="41995" name="Text Box 8"/>
            <p:cNvSpPr txBox="1">
              <a:spLocks noChangeArrowheads="1"/>
            </p:cNvSpPr>
            <p:nvPr/>
          </p:nvSpPr>
          <p:spPr bwMode="auto">
            <a:xfrm>
              <a:off x="511" y="3495"/>
              <a:ext cx="60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 type="none" w="sm" len="med"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20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somma</a:t>
              </a:r>
            </a:p>
          </p:txBody>
        </p:sp>
        <p:sp>
          <p:nvSpPr>
            <p:cNvPr id="41996" name="Text Box 9"/>
            <p:cNvSpPr txBox="1">
              <a:spLocks noChangeArrowheads="1"/>
            </p:cNvSpPr>
            <p:nvPr/>
          </p:nvSpPr>
          <p:spPr bwMode="auto">
            <a:xfrm>
              <a:off x="288" y="3734"/>
              <a:ext cx="831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 type="none" w="sm" len="med"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20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checksum</a:t>
              </a:r>
            </a:p>
          </p:txBody>
        </p:sp>
        <p:sp>
          <p:nvSpPr>
            <p:cNvPr id="326666" name="Line 10"/>
            <p:cNvSpPr>
              <a:spLocks noChangeShapeType="1"/>
            </p:cNvSpPr>
            <p:nvPr/>
          </p:nvSpPr>
          <p:spPr bwMode="auto">
            <a:xfrm flipH="1">
              <a:off x="1152" y="3482"/>
              <a:ext cx="408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med"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26667" name="Freeform 11"/>
            <p:cNvSpPr>
              <a:spLocks/>
            </p:cNvSpPr>
            <p:nvPr/>
          </p:nvSpPr>
          <p:spPr bwMode="auto">
            <a:xfrm>
              <a:off x="1302" y="3333"/>
              <a:ext cx="3788" cy="5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8"/>
                </a:cxn>
                <a:cxn ang="0">
                  <a:pos x="3788" y="58"/>
                </a:cxn>
              </a:cxnLst>
              <a:rect l="0" t="0" r="r" b="b"/>
              <a:pathLst>
                <a:path w="3788" h="58">
                  <a:moveTo>
                    <a:pt x="0" y="0"/>
                  </a:moveTo>
                  <a:lnTo>
                    <a:pt x="0" y="58"/>
                  </a:lnTo>
                  <a:lnTo>
                    <a:pt x="3788" y="58"/>
                  </a:lnTo>
                </a:path>
              </a:pathLst>
            </a:custGeom>
            <a:noFill/>
            <a:ln w="9525" cap="flat" cmpd="sng">
              <a:solidFill>
                <a:srgbClr val="FF0000"/>
              </a:solidFill>
              <a:prstDash val="solid"/>
              <a:round/>
              <a:headEnd type="none" w="sm" len="med"/>
              <a:tailEnd type="stealth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</p:grpSp>
      <p:sp>
        <p:nvSpPr>
          <p:cNvPr id="41990" name="Rectangle 13"/>
          <p:cNvSpPr>
            <a:spLocks noChangeArrowheads="1"/>
          </p:cNvSpPr>
          <p:nvPr/>
        </p:nvSpPr>
        <p:spPr bwMode="auto">
          <a:xfrm>
            <a:off x="495300" y="6223000"/>
            <a:ext cx="7861300" cy="34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sz="1800" b="0"/>
              <a:t>[*] Kurose &amp; Ross hanno dimenticato questo particolare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E6E15B12-F030-4B33-BA11-D098DFF3C371}" type="slidenum">
              <a:rPr lang="it-IT" altLang="en-US" sz="1200" b="0">
                <a:solidFill>
                  <a:schemeClr val="tx1"/>
                </a:solidFill>
              </a:rPr>
              <a:pPr/>
              <a:t>21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348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Perchè UDP calcola la checksum ?</a:t>
            </a:r>
          </a:p>
        </p:txBody>
      </p:sp>
      <p:sp>
        <p:nvSpPr>
          <p:cNvPr id="3481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395413"/>
            <a:ext cx="8128000" cy="5113337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Anzitutto UDP non se ne fa nulla della informazione di Checksum</a:t>
            </a:r>
          </a:p>
          <a:p>
            <a:pPr lvl="1" eaLnBrk="1" hangingPunct="1">
              <a:defRPr/>
            </a:pPr>
            <a:r>
              <a:rPr lang="en-US" smtClean="0"/>
              <a:t>Alcune implementazioni scartano il segmento errato</a:t>
            </a:r>
          </a:p>
          <a:p>
            <a:pPr lvl="1" eaLnBrk="1" hangingPunct="1">
              <a:defRPr/>
            </a:pPr>
            <a:r>
              <a:rPr lang="en-US" smtClean="0"/>
              <a:t>Altre si limitano a segnalare la cosa al livello applicativo</a:t>
            </a:r>
          </a:p>
          <a:p>
            <a:pPr eaLnBrk="1" hangingPunct="1">
              <a:defRPr/>
            </a:pPr>
            <a:r>
              <a:rPr lang="en-US" smtClean="0"/>
              <a:t>Anche se i livelli sottostanti controllano gli errori, si potrebbero verificare errori all’interno dei router</a:t>
            </a:r>
          </a:p>
          <a:p>
            <a:pPr eaLnBrk="1" hangingPunct="1">
              <a:defRPr/>
            </a:pPr>
            <a:r>
              <a:rPr lang="en-US" smtClean="0"/>
              <a:t>Principio </a:t>
            </a:r>
            <a:r>
              <a:rPr lang="en-US" smtClean="0">
                <a:solidFill>
                  <a:srgbClr val="FF0000"/>
                </a:solidFill>
              </a:rPr>
              <a:t>punto-punto</a:t>
            </a:r>
            <a:r>
              <a:rPr lang="en-US" smtClean="0"/>
              <a:t> secondo il quale determinate funzionalità devono essere implementate su base punto-punto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0C3A7228-2820-44F2-9EA3-5AEA2DFE0701}" type="slidenum">
              <a:rPr lang="it-IT" altLang="en-US" sz="1200" b="0">
                <a:solidFill>
                  <a:schemeClr val="tx1"/>
                </a:solidFill>
              </a:rPr>
              <a:pPr/>
              <a:t>22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513026" name="Titolo 1"/>
          <p:cNvSpPr>
            <a:spLocks noGrp="1"/>
          </p:cNvSpPr>
          <p:nvPr>
            <p:ph type="title" idx="4294967295"/>
          </p:nvPr>
        </p:nvSpPr>
        <p:spPr>
          <a:xfrm>
            <a:off x="1244600" y="368300"/>
            <a:ext cx="7543800" cy="439738"/>
          </a:xfrm>
        </p:spPr>
        <p:txBody>
          <a:bodyPr/>
          <a:lstStyle/>
          <a:p>
            <a:pPr eaLnBrk="1" hangingPunct="1">
              <a:defRPr/>
            </a:pPr>
            <a:r>
              <a:rPr lang="it-IT" smtClean="0"/>
              <a:t>Protocolli/servizi che utilizzano UDP</a:t>
            </a:r>
          </a:p>
        </p:txBody>
      </p:sp>
      <p:graphicFrame>
        <p:nvGraphicFramePr>
          <p:cNvPr id="52296" name="Group 72"/>
          <p:cNvGraphicFramePr>
            <a:graphicFrameLocks noGrp="1"/>
          </p:cNvGraphicFramePr>
          <p:nvPr>
            <p:ph idx="4294967295"/>
          </p:nvPr>
        </p:nvGraphicFramePr>
        <p:xfrm>
          <a:off x="457200" y="1000125"/>
          <a:ext cx="8229600" cy="5572125"/>
        </p:xfrm>
        <a:graphic>
          <a:graphicData uri="http://schemas.openxmlformats.org/drawingml/2006/table">
            <a:tbl>
              <a:tblPr/>
              <a:tblGrid>
                <a:gridCol w="2743200"/>
                <a:gridCol w="1228725"/>
                <a:gridCol w="4257675"/>
              </a:tblGrid>
              <a:tr h="371475"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Protocollo/Servizio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Porta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Descrizione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Echo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0D6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0D6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Risponde con gli stessi dati arrivati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0D6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Discard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EC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EC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Elimina i datagrammi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EC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Active users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0D6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0D6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Fornisce il numero di utenti collegati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0D6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Daytime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EC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EC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Fornisce la data e l’ora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EC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Quote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0D6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17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0D6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Fornisce la massima del giorno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0D6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Chargen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EC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19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EC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Risponde con una stringa di caratteri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EC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DNS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0D6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53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0D6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Server DNS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0D6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BOOTP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EC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67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EC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Server BOOTP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EC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BOOTP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0D6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68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0D6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Client BOOTP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0D6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TFTP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EC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EC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Trivial File Transfer Protocol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EC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RPC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0D6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111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0D6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Remote Procedure Call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0D6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NTP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EC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123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EC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Network Time Protocol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EC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SNMP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0D6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161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0D6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Simple Network Management Protocol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0D6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SNMP-trap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EC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162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EC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defRPr sz="2400"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eaLnBrk="0" hangingPunct="0">
                        <a:defRPr sz="2000">
                          <a:solidFill>
                            <a:srgbClr val="CC00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eaLnBrk="0" hangingPunct="0">
                        <a:defRPr>
                          <a:solidFill>
                            <a:srgbClr val="006600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eaLnBrk="0" hangingPunct="0"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9900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Simple Network Management Protocol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E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A43B1F4F-3E9B-4D39-AAFD-3C0B7483F873}" type="slidenum">
              <a:rPr lang="it-IT" altLang="en-US" sz="1200" b="0">
                <a:solidFill>
                  <a:schemeClr val="tx1"/>
                </a:solidFill>
              </a:rPr>
              <a:pPr/>
              <a:t>23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355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UDP: conclusione</a:t>
            </a:r>
          </a:p>
        </p:txBody>
      </p:sp>
      <p:sp>
        <p:nvSpPr>
          <p:cNvPr id="35533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1268413"/>
            <a:ext cx="7772400" cy="2473325"/>
          </a:xfrm>
        </p:spPr>
        <p:txBody>
          <a:bodyPr/>
          <a:lstStyle/>
          <a:p>
            <a:pPr eaLnBrk="1" hangingPunct="1">
              <a:defRPr/>
            </a:pPr>
            <a:r>
              <a:rPr lang="en-US" sz="2000" dirty="0" smtClean="0"/>
              <a:t>Per </a:t>
            </a:r>
            <a:r>
              <a:rPr lang="en-US" sz="2000" dirty="0" err="1" smtClean="0"/>
              <a:t>applicazioni</a:t>
            </a:r>
            <a:r>
              <a:rPr lang="en-US" sz="2000" dirty="0" smtClean="0"/>
              <a:t> </a:t>
            </a:r>
            <a:r>
              <a:rPr lang="en-US" sz="2000" dirty="0" err="1" smtClean="0"/>
              <a:t>che</a:t>
            </a:r>
            <a:r>
              <a:rPr lang="en-US" sz="2000" dirty="0" smtClean="0"/>
              <a:t> non </a:t>
            </a:r>
            <a:r>
              <a:rPr lang="en-US" sz="2000" dirty="0" err="1" smtClean="0"/>
              <a:t>necessitano</a:t>
            </a:r>
            <a:r>
              <a:rPr lang="en-US" sz="2000" dirty="0" smtClean="0"/>
              <a:t> </a:t>
            </a:r>
            <a:r>
              <a:rPr lang="en-US" sz="2000" dirty="0" err="1" smtClean="0"/>
              <a:t>di</a:t>
            </a:r>
            <a:r>
              <a:rPr lang="en-US" sz="2000" dirty="0" smtClean="0"/>
              <a:t> un </a:t>
            </a:r>
            <a:r>
              <a:rPr lang="en-US" sz="2000" dirty="0" err="1" smtClean="0"/>
              <a:t>controllo</a:t>
            </a:r>
            <a:r>
              <a:rPr lang="en-US" sz="2000" dirty="0" smtClean="0"/>
              <a:t> </a:t>
            </a:r>
            <a:r>
              <a:rPr lang="en-US" sz="2000" dirty="0" err="1" smtClean="0"/>
              <a:t>preciso</a:t>
            </a:r>
            <a:r>
              <a:rPr lang="en-US" sz="2000" dirty="0" smtClean="0"/>
              <a:t> </a:t>
            </a:r>
            <a:r>
              <a:rPr lang="en-US" sz="2000" dirty="0" err="1" smtClean="0"/>
              <a:t>sul</a:t>
            </a:r>
            <a:r>
              <a:rPr lang="en-US" sz="2000" dirty="0" smtClean="0"/>
              <a:t> </a:t>
            </a:r>
            <a:r>
              <a:rPr lang="en-US" sz="2000" dirty="0" err="1" smtClean="0"/>
              <a:t>flusso</a:t>
            </a:r>
            <a:r>
              <a:rPr lang="en-US" sz="2000" dirty="0" smtClean="0"/>
              <a:t> </a:t>
            </a:r>
            <a:r>
              <a:rPr lang="en-US" sz="2000" dirty="0" err="1" smtClean="0"/>
              <a:t>dei</a:t>
            </a:r>
            <a:r>
              <a:rPr lang="en-US" sz="2000" dirty="0" smtClean="0"/>
              <a:t> </a:t>
            </a:r>
            <a:r>
              <a:rPr lang="en-US" sz="2000" dirty="0" err="1" smtClean="0"/>
              <a:t>pacchetti</a:t>
            </a:r>
            <a:r>
              <a:rPr lang="en-US" sz="2000" dirty="0" smtClean="0"/>
              <a:t>, </a:t>
            </a:r>
            <a:r>
              <a:rPr lang="en-US" sz="2000" dirty="0" err="1" smtClean="0"/>
              <a:t>controllo</a:t>
            </a:r>
            <a:r>
              <a:rPr lang="en-US" sz="2000" dirty="0" smtClean="0"/>
              <a:t> </a:t>
            </a:r>
            <a:r>
              <a:rPr lang="en-US" sz="2000" dirty="0" err="1" smtClean="0"/>
              <a:t>di</a:t>
            </a:r>
            <a:r>
              <a:rPr lang="en-US" sz="2000" dirty="0" smtClean="0"/>
              <a:t> </a:t>
            </a:r>
            <a:r>
              <a:rPr lang="en-US" sz="2000" dirty="0" err="1" smtClean="0"/>
              <a:t>errore</a:t>
            </a:r>
            <a:r>
              <a:rPr lang="en-US" sz="2000" dirty="0" smtClean="0"/>
              <a:t>, </a:t>
            </a:r>
            <a:r>
              <a:rPr lang="en-US" sz="2000" dirty="0" err="1" smtClean="0"/>
              <a:t>di</a:t>
            </a:r>
            <a:r>
              <a:rPr lang="en-US" sz="2000" dirty="0" smtClean="0"/>
              <a:t> </a:t>
            </a:r>
            <a:r>
              <a:rPr lang="en-US" sz="2000" dirty="0" err="1" smtClean="0"/>
              <a:t>congestione</a:t>
            </a:r>
            <a:r>
              <a:rPr lang="en-US" sz="2000" dirty="0" smtClean="0"/>
              <a:t> e/o </a:t>
            </a:r>
            <a:r>
              <a:rPr lang="en-US" sz="2000" dirty="0" err="1" smtClean="0"/>
              <a:t>il</a:t>
            </a:r>
            <a:r>
              <a:rPr lang="en-US" sz="2000" dirty="0" smtClean="0"/>
              <a:t> timing, UDP </a:t>
            </a:r>
            <a:r>
              <a:rPr lang="en-US" sz="2000" dirty="0" err="1" smtClean="0"/>
              <a:t>rappresenta</a:t>
            </a:r>
            <a:r>
              <a:rPr lang="en-US" sz="2000" dirty="0" smtClean="0"/>
              <a:t> la </a:t>
            </a:r>
            <a:r>
              <a:rPr lang="en-US" sz="2000" dirty="0" err="1" smtClean="0"/>
              <a:t>scelta</a:t>
            </a:r>
            <a:r>
              <a:rPr lang="en-US" sz="2000" dirty="0" smtClean="0"/>
              <a:t> </a:t>
            </a:r>
            <a:r>
              <a:rPr lang="en-US" sz="2000" dirty="0" err="1" smtClean="0"/>
              <a:t>ottimale</a:t>
            </a:r>
            <a:endParaRPr lang="en-US" sz="2000" dirty="0" smtClean="0"/>
          </a:p>
          <a:p>
            <a:pPr eaLnBrk="1" hangingPunct="1">
              <a:defRPr/>
            </a:pPr>
            <a:r>
              <a:rPr lang="en-US" sz="2000" dirty="0" smtClean="0"/>
              <a:t>Con UDP </a:t>
            </a:r>
            <a:r>
              <a:rPr lang="en-US" sz="2000" dirty="0" err="1" smtClean="0"/>
              <a:t>tutto</a:t>
            </a:r>
            <a:r>
              <a:rPr lang="en-US" sz="2000" dirty="0" smtClean="0"/>
              <a:t> </a:t>
            </a:r>
            <a:r>
              <a:rPr lang="en-US" sz="2000" dirty="0" err="1" smtClean="0"/>
              <a:t>ciò</a:t>
            </a:r>
            <a:r>
              <a:rPr lang="en-US" sz="2000" dirty="0" smtClean="0"/>
              <a:t> </a:t>
            </a:r>
            <a:r>
              <a:rPr lang="en-US" sz="2000" dirty="0" err="1" smtClean="0"/>
              <a:t>che</a:t>
            </a:r>
            <a:r>
              <a:rPr lang="en-US" sz="2000" dirty="0" smtClean="0"/>
              <a:t> </a:t>
            </a:r>
            <a:r>
              <a:rPr lang="en-US" sz="2000" dirty="0" err="1" smtClean="0"/>
              <a:t>deve</a:t>
            </a:r>
            <a:r>
              <a:rPr lang="en-US" sz="2000" dirty="0" smtClean="0"/>
              <a:t> </a:t>
            </a:r>
            <a:r>
              <a:rPr lang="en-US" sz="2000" dirty="0" err="1" smtClean="0"/>
              <a:t>essere</a:t>
            </a:r>
            <a:r>
              <a:rPr lang="en-US" sz="2000" dirty="0" smtClean="0"/>
              <a:t> </a:t>
            </a:r>
            <a:r>
              <a:rPr lang="en-US" sz="2000" dirty="0" err="1" smtClean="0"/>
              <a:t>fatto</a:t>
            </a:r>
            <a:r>
              <a:rPr lang="en-US" sz="2000" dirty="0" smtClean="0"/>
              <a:t> </a:t>
            </a:r>
            <a:r>
              <a:rPr lang="en-US" sz="2000" dirty="0" smtClean="0">
                <a:solidFill>
                  <a:srgbClr val="FF0000"/>
                </a:solidFill>
              </a:rPr>
              <a:t>è </a:t>
            </a:r>
            <a:r>
              <a:rPr lang="en-US" sz="2000" dirty="0" err="1" smtClean="0">
                <a:solidFill>
                  <a:srgbClr val="FF0000"/>
                </a:solidFill>
              </a:rPr>
              <a:t>compito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</a:rPr>
              <a:t>dell’applicazione</a:t>
            </a:r>
            <a:endParaRPr lang="en-US" sz="2000" dirty="0" smtClean="0">
              <a:solidFill>
                <a:srgbClr val="FF0000"/>
              </a:solidFill>
            </a:endParaRPr>
          </a:p>
          <a:p>
            <a:pPr eaLnBrk="1" hangingPunct="1">
              <a:defRPr/>
            </a:pPr>
            <a:r>
              <a:rPr lang="en-US" sz="2000" dirty="0" err="1" smtClean="0"/>
              <a:t>Tipicamente</a:t>
            </a:r>
            <a:r>
              <a:rPr lang="en-US" sz="2000" dirty="0" smtClean="0"/>
              <a:t> </a:t>
            </a:r>
            <a:r>
              <a:rPr lang="en-US" sz="2000" dirty="0" err="1" smtClean="0"/>
              <a:t>tra</a:t>
            </a:r>
            <a:r>
              <a:rPr lang="en-US" sz="2000" dirty="0" smtClean="0"/>
              <a:t> </a:t>
            </a:r>
            <a:r>
              <a:rPr lang="en-US" sz="2000" dirty="0" err="1" smtClean="0"/>
              <a:t>applicazioni</a:t>
            </a:r>
            <a:r>
              <a:rPr lang="en-US" sz="2000" dirty="0" smtClean="0"/>
              <a:t> </a:t>
            </a:r>
            <a:r>
              <a:rPr lang="en-US" sz="2000" dirty="0" err="1" smtClean="0"/>
              <a:t>multimediali</a:t>
            </a:r>
            <a:r>
              <a:rPr lang="en-US" sz="2000" dirty="0" smtClean="0"/>
              <a:t> e UDP </a:t>
            </a:r>
            <a:r>
              <a:rPr lang="en-US" sz="2000" dirty="0" err="1" smtClean="0"/>
              <a:t>si</a:t>
            </a:r>
            <a:r>
              <a:rPr lang="en-US" sz="2000" dirty="0" smtClean="0"/>
              <a:t> ha RTP</a:t>
            </a:r>
          </a:p>
        </p:txBody>
      </p:sp>
      <p:pic>
        <p:nvPicPr>
          <p:cNvPr id="4506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301207" y="1796256"/>
            <a:ext cx="2290762" cy="653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DAF0658B-A934-4969-B09B-7154E13B94AF}" type="slidenum">
              <a:rPr lang="it-IT" altLang="en-US" sz="1200" b="0">
                <a:solidFill>
                  <a:schemeClr val="tx1"/>
                </a:solidFill>
              </a:rPr>
              <a:pPr/>
              <a:t>24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359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2800" smtClean="0"/>
              <a:t>Key features di un protocollo affidabile</a:t>
            </a:r>
          </a:p>
        </p:txBody>
      </p:sp>
      <p:sp>
        <p:nvSpPr>
          <p:cNvPr id="359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Checksum</a:t>
            </a:r>
          </a:p>
          <a:p>
            <a:pPr lvl="1" eaLnBrk="1" hangingPunct="1">
              <a:defRPr/>
            </a:pPr>
            <a:r>
              <a:rPr lang="en-US" dirty="0" smtClean="0"/>
              <a:t>Per </a:t>
            </a:r>
            <a:r>
              <a:rPr lang="en-US" dirty="0" err="1" smtClean="0"/>
              <a:t>rilevare</a:t>
            </a:r>
            <a:r>
              <a:rPr lang="en-US" dirty="0" smtClean="0"/>
              <a:t> </a:t>
            </a:r>
            <a:r>
              <a:rPr lang="en-US" dirty="0" err="1" smtClean="0"/>
              <a:t>gli</a:t>
            </a:r>
            <a:r>
              <a:rPr lang="en-US" dirty="0" smtClean="0"/>
              <a:t> </a:t>
            </a:r>
            <a:r>
              <a:rPr lang="en-US" dirty="0" err="1" smtClean="0"/>
              <a:t>errori</a:t>
            </a:r>
            <a:endParaRPr lang="en-US" dirty="0" smtClean="0"/>
          </a:p>
          <a:p>
            <a:pPr eaLnBrk="1" hangingPunct="1">
              <a:defRPr/>
            </a:pPr>
            <a:r>
              <a:rPr lang="en-US" dirty="0" err="1" smtClean="0"/>
              <a:t>Numeri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sequenza</a:t>
            </a:r>
            <a:endParaRPr lang="en-US" dirty="0" smtClean="0"/>
          </a:p>
          <a:p>
            <a:pPr lvl="1" eaLnBrk="1" hangingPunct="1">
              <a:defRPr/>
            </a:pPr>
            <a:r>
              <a:rPr lang="en-US" dirty="0" smtClean="0"/>
              <a:t>Per </a:t>
            </a:r>
            <a:r>
              <a:rPr lang="en-US" dirty="0" err="1" smtClean="0"/>
              <a:t>evitare</a:t>
            </a:r>
            <a:r>
              <a:rPr lang="en-US" dirty="0" smtClean="0"/>
              <a:t> </a:t>
            </a:r>
            <a:r>
              <a:rPr lang="en-US" dirty="0" err="1" smtClean="0"/>
              <a:t>duplicazioni</a:t>
            </a:r>
            <a:endParaRPr lang="en-US" dirty="0" smtClean="0"/>
          </a:p>
          <a:p>
            <a:pPr eaLnBrk="1" hangingPunct="1">
              <a:defRPr/>
            </a:pPr>
            <a:r>
              <a:rPr lang="en-US" dirty="0" err="1" smtClean="0"/>
              <a:t>Contatori</a:t>
            </a:r>
            <a:r>
              <a:rPr lang="en-US" dirty="0" smtClean="0"/>
              <a:t>/timer</a:t>
            </a:r>
          </a:p>
          <a:p>
            <a:pPr lvl="1" eaLnBrk="1" hangingPunct="1">
              <a:defRPr/>
            </a:pPr>
            <a:r>
              <a:rPr lang="en-US" dirty="0" smtClean="0"/>
              <a:t>Per </a:t>
            </a:r>
            <a:r>
              <a:rPr lang="en-US" dirty="0" err="1" smtClean="0"/>
              <a:t>ritrasmissione</a:t>
            </a:r>
            <a:r>
              <a:rPr lang="en-US" dirty="0" smtClean="0"/>
              <a:t> </a:t>
            </a:r>
            <a:r>
              <a:rPr lang="en-US" dirty="0" err="1" smtClean="0"/>
              <a:t>automatica</a:t>
            </a:r>
            <a:endParaRPr lang="en-US" dirty="0" smtClean="0"/>
          </a:p>
          <a:p>
            <a:pPr eaLnBrk="1" hangingPunct="1">
              <a:defRPr/>
            </a:pPr>
            <a:r>
              <a:rPr lang="en-US" dirty="0" err="1" smtClean="0"/>
              <a:t>Ack</a:t>
            </a:r>
            <a:r>
              <a:rPr lang="en-US" dirty="0" smtClean="0"/>
              <a:t>/</a:t>
            </a:r>
            <a:r>
              <a:rPr lang="en-US" dirty="0" err="1" smtClean="0"/>
              <a:t>Nack</a:t>
            </a:r>
            <a:endParaRPr lang="en-US" dirty="0" smtClean="0"/>
          </a:p>
          <a:p>
            <a:pPr lvl="1" eaLnBrk="1" hangingPunct="1">
              <a:defRPr/>
            </a:pPr>
            <a:r>
              <a:rPr lang="en-US" dirty="0" smtClean="0"/>
              <a:t>Feedbacks</a:t>
            </a:r>
          </a:p>
          <a:p>
            <a:pPr eaLnBrk="1" hangingPunct="1">
              <a:defRPr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E3734AF6-21BD-4DC1-B44D-3F5810B13E0A}" type="slidenum">
              <a:rPr lang="it-IT" altLang="en-US" sz="1200" b="0">
                <a:solidFill>
                  <a:schemeClr val="tx1"/>
                </a:solidFill>
              </a:rPr>
              <a:pPr/>
              <a:t>25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303106" name="Rectangle 2"/>
          <p:cNvSpPr>
            <a:spLocks noGrp="1" noChangeArrowheads="1"/>
          </p:cNvSpPr>
          <p:nvPr>
            <p:ph type="title"/>
          </p:nvPr>
        </p:nvSpPr>
        <p:spPr>
          <a:xfrm>
            <a:off x="1371600" y="149225"/>
            <a:ext cx="6543675" cy="800100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Protocolli con pipeline</a:t>
            </a:r>
            <a:endParaRPr lang="en-US" sz="3600" smtClean="0"/>
          </a:p>
        </p:txBody>
      </p:sp>
      <p:sp>
        <p:nvSpPr>
          <p:cNvPr id="30310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23875" y="1143000"/>
            <a:ext cx="7591425" cy="4648200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it-IT" sz="2400" smtClean="0">
                <a:solidFill>
                  <a:srgbClr val="FF0000"/>
                </a:solidFill>
              </a:rPr>
              <a:t>Pipelining:</a:t>
            </a:r>
            <a:r>
              <a:rPr lang="it-IT" sz="2400" smtClean="0"/>
              <a:t> il mittente ammette più pacchetti in transito, ancora da notificare</a:t>
            </a:r>
          </a:p>
          <a:p>
            <a:pPr lvl="1" eaLnBrk="1" hangingPunct="1">
              <a:defRPr/>
            </a:pPr>
            <a:r>
              <a:rPr lang="it-IT" sz="1800" smtClean="0"/>
              <a:t>l’intervallo dei numeri di sequenza deve essere incrementato</a:t>
            </a:r>
          </a:p>
          <a:p>
            <a:pPr lvl="1" eaLnBrk="1" hangingPunct="1">
              <a:defRPr/>
            </a:pPr>
            <a:r>
              <a:rPr lang="it-IT" sz="1800" smtClean="0"/>
              <a:t>buffering dei pacchetti presso il mittente e/o ricevente</a:t>
            </a:r>
          </a:p>
        </p:txBody>
      </p:sp>
      <p:sp>
        <p:nvSpPr>
          <p:cNvPr id="303108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90550" y="5686425"/>
            <a:ext cx="8286750" cy="949325"/>
          </a:xfrm>
        </p:spPr>
        <p:txBody>
          <a:bodyPr/>
          <a:lstStyle/>
          <a:p>
            <a:pPr eaLnBrk="1" hangingPunct="1">
              <a:defRPr/>
            </a:pPr>
            <a:r>
              <a:rPr lang="it-IT" sz="2400" smtClean="0"/>
              <a:t>Due forme generiche di protocolli con pipeline: </a:t>
            </a:r>
            <a:br>
              <a:rPr lang="it-IT" sz="2400" smtClean="0"/>
            </a:br>
            <a:r>
              <a:rPr lang="it-IT" sz="2400" i="1" smtClean="0">
                <a:solidFill>
                  <a:srgbClr val="FF0000"/>
                </a:solidFill>
              </a:rPr>
              <a:t>Go-Back-N</a:t>
            </a:r>
            <a:r>
              <a:rPr lang="it-IT" sz="2400" i="1" smtClean="0"/>
              <a:t> e </a:t>
            </a:r>
            <a:r>
              <a:rPr lang="it-IT" sz="2400" i="1" smtClean="0">
                <a:solidFill>
                  <a:srgbClr val="FF0000"/>
                </a:solidFill>
              </a:rPr>
              <a:t>ripetizione selettiva</a:t>
            </a:r>
          </a:p>
        </p:txBody>
      </p:sp>
      <p:pic>
        <p:nvPicPr>
          <p:cNvPr id="70662" name="Picture 6" descr="SL_3_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738" y="2697163"/>
            <a:ext cx="7607300" cy="296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D6E085D3-9EC9-4A93-957F-004A79BF643D}" type="slidenum">
              <a:rPr lang="it-IT" altLang="en-US" sz="1200" b="0">
                <a:solidFill>
                  <a:schemeClr val="tx1"/>
                </a:solidFill>
              </a:rPr>
              <a:pPr/>
              <a:t>26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304130" name="Rectangle 2"/>
          <p:cNvSpPr>
            <a:spLocks noGrp="1" noChangeArrowheads="1"/>
          </p:cNvSpPr>
          <p:nvPr>
            <p:ph type="title"/>
          </p:nvPr>
        </p:nvSpPr>
        <p:spPr>
          <a:xfrm>
            <a:off x="1371600" y="393700"/>
            <a:ext cx="7086600" cy="627063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Pipelining: aumento dell’utilizzo</a:t>
            </a:r>
          </a:p>
        </p:txBody>
      </p:sp>
      <p:sp>
        <p:nvSpPr>
          <p:cNvPr id="304131" name="Line 3"/>
          <p:cNvSpPr>
            <a:spLocks noChangeShapeType="1"/>
          </p:cNvSpPr>
          <p:nvPr/>
        </p:nvSpPr>
        <p:spPr bwMode="auto">
          <a:xfrm>
            <a:off x="3171825" y="1778000"/>
            <a:ext cx="2082800" cy="93186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4133" name="Line 5"/>
          <p:cNvSpPr>
            <a:spLocks noChangeShapeType="1"/>
          </p:cNvSpPr>
          <p:nvPr/>
        </p:nvSpPr>
        <p:spPr bwMode="auto">
          <a:xfrm>
            <a:off x="3162300" y="1555750"/>
            <a:ext cx="20638" cy="328453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1686" name="Text Box 7"/>
          <p:cNvSpPr txBox="1">
            <a:spLocks noChangeArrowheads="1"/>
          </p:cNvSpPr>
          <p:nvPr/>
        </p:nvSpPr>
        <p:spPr bwMode="auto">
          <a:xfrm>
            <a:off x="2625725" y="1228725"/>
            <a:ext cx="1042988" cy="3556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</a:pPr>
            <a:r>
              <a:rPr lang="en-US" altLang="en-US" sz="1600" b="0">
                <a:solidFill>
                  <a:schemeClr val="tx1"/>
                </a:solidFill>
              </a:rPr>
              <a:t>Mittente</a:t>
            </a:r>
            <a:endParaRPr lang="en-US" altLang="en-US" sz="16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687" name="Text Box 8"/>
          <p:cNvSpPr txBox="1">
            <a:spLocks noChangeArrowheads="1"/>
          </p:cNvSpPr>
          <p:nvPr/>
        </p:nvSpPr>
        <p:spPr bwMode="auto">
          <a:xfrm>
            <a:off x="4664075" y="1228725"/>
            <a:ext cx="1108075" cy="3556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</a:pPr>
            <a:r>
              <a:rPr lang="en-US" altLang="en-US" sz="1600" b="0">
                <a:solidFill>
                  <a:schemeClr val="tx1"/>
                </a:solidFill>
              </a:rPr>
              <a:t>Ricevente</a:t>
            </a:r>
            <a:endParaRPr lang="en-US" altLang="en-US" sz="16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4137" name="Line 9"/>
          <p:cNvSpPr>
            <a:spLocks noChangeShapeType="1"/>
          </p:cNvSpPr>
          <p:nvPr/>
        </p:nvSpPr>
        <p:spPr bwMode="auto">
          <a:xfrm>
            <a:off x="3182938" y="1773238"/>
            <a:ext cx="2049462" cy="3175"/>
          </a:xfrm>
          <a:prstGeom prst="line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4138" name="Line 10"/>
          <p:cNvSpPr>
            <a:spLocks noChangeShapeType="1"/>
          </p:cNvSpPr>
          <p:nvPr/>
        </p:nvSpPr>
        <p:spPr bwMode="auto">
          <a:xfrm>
            <a:off x="3189288" y="3905250"/>
            <a:ext cx="2049462" cy="0"/>
          </a:xfrm>
          <a:prstGeom prst="line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4139" name="Freeform 11"/>
          <p:cNvSpPr>
            <a:spLocks/>
          </p:cNvSpPr>
          <p:nvPr/>
        </p:nvSpPr>
        <p:spPr bwMode="auto">
          <a:xfrm>
            <a:off x="3167063" y="1770063"/>
            <a:ext cx="2087562" cy="11699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895" y="937"/>
              </a:cxn>
              <a:cxn ang="0">
                <a:pos x="2902" y="1185"/>
              </a:cxn>
              <a:cxn ang="0">
                <a:pos x="0" y="247"/>
              </a:cxn>
              <a:cxn ang="0">
                <a:pos x="0" y="0"/>
              </a:cxn>
            </a:cxnLst>
            <a:rect l="0" t="0" r="r" b="b"/>
            <a:pathLst>
              <a:path w="2902" h="1185">
                <a:moveTo>
                  <a:pt x="0" y="0"/>
                </a:moveTo>
                <a:lnTo>
                  <a:pt x="2895" y="937"/>
                </a:lnTo>
                <a:lnTo>
                  <a:pt x="2902" y="1185"/>
                </a:lnTo>
                <a:lnTo>
                  <a:pt x="0" y="247"/>
                </a:lnTo>
                <a:lnTo>
                  <a:pt x="0" y="0"/>
                </a:lnTo>
                <a:close/>
              </a:path>
            </a:pathLst>
          </a:custGeom>
          <a:solidFill>
            <a:srgbClr val="00CC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04140" name="Line 12"/>
          <p:cNvSpPr>
            <a:spLocks noChangeShapeType="1"/>
          </p:cNvSpPr>
          <p:nvPr/>
        </p:nvSpPr>
        <p:spPr bwMode="auto">
          <a:xfrm flipH="1">
            <a:off x="2803525" y="1770063"/>
            <a:ext cx="352425" cy="31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4141" name="Line 13"/>
          <p:cNvSpPr>
            <a:spLocks noChangeShapeType="1"/>
          </p:cNvSpPr>
          <p:nvPr/>
        </p:nvSpPr>
        <p:spPr bwMode="auto">
          <a:xfrm flipH="1" flipV="1">
            <a:off x="2270125" y="2014538"/>
            <a:ext cx="885825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1693" name="Text Box 14"/>
          <p:cNvSpPr txBox="1">
            <a:spLocks noChangeArrowheads="1"/>
          </p:cNvSpPr>
          <p:nvPr/>
        </p:nvSpPr>
        <p:spPr bwMode="auto">
          <a:xfrm>
            <a:off x="2251075" y="2754313"/>
            <a:ext cx="96520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</a:pPr>
            <a:r>
              <a:rPr lang="en-US" altLang="en-US" sz="1600" b="0">
                <a:solidFill>
                  <a:schemeClr val="tx1"/>
                </a:solidFill>
              </a:rPr>
              <a:t>RTT </a:t>
            </a:r>
            <a:endParaRPr lang="en-US" altLang="en-US" sz="16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4143" name="Line 15"/>
          <p:cNvSpPr>
            <a:spLocks noChangeShapeType="1"/>
          </p:cNvSpPr>
          <p:nvPr/>
        </p:nvSpPr>
        <p:spPr bwMode="auto">
          <a:xfrm>
            <a:off x="3065463" y="3065463"/>
            <a:ext cx="9525" cy="82073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4144" name="Line 16"/>
          <p:cNvSpPr>
            <a:spLocks noChangeShapeType="1"/>
          </p:cNvSpPr>
          <p:nvPr/>
        </p:nvSpPr>
        <p:spPr bwMode="auto">
          <a:xfrm flipV="1">
            <a:off x="3070225" y="2036763"/>
            <a:ext cx="1588" cy="77628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1696" name="Text Box 17"/>
          <p:cNvSpPr txBox="1">
            <a:spLocks noChangeArrowheads="1"/>
          </p:cNvSpPr>
          <p:nvPr/>
        </p:nvSpPr>
        <p:spPr bwMode="auto">
          <a:xfrm>
            <a:off x="558800" y="1865313"/>
            <a:ext cx="2581275" cy="35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</a:rPr>
              <a:t>Ultimo bit del primo</a:t>
            </a:r>
            <a:br>
              <a:rPr lang="it-IT" altLang="en-US" sz="1400" b="0">
                <a:solidFill>
                  <a:schemeClr val="tx1"/>
                </a:solidFill>
              </a:rPr>
            </a:br>
            <a:r>
              <a:rPr lang="it-IT" altLang="en-US" sz="1400" b="0">
                <a:solidFill>
                  <a:schemeClr val="tx1"/>
                </a:solidFill>
              </a:rPr>
              <a:t>pacchetto trasmesso</a:t>
            </a:r>
            <a:r>
              <a:rPr lang="en-US" altLang="en-US" sz="1400" b="0">
                <a:solidFill>
                  <a:schemeClr val="tx1"/>
                </a:solidFill>
              </a:rPr>
              <a:t>, t = L / R</a:t>
            </a:r>
            <a:endParaRPr lang="en-US" altLang="en-US" sz="14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4146" name="Line 18"/>
          <p:cNvSpPr>
            <a:spLocks noChangeShapeType="1"/>
          </p:cNvSpPr>
          <p:nvPr/>
        </p:nvSpPr>
        <p:spPr bwMode="auto">
          <a:xfrm flipH="1">
            <a:off x="5232400" y="2524125"/>
            <a:ext cx="277813" cy="1714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1698" name="Text Box 19"/>
          <p:cNvSpPr txBox="1">
            <a:spLocks noChangeArrowheads="1"/>
          </p:cNvSpPr>
          <p:nvPr/>
        </p:nvSpPr>
        <p:spPr bwMode="auto">
          <a:xfrm>
            <a:off x="5480050" y="2279650"/>
            <a:ext cx="3394075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</a:rPr>
              <a:t>Arriva il primo bit del primo pacchetto</a:t>
            </a:r>
            <a:endParaRPr lang="it-IT" altLang="en-US" sz="14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4148" name="Line 20"/>
          <p:cNvSpPr>
            <a:spLocks noChangeShapeType="1"/>
          </p:cNvSpPr>
          <p:nvPr/>
        </p:nvSpPr>
        <p:spPr bwMode="auto">
          <a:xfrm flipV="1">
            <a:off x="5254625" y="2841625"/>
            <a:ext cx="271463" cy="1047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1700" name="Text Box 21"/>
          <p:cNvSpPr txBox="1">
            <a:spLocks noChangeArrowheads="1"/>
          </p:cNvSpPr>
          <p:nvPr/>
        </p:nvSpPr>
        <p:spPr bwMode="auto">
          <a:xfrm>
            <a:off x="5480050" y="2608263"/>
            <a:ext cx="3286125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</a:rPr>
              <a:t>Arriva l’ultimo bit del primo pacchetto,</a:t>
            </a:r>
            <a:br>
              <a:rPr lang="it-IT" altLang="en-US" sz="1400" b="0">
                <a:solidFill>
                  <a:schemeClr val="tx1"/>
                </a:solidFill>
              </a:rPr>
            </a:br>
            <a:r>
              <a:rPr lang="it-IT" altLang="en-US" sz="1400" b="0">
                <a:solidFill>
                  <a:schemeClr val="tx1"/>
                </a:solidFill>
              </a:rPr>
              <a:t>invia ACK</a:t>
            </a:r>
          </a:p>
        </p:txBody>
      </p:sp>
      <p:sp>
        <p:nvSpPr>
          <p:cNvPr id="71701" name="Text Box 22"/>
          <p:cNvSpPr txBox="1">
            <a:spLocks noChangeArrowheads="1"/>
          </p:cNvSpPr>
          <p:nvPr/>
        </p:nvSpPr>
        <p:spPr bwMode="auto">
          <a:xfrm>
            <a:off x="236538" y="3543300"/>
            <a:ext cx="25019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</a:rPr>
              <a:t>Arriva ACK, invia il prossimo pacchetto, t = RTT + L / R</a:t>
            </a:r>
            <a:endParaRPr lang="it-IT" altLang="en-US" sz="14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4152" name="Line 24"/>
          <p:cNvSpPr>
            <a:spLocks noChangeShapeType="1"/>
          </p:cNvSpPr>
          <p:nvPr/>
        </p:nvSpPr>
        <p:spPr bwMode="auto">
          <a:xfrm flipH="1">
            <a:off x="2471738" y="3892550"/>
            <a:ext cx="695325" cy="158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4153" name="Freeform 25"/>
          <p:cNvSpPr>
            <a:spLocks/>
          </p:cNvSpPr>
          <p:nvPr/>
        </p:nvSpPr>
        <p:spPr bwMode="auto">
          <a:xfrm>
            <a:off x="3182938" y="3900488"/>
            <a:ext cx="1327150" cy="5857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845" y="592"/>
              </a:cxn>
              <a:cxn ang="0">
                <a:pos x="1095" y="592"/>
              </a:cxn>
              <a:cxn ang="0">
                <a:pos x="0" y="247"/>
              </a:cxn>
              <a:cxn ang="0">
                <a:pos x="0" y="0"/>
              </a:cxn>
            </a:cxnLst>
            <a:rect l="0" t="0" r="r" b="b"/>
            <a:pathLst>
              <a:path w="1845" h="592">
                <a:moveTo>
                  <a:pt x="0" y="0"/>
                </a:moveTo>
                <a:lnTo>
                  <a:pt x="1845" y="592"/>
                </a:lnTo>
                <a:lnTo>
                  <a:pt x="1095" y="592"/>
                </a:lnTo>
                <a:lnTo>
                  <a:pt x="0" y="247"/>
                </a:ln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rgbClr val="00CCFF"/>
              </a:gs>
              <a:gs pos="100000">
                <a:srgbClr val="FFFFFF"/>
              </a:gs>
            </a:gsLst>
            <a:lin ang="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pSp>
        <p:nvGrpSpPr>
          <p:cNvPr id="71704" name="Group 26"/>
          <p:cNvGrpSpPr>
            <a:grpSpLocks/>
          </p:cNvGrpSpPr>
          <p:nvPr/>
        </p:nvGrpSpPr>
        <p:grpSpPr bwMode="auto">
          <a:xfrm>
            <a:off x="3178175" y="3892550"/>
            <a:ext cx="1196975" cy="541338"/>
            <a:chOff x="12315" y="13225"/>
            <a:chExt cx="2775" cy="913"/>
          </a:xfrm>
        </p:grpSpPr>
        <p:sp>
          <p:nvSpPr>
            <p:cNvPr id="304155" name="Line 27"/>
            <p:cNvSpPr>
              <a:spLocks noChangeShapeType="1"/>
            </p:cNvSpPr>
            <p:nvPr/>
          </p:nvSpPr>
          <p:spPr bwMode="auto">
            <a:xfrm>
              <a:off x="12315" y="13225"/>
              <a:ext cx="1586" cy="5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04156" name="Line 28"/>
            <p:cNvSpPr>
              <a:spLocks noChangeShapeType="1"/>
            </p:cNvSpPr>
            <p:nvPr/>
          </p:nvSpPr>
          <p:spPr bwMode="auto">
            <a:xfrm>
              <a:off x="13916" y="13736"/>
              <a:ext cx="1174" cy="40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304157" name="Line 29"/>
          <p:cNvSpPr>
            <a:spLocks noChangeShapeType="1"/>
          </p:cNvSpPr>
          <p:nvPr/>
        </p:nvSpPr>
        <p:spPr bwMode="auto">
          <a:xfrm>
            <a:off x="3178175" y="4137025"/>
            <a:ext cx="296863" cy="1270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4158" name="Line 30"/>
          <p:cNvSpPr>
            <a:spLocks noChangeShapeType="1"/>
          </p:cNvSpPr>
          <p:nvPr/>
        </p:nvSpPr>
        <p:spPr bwMode="auto">
          <a:xfrm>
            <a:off x="3479800" y="4262438"/>
            <a:ext cx="508000" cy="238125"/>
          </a:xfrm>
          <a:prstGeom prst="line">
            <a:avLst/>
          </a:prstGeom>
          <a:noFill/>
          <a:ln w="9525">
            <a:solidFill>
              <a:srgbClr val="000000"/>
            </a:solidFill>
            <a:prstDash val="sysDot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4159" name="Freeform 31"/>
          <p:cNvSpPr>
            <a:spLocks/>
          </p:cNvSpPr>
          <p:nvPr/>
        </p:nvSpPr>
        <p:spPr bwMode="auto">
          <a:xfrm>
            <a:off x="3171825" y="2022475"/>
            <a:ext cx="2087563" cy="11684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895" y="937"/>
              </a:cxn>
              <a:cxn ang="0">
                <a:pos x="2902" y="1185"/>
              </a:cxn>
              <a:cxn ang="0">
                <a:pos x="0" y="247"/>
              </a:cxn>
              <a:cxn ang="0">
                <a:pos x="0" y="0"/>
              </a:cxn>
            </a:cxnLst>
            <a:rect l="0" t="0" r="r" b="b"/>
            <a:pathLst>
              <a:path w="2902" h="1185">
                <a:moveTo>
                  <a:pt x="0" y="0"/>
                </a:moveTo>
                <a:lnTo>
                  <a:pt x="2895" y="937"/>
                </a:lnTo>
                <a:lnTo>
                  <a:pt x="2902" y="1185"/>
                </a:lnTo>
                <a:lnTo>
                  <a:pt x="0" y="247"/>
                </a:lnTo>
                <a:lnTo>
                  <a:pt x="0" y="0"/>
                </a:lnTo>
                <a:close/>
              </a:path>
            </a:pathLst>
          </a:custGeom>
          <a:solidFill>
            <a:srgbClr val="00CC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04160" name="Freeform 32"/>
          <p:cNvSpPr>
            <a:spLocks/>
          </p:cNvSpPr>
          <p:nvPr/>
        </p:nvSpPr>
        <p:spPr bwMode="auto">
          <a:xfrm>
            <a:off x="3171825" y="2273300"/>
            <a:ext cx="2087563" cy="11684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895" y="937"/>
              </a:cxn>
              <a:cxn ang="0">
                <a:pos x="2902" y="1185"/>
              </a:cxn>
              <a:cxn ang="0">
                <a:pos x="0" y="247"/>
              </a:cxn>
              <a:cxn ang="0">
                <a:pos x="0" y="0"/>
              </a:cxn>
            </a:cxnLst>
            <a:rect l="0" t="0" r="r" b="b"/>
            <a:pathLst>
              <a:path w="2902" h="1185">
                <a:moveTo>
                  <a:pt x="0" y="0"/>
                </a:moveTo>
                <a:lnTo>
                  <a:pt x="2895" y="937"/>
                </a:lnTo>
                <a:lnTo>
                  <a:pt x="2902" y="1185"/>
                </a:lnTo>
                <a:lnTo>
                  <a:pt x="0" y="247"/>
                </a:lnTo>
                <a:lnTo>
                  <a:pt x="0" y="0"/>
                </a:lnTo>
                <a:close/>
              </a:path>
            </a:pathLst>
          </a:custGeom>
          <a:solidFill>
            <a:srgbClr val="00CC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04161" name="Line 33"/>
          <p:cNvSpPr>
            <a:spLocks noChangeShapeType="1"/>
          </p:cNvSpPr>
          <p:nvPr/>
        </p:nvSpPr>
        <p:spPr bwMode="auto">
          <a:xfrm flipV="1">
            <a:off x="3189288" y="2954338"/>
            <a:ext cx="2065337" cy="93186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4162" name="Line 34"/>
          <p:cNvSpPr>
            <a:spLocks noChangeShapeType="1"/>
          </p:cNvSpPr>
          <p:nvPr/>
        </p:nvSpPr>
        <p:spPr bwMode="auto">
          <a:xfrm flipV="1">
            <a:off x="3189288" y="3205163"/>
            <a:ext cx="2065337" cy="93186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71711" name="Group 35"/>
          <p:cNvGrpSpPr>
            <a:grpSpLocks/>
          </p:cNvGrpSpPr>
          <p:nvPr/>
        </p:nvGrpSpPr>
        <p:grpSpPr bwMode="auto">
          <a:xfrm>
            <a:off x="3032125" y="4130675"/>
            <a:ext cx="1466850" cy="606425"/>
            <a:chOff x="12502" y="21425"/>
            <a:chExt cx="3400" cy="1025"/>
          </a:xfrm>
        </p:grpSpPr>
        <p:sp>
          <p:nvSpPr>
            <p:cNvPr id="304164" name="Line 36"/>
            <p:cNvSpPr>
              <a:spLocks noChangeShapeType="1"/>
            </p:cNvSpPr>
            <p:nvPr/>
          </p:nvSpPr>
          <p:spPr bwMode="auto">
            <a:xfrm flipH="1">
              <a:off x="12502" y="21425"/>
              <a:ext cx="287" cy="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04165" name="Freeform 37"/>
            <p:cNvSpPr>
              <a:spLocks/>
            </p:cNvSpPr>
            <p:nvPr/>
          </p:nvSpPr>
          <p:spPr bwMode="auto">
            <a:xfrm>
              <a:off x="12826" y="21438"/>
              <a:ext cx="3076" cy="98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45" y="592"/>
                </a:cxn>
                <a:cxn ang="0">
                  <a:pos x="1095" y="592"/>
                </a:cxn>
                <a:cxn ang="0">
                  <a:pos x="0" y="247"/>
                </a:cxn>
                <a:cxn ang="0">
                  <a:pos x="0" y="0"/>
                </a:cxn>
              </a:cxnLst>
              <a:rect l="0" t="0" r="r" b="b"/>
              <a:pathLst>
                <a:path w="1845" h="592">
                  <a:moveTo>
                    <a:pt x="0" y="0"/>
                  </a:moveTo>
                  <a:lnTo>
                    <a:pt x="1845" y="592"/>
                  </a:lnTo>
                  <a:lnTo>
                    <a:pt x="1095" y="592"/>
                  </a:lnTo>
                  <a:lnTo>
                    <a:pt x="0" y="247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CCFF"/>
                </a:gs>
                <a:gs pos="100000">
                  <a:srgbClr val="FFFFFF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grpSp>
          <p:nvGrpSpPr>
            <p:cNvPr id="71754" name="Group 38"/>
            <p:cNvGrpSpPr>
              <a:grpSpLocks/>
            </p:cNvGrpSpPr>
            <p:nvPr/>
          </p:nvGrpSpPr>
          <p:grpSpPr bwMode="auto">
            <a:xfrm>
              <a:off x="12815" y="21425"/>
              <a:ext cx="2776" cy="913"/>
              <a:chOff x="12315" y="13225"/>
              <a:chExt cx="2775" cy="913"/>
            </a:xfrm>
          </p:grpSpPr>
          <p:sp>
            <p:nvSpPr>
              <p:cNvPr id="304167" name="Line 39"/>
              <p:cNvSpPr>
                <a:spLocks noChangeShapeType="1"/>
              </p:cNvSpPr>
              <p:nvPr/>
            </p:nvSpPr>
            <p:spPr bwMode="auto">
              <a:xfrm>
                <a:off x="12315" y="13225"/>
                <a:ext cx="1585" cy="51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04168" name="Line 40"/>
              <p:cNvSpPr>
                <a:spLocks noChangeShapeType="1"/>
              </p:cNvSpPr>
              <p:nvPr/>
            </p:nvSpPr>
            <p:spPr bwMode="auto">
              <a:xfrm>
                <a:off x="13915" y="13738"/>
                <a:ext cx="1170" cy="40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304169" name="Line 41"/>
            <p:cNvSpPr>
              <a:spLocks noChangeShapeType="1"/>
            </p:cNvSpPr>
            <p:nvPr/>
          </p:nvSpPr>
          <p:spPr bwMode="auto">
            <a:xfrm>
              <a:off x="12815" y="21838"/>
              <a:ext cx="688" cy="21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04170" name="Line 42"/>
            <p:cNvSpPr>
              <a:spLocks noChangeShapeType="1"/>
            </p:cNvSpPr>
            <p:nvPr/>
          </p:nvSpPr>
          <p:spPr bwMode="auto">
            <a:xfrm>
              <a:off x="13514" y="22048"/>
              <a:ext cx="1177" cy="40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71712" name="Group 43"/>
          <p:cNvGrpSpPr>
            <a:grpSpLocks/>
          </p:cNvGrpSpPr>
          <p:nvPr/>
        </p:nvGrpSpPr>
        <p:grpSpPr bwMode="auto">
          <a:xfrm>
            <a:off x="3043238" y="4381500"/>
            <a:ext cx="1466850" cy="606425"/>
            <a:chOff x="12502" y="21425"/>
            <a:chExt cx="3400" cy="1025"/>
          </a:xfrm>
        </p:grpSpPr>
        <p:sp>
          <p:nvSpPr>
            <p:cNvPr id="304172" name="Line 44"/>
            <p:cNvSpPr>
              <a:spLocks noChangeShapeType="1"/>
            </p:cNvSpPr>
            <p:nvPr/>
          </p:nvSpPr>
          <p:spPr bwMode="auto">
            <a:xfrm flipH="1">
              <a:off x="12502" y="21425"/>
              <a:ext cx="287" cy="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04173" name="Freeform 45"/>
            <p:cNvSpPr>
              <a:spLocks/>
            </p:cNvSpPr>
            <p:nvPr/>
          </p:nvSpPr>
          <p:spPr bwMode="auto">
            <a:xfrm>
              <a:off x="12826" y="21438"/>
              <a:ext cx="3076" cy="98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45" y="592"/>
                </a:cxn>
                <a:cxn ang="0">
                  <a:pos x="1095" y="592"/>
                </a:cxn>
                <a:cxn ang="0">
                  <a:pos x="0" y="247"/>
                </a:cxn>
                <a:cxn ang="0">
                  <a:pos x="0" y="0"/>
                </a:cxn>
              </a:cxnLst>
              <a:rect l="0" t="0" r="r" b="b"/>
              <a:pathLst>
                <a:path w="1845" h="592">
                  <a:moveTo>
                    <a:pt x="0" y="0"/>
                  </a:moveTo>
                  <a:lnTo>
                    <a:pt x="1845" y="592"/>
                  </a:lnTo>
                  <a:lnTo>
                    <a:pt x="1095" y="592"/>
                  </a:lnTo>
                  <a:lnTo>
                    <a:pt x="0" y="247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CCFF"/>
                </a:gs>
                <a:gs pos="100000">
                  <a:srgbClr val="FFFFFF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grpSp>
          <p:nvGrpSpPr>
            <p:cNvPr id="71747" name="Group 46"/>
            <p:cNvGrpSpPr>
              <a:grpSpLocks/>
            </p:cNvGrpSpPr>
            <p:nvPr/>
          </p:nvGrpSpPr>
          <p:grpSpPr bwMode="auto">
            <a:xfrm>
              <a:off x="12815" y="21425"/>
              <a:ext cx="2776" cy="913"/>
              <a:chOff x="12315" y="13225"/>
              <a:chExt cx="2775" cy="913"/>
            </a:xfrm>
          </p:grpSpPr>
          <p:sp>
            <p:nvSpPr>
              <p:cNvPr id="304175" name="Line 47"/>
              <p:cNvSpPr>
                <a:spLocks noChangeShapeType="1"/>
              </p:cNvSpPr>
              <p:nvPr/>
            </p:nvSpPr>
            <p:spPr bwMode="auto">
              <a:xfrm>
                <a:off x="12315" y="13225"/>
                <a:ext cx="1585" cy="51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04176" name="Line 48"/>
              <p:cNvSpPr>
                <a:spLocks noChangeShapeType="1"/>
              </p:cNvSpPr>
              <p:nvPr/>
            </p:nvSpPr>
            <p:spPr bwMode="auto">
              <a:xfrm>
                <a:off x="13915" y="13738"/>
                <a:ext cx="1170" cy="40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304177" name="Line 49"/>
            <p:cNvSpPr>
              <a:spLocks noChangeShapeType="1"/>
            </p:cNvSpPr>
            <p:nvPr/>
          </p:nvSpPr>
          <p:spPr bwMode="auto">
            <a:xfrm>
              <a:off x="12815" y="21838"/>
              <a:ext cx="688" cy="21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04178" name="Line 50"/>
            <p:cNvSpPr>
              <a:spLocks noChangeShapeType="1"/>
            </p:cNvSpPr>
            <p:nvPr/>
          </p:nvSpPr>
          <p:spPr bwMode="auto">
            <a:xfrm>
              <a:off x="13514" y="22048"/>
              <a:ext cx="1177" cy="40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304179" name="Line 51"/>
          <p:cNvSpPr>
            <a:spLocks noChangeShapeType="1"/>
          </p:cNvSpPr>
          <p:nvPr/>
        </p:nvSpPr>
        <p:spPr bwMode="auto">
          <a:xfrm flipV="1">
            <a:off x="3194050" y="3457575"/>
            <a:ext cx="2065338" cy="93186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1714" name="Text Box 52"/>
          <p:cNvSpPr txBox="1">
            <a:spLocks noChangeArrowheads="1"/>
          </p:cNvSpPr>
          <p:nvPr/>
        </p:nvSpPr>
        <p:spPr bwMode="auto">
          <a:xfrm>
            <a:off x="5480050" y="3071813"/>
            <a:ext cx="3367088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</a:rPr>
              <a:t>Arriva l’ultimo bit del secondo pacchetto,</a:t>
            </a:r>
            <a:br>
              <a:rPr lang="it-IT" altLang="en-US" sz="1400" b="0">
                <a:solidFill>
                  <a:schemeClr val="tx1"/>
                </a:solidFill>
              </a:rPr>
            </a:br>
            <a:r>
              <a:rPr lang="it-IT" altLang="en-US" sz="1400" b="0">
                <a:solidFill>
                  <a:schemeClr val="tx1"/>
                </a:solidFill>
              </a:rPr>
              <a:t>invia ACK</a:t>
            </a:r>
            <a:endParaRPr lang="it-IT" altLang="en-US" sz="14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4181" name="Line 53"/>
          <p:cNvSpPr>
            <a:spLocks noChangeShapeType="1"/>
          </p:cNvSpPr>
          <p:nvPr/>
        </p:nvSpPr>
        <p:spPr bwMode="auto">
          <a:xfrm>
            <a:off x="5254625" y="3192463"/>
            <a:ext cx="246063" cy="571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4182" name="Line 54"/>
          <p:cNvSpPr>
            <a:spLocks noChangeShapeType="1"/>
          </p:cNvSpPr>
          <p:nvPr/>
        </p:nvSpPr>
        <p:spPr bwMode="auto">
          <a:xfrm>
            <a:off x="5265738" y="3435350"/>
            <a:ext cx="255587" cy="2190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1717" name="Text Box 55"/>
          <p:cNvSpPr txBox="1">
            <a:spLocks noChangeArrowheads="1"/>
          </p:cNvSpPr>
          <p:nvPr/>
        </p:nvSpPr>
        <p:spPr bwMode="auto">
          <a:xfrm>
            <a:off x="5480050" y="3581400"/>
            <a:ext cx="3162300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</a:rPr>
              <a:t>Arriva l’ultimo bit del terzo pacchetto,</a:t>
            </a:r>
            <a:br>
              <a:rPr lang="it-IT" altLang="en-US" sz="1400" b="0">
                <a:solidFill>
                  <a:schemeClr val="tx1"/>
                </a:solidFill>
              </a:rPr>
            </a:br>
            <a:r>
              <a:rPr lang="it-IT" altLang="en-US" sz="1400" b="0">
                <a:solidFill>
                  <a:schemeClr val="tx1"/>
                </a:solidFill>
              </a:rPr>
              <a:t>invia ACK</a:t>
            </a:r>
            <a:endParaRPr lang="it-IT" altLang="en-US" sz="14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18" name="Rectangle 60"/>
          <p:cNvSpPr>
            <a:spLocks noChangeArrowheads="1"/>
          </p:cNvSpPr>
          <p:nvPr/>
        </p:nvSpPr>
        <p:spPr bwMode="auto">
          <a:xfrm>
            <a:off x="1512888" y="6051550"/>
            <a:ext cx="60325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900" b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endParaRPr lang="it-IT" altLang="en-US" sz="1600" b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71719" name="Rectangle 61"/>
          <p:cNvSpPr>
            <a:spLocks noChangeArrowheads="1"/>
          </p:cNvSpPr>
          <p:nvPr/>
        </p:nvSpPr>
        <p:spPr bwMode="auto">
          <a:xfrm>
            <a:off x="1704975" y="5324475"/>
            <a:ext cx="196850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2100" b="0">
                <a:solidFill>
                  <a:srgbClr val="000000"/>
                </a:solidFill>
                <a:latin typeface="Comic Sans MS" panose="030F0702030302020204" pitchFamily="66" charset="0"/>
              </a:rPr>
              <a:t>U</a:t>
            </a:r>
            <a:endParaRPr lang="it-IT" altLang="en-US" sz="1600" b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71720" name="Rectangle 62"/>
          <p:cNvSpPr>
            <a:spLocks noChangeArrowheads="1"/>
          </p:cNvSpPr>
          <p:nvPr/>
        </p:nvSpPr>
        <p:spPr bwMode="auto">
          <a:xfrm>
            <a:off x="1898650" y="5324475"/>
            <a:ext cx="7937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2100" b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endParaRPr lang="it-IT" altLang="en-US" sz="1600" b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71721" name="Rectangle 63"/>
          <p:cNvSpPr>
            <a:spLocks noChangeArrowheads="1"/>
          </p:cNvSpPr>
          <p:nvPr/>
        </p:nvSpPr>
        <p:spPr bwMode="auto">
          <a:xfrm>
            <a:off x="1900238" y="5500688"/>
            <a:ext cx="431800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700" b="0">
                <a:solidFill>
                  <a:srgbClr val="000000"/>
                </a:solidFill>
                <a:latin typeface="Comic Sans MS" panose="030F0702030302020204" pitchFamily="66" charset="0"/>
              </a:rPr>
              <a:t>mitt</a:t>
            </a:r>
            <a:endParaRPr lang="it-IT" altLang="en-US" sz="1600" b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71722" name="Rectangle 64"/>
          <p:cNvSpPr>
            <a:spLocks noChangeArrowheads="1"/>
          </p:cNvSpPr>
          <p:nvPr/>
        </p:nvSpPr>
        <p:spPr bwMode="auto">
          <a:xfrm>
            <a:off x="2601913" y="5538788"/>
            <a:ext cx="65087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700" b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endParaRPr lang="it-IT" altLang="en-US" sz="1600" b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71723" name="Rectangle 65"/>
          <p:cNvSpPr>
            <a:spLocks noChangeArrowheads="1"/>
          </p:cNvSpPr>
          <p:nvPr/>
        </p:nvSpPr>
        <p:spPr bwMode="auto">
          <a:xfrm>
            <a:off x="2452688" y="5408613"/>
            <a:ext cx="130175" cy="35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2000" b="0">
                <a:solidFill>
                  <a:srgbClr val="000000"/>
                </a:solidFill>
                <a:latin typeface="Comic Sans MS" panose="030F0702030302020204" pitchFamily="66" charset="0"/>
              </a:rPr>
              <a:t>=</a:t>
            </a:r>
            <a:endParaRPr lang="it-IT" altLang="en-US" sz="2000" b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71724" name="Rectangle 66"/>
          <p:cNvSpPr>
            <a:spLocks noChangeArrowheads="1"/>
          </p:cNvSpPr>
          <p:nvPr/>
        </p:nvSpPr>
        <p:spPr bwMode="auto">
          <a:xfrm>
            <a:off x="2649538" y="5408613"/>
            <a:ext cx="66675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2100" b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endParaRPr lang="it-IT" altLang="en-US" sz="1600" b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71725" name="Rectangle 68"/>
          <p:cNvSpPr>
            <a:spLocks noChangeArrowheads="1"/>
          </p:cNvSpPr>
          <p:nvPr/>
        </p:nvSpPr>
        <p:spPr bwMode="auto">
          <a:xfrm>
            <a:off x="4775200" y="5219700"/>
            <a:ext cx="58737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700" b="0">
                <a:solidFill>
                  <a:srgbClr val="000000"/>
                </a:solidFill>
                <a:latin typeface="Comic Sans MS" panose="030F0702030302020204" pitchFamily="66" charset="0"/>
              </a:rPr>
              <a:t>0,024</a:t>
            </a:r>
            <a:endParaRPr lang="it-IT" altLang="en-US" sz="1600" b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71726" name="Rectangle 70"/>
          <p:cNvSpPr>
            <a:spLocks noChangeArrowheads="1"/>
          </p:cNvSpPr>
          <p:nvPr/>
        </p:nvSpPr>
        <p:spPr bwMode="auto">
          <a:xfrm>
            <a:off x="5267325" y="5219700"/>
            <a:ext cx="66675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2100" b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endParaRPr lang="it-IT" altLang="en-US" sz="1600" b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71727" name="Rectangle 71"/>
          <p:cNvSpPr>
            <a:spLocks noChangeArrowheads="1"/>
          </p:cNvSpPr>
          <p:nvPr/>
        </p:nvSpPr>
        <p:spPr bwMode="auto">
          <a:xfrm>
            <a:off x="4687888" y="5602288"/>
            <a:ext cx="719137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700" b="0">
                <a:solidFill>
                  <a:srgbClr val="000000"/>
                </a:solidFill>
                <a:latin typeface="Comic Sans MS" panose="030F0702030302020204" pitchFamily="66" charset="0"/>
              </a:rPr>
              <a:t>30,008</a:t>
            </a:r>
            <a:endParaRPr lang="it-IT" altLang="en-US" sz="1600" b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71728" name="Rectangle 72"/>
          <p:cNvSpPr>
            <a:spLocks noChangeArrowheads="1"/>
          </p:cNvSpPr>
          <p:nvPr/>
        </p:nvSpPr>
        <p:spPr bwMode="auto">
          <a:xfrm>
            <a:off x="5407025" y="5602288"/>
            <a:ext cx="65088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700" b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endParaRPr lang="it-IT" altLang="en-US" sz="1600" b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304201" name="Line 73"/>
          <p:cNvSpPr>
            <a:spLocks noChangeShapeType="1"/>
          </p:cNvSpPr>
          <p:nvPr/>
        </p:nvSpPr>
        <p:spPr bwMode="auto">
          <a:xfrm flipV="1">
            <a:off x="4708525" y="5548313"/>
            <a:ext cx="739775" cy="7937"/>
          </a:xfrm>
          <a:prstGeom prst="line">
            <a:avLst/>
          </a:prstGeom>
          <a:noFill/>
          <a:ln w="222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1730" name="Rectangle 74"/>
          <p:cNvSpPr>
            <a:spLocks noChangeArrowheads="1"/>
          </p:cNvSpPr>
          <p:nvPr/>
        </p:nvSpPr>
        <p:spPr bwMode="auto">
          <a:xfrm>
            <a:off x="5589588" y="5408613"/>
            <a:ext cx="130175" cy="35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2000" b="0">
                <a:solidFill>
                  <a:srgbClr val="000000"/>
                </a:solidFill>
                <a:latin typeface="Comic Sans MS" panose="030F0702030302020204" pitchFamily="66" charset="0"/>
              </a:rPr>
              <a:t>=</a:t>
            </a:r>
            <a:endParaRPr lang="it-IT" altLang="en-US" sz="2000" b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71731" name="Rectangle 76"/>
          <p:cNvSpPr>
            <a:spLocks noChangeArrowheads="1"/>
          </p:cNvSpPr>
          <p:nvPr/>
        </p:nvSpPr>
        <p:spPr bwMode="auto">
          <a:xfrm>
            <a:off x="5861050" y="5422900"/>
            <a:ext cx="78422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700" b="0">
                <a:solidFill>
                  <a:srgbClr val="000000"/>
                </a:solidFill>
                <a:latin typeface="Comic Sans MS" panose="030F0702030302020204" pitchFamily="66" charset="0"/>
              </a:rPr>
              <a:t>0,0008 </a:t>
            </a:r>
            <a:endParaRPr lang="it-IT" altLang="en-US" sz="1600" b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71732" name="Rectangle 81"/>
          <p:cNvSpPr>
            <a:spLocks noChangeArrowheads="1"/>
          </p:cNvSpPr>
          <p:nvPr/>
        </p:nvSpPr>
        <p:spPr bwMode="auto">
          <a:xfrm>
            <a:off x="6499225" y="5983288"/>
            <a:ext cx="65088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700" b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endParaRPr lang="it-IT" altLang="en-US" sz="1600" b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71733" name="Rectangle 82"/>
          <p:cNvSpPr>
            <a:spLocks noChangeArrowheads="1"/>
          </p:cNvSpPr>
          <p:nvPr/>
        </p:nvSpPr>
        <p:spPr bwMode="auto">
          <a:xfrm>
            <a:off x="3070225" y="5203825"/>
            <a:ext cx="463550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2100" b="0">
                <a:solidFill>
                  <a:srgbClr val="000000"/>
                </a:solidFill>
                <a:latin typeface="Comic Sans MS" panose="030F0702030302020204" pitchFamily="66" charset="0"/>
              </a:rPr>
              <a:t>3 * </a:t>
            </a:r>
            <a:endParaRPr lang="it-IT" altLang="en-US" sz="1600" b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71734" name="Rectangle 83"/>
          <p:cNvSpPr>
            <a:spLocks noChangeArrowheads="1"/>
          </p:cNvSpPr>
          <p:nvPr/>
        </p:nvSpPr>
        <p:spPr bwMode="auto">
          <a:xfrm>
            <a:off x="3540125" y="5203825"/>
            <a:ext cx="609600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2100" b="0">
                <a:solidFill>
                  <a:srgbClr val="000000"/>
                </a:solidFill>
                <a:latin typeface="Comic Sans MS" panose="030F0702030302020204" pitchFamily="66" charset="0"/>
              </a:rPr>
              <a:t>L / R</a:t>
            </a:r>
            <a:endParaRPr lang="it-IT" altLang="en-US" sz="1600" b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71735" name="Rectangle 84"/>
          <p:cNvSpPr>
            <a:spLocks noChangeArrowheads="1"/>
          </p:cNvSpPr>
          <p:nvPr/>
        </p:nvSpPr>
        <p:spPr bwMode="auto">
          <a:xfrm>
            <a:off x="4135438" y="5203825"/>
            <a:ext cx="7937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2100" b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endParaRPr lang="it-IT" altLang="en-US" sz="1600" b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71736" name="Rectangle 85"/>
          <p:cNvSpPr>
            <a:spLocks noChangeArrowheads="1"/>
          </p:cNvSpPr>
          <p:nvPr/>
        </p:nvSpPr>
        <p:spPr bwMode="auto">
          <a:xfrm>
            <a:off x="2787650" y="5619750"/>
            <a:ext cx="1428750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2100" b="0">
                <a:solidFill>
                  <a:srgbClr val="000000"/>
                </a:solidFill>
                <a:latin typeface="Comic Sans MS" panose="030F0702030302020204" pitchFamily="66" charset="0"/>
              </a:rPr>
              <a:t>RTT + L / R</a:t>
            </a:r>
            <a:endParaRPr lang="it-IT" altLang="en-US" sz="1600" b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71737" name="Rectangle 86"/>
          <p:cNvSpPr>
            <a:spLocks noChangeArrowheads="1"/>
          </p:cNvSpPr>
          <p:nvPr/>
        </p:nvSpPr>
        <p:spPr bwMode="auto">
          <a:xfrm>
            <a:off x="4391025" y="5619750"/>
            <a:ext cx="7937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2100" b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endParaRPr lang="it-IT" altLang="en-US" sz="1600" b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71738" name="Rectangle 87"/>
          <p:cNvSpPr>
            <a:spLocks noChangeArrowheads="1"/>
          </p:cNvSpPr>
          <p:nvPr/>
        </p:nvSpPr>
        <p:spPr bwMode="auto">
          <a:xfrm>
            <a:off x="4422775" y="5424488"/>
            <a:ext cx="130175" cy="35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2000" b="0">
                <a:solidFill>
                  <a:srgbClr val="000000"/>
                </a:solidFill>
                <a:latin typeface="Comic Sans MS" panose="030F0702030302020204" pitchFamily="66" charset="0"/>
              </a:rPr>
              <a:t>=</a:t>
            </a:r>
            <a:endParaRPr lang="it-IT" altLang="en-US" sz="2000" b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71739" name="Rectangle 88"/>
          <p:cNvSpPr>
            <a:spLocks noChangeArrowheads="1"/>
          </p:cNvSpPr>
          <p:nvPr/>
        </p:nvSpPr>
        <p:spPr bwMode="auto">
          <a:xfrm>
            <a:off x="4562475" y="5424488"/>
            <a:ext cx="66675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2100" b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endParaRPr lang="it-IT" altLang="en-US" sz="1600" b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304217" name="Line 89"/>
          <p:cNvSpPr>
            <a:spLocks noChangeShapeType="1"/>
          </p:cNvSpPr>
          <p:nvPr/>
        </p:nvSpPr>
        <p:spPr bwMode="auto">
          <a:xfrm>
            <a:off x="2701925" y="5556250"/>
            <a:ext cx="1570038" cy="11113"/>
          </a:xfrm>
          <a:prstGeom prst="line">
            <a:avLst/>
          </a:prstGeom>
          <a:noFill/>
          <a:ln w="222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1741" name="Text Box 57"/>
          <p:cNvSpPr txBox="1">
            <a:spLocks noChangeArrowheads="1"/>
          </p:cNvSpPr>
          <p:nvPr/>
        </p:nvSpPr>
        <p:spPr bwMode="auto">
          <a:xfrm>
            <a:off x="6245225" y="4437063"/>
            <a:ext cx="2644775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en-US" altLang="en-US" sz="2000" b="0">
                <a:solidFill>
                  <a:srgbClr val="FF0000"/>
                </a:solidFill>
                <a:latin typeface="Comic Sans MS" panose="030F0702030302020204" pitchFamily="66" charset="0"/>
              </a:rPr>
              <a:t>Aumento dell’utilizzo</a:t>
            </a:r>
            <a:br>
              <a:rPr lang="en-US" altLang="en-US" sz="2000" b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US" altLang="en-US" sz="2000" b="0">
                <a:solidFill>
                  <a:srgbClr val="FF0000"/>
                </a:solidFill>
                <a:latin typeface="Comic Sans MS" panose="030F0702030302020204" pitchFamily="66" charset="0"/>
              </a:rPr>
              <a:t>di un fattore 3!</a:t>
            </a:r>
          </a:p>
        </p:txBody>
      </p:sp>
      <p:sp>
        <p:nvSpPr>
          <p:cNvPr id="304186" name="Line 58"/>
          <p:cNvSpPr>
            <a:spLocks noChangeShapeType="1"/>
          </p:cNvSpPr>
          <p:nvPr/>
        </p:nvSpPr>
        <p:spPr bwMode="auto">
          <a:xfrm flipH="1">
            <a:off x="6386513" y="4821238"/>
            <a:ext cx="125412" cy="512762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1743" name="Rectangle 59"/>
          <p:cNvSpPr>
            <a:spLocks noChangeArrowheads="1"/>
          </p:cNvSpPr>
          <p:nvPr/>
        </p:nvSpPr>
        <p:spPr bwMode="auto">
          <a:xfrm>
            <a:off x="550863" y="1384300"/>
            <a:ext cx="2274887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</a:rPr>
              <a:t>Primo bit del primo</a:t>
            </a:r>
            <a:br>
              <a:rPr lang="it-IT" altLang="en-US" sz="1400" b="0">
                <a:solidFill>
                  <a:schemeClr val="tx1"/>
                </a:solidFill>
              </a:rPr>
            </a:br>
            <a:r>
              <a:rPr lang="it-IT" altLang="en-US" sz="1400" b="0">
                <a:solidFill>
                  <a:schemeClr val="tx1"/>
                </a:solidFill>
              </a:rPr>
              <a:t>pacchetto trasmesso, t = 0</a:t>
            </a:r>
          </a:p>
        </p:txBody>
      </p:sp>
      <p:sp>
        <p:nvSpPr>
          <p:cNvPr id="304134" name="Line 6"/>
          <p:cNvSpPr>
            <a:spLocks noChangeShapeType="1"/>
          </p:cNvSpPr>
          <p:nvPr/>
        </p:nvSpPr>
        <p:spPr bwMode="auto">
          <a:xfrm>
            <a:off x="5243513" y="1568450"/>
            <a:ext cx="22225" cy="335121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840D3A6D-B6C7-4DBA-B898-8027B2B91A18}" type="slidenum">
              <a:rPr lang="it-IT" altLang="en-US" sz="1200" b="0">
                <a:solidFill>
                  <a:schemeClr val="tx1"/>
                </a:solidFill>
              </a:rPr>
              <a:pPr/>
              <a:t>27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305154" name="Rectangle 2"/>
          <p:cNvSpPr>
            <a:spLocks noGrp="1" noChangeArrowheads="1"/>
          </p:cNvSpPr>
          <p:nvPr>
            <p:ph type="title"/>
          </p:nvPr>
        </p:nvSpPr>
        <p:spPr>
          <a:xfrm>
            <a:off x="1200150" y="127000"/>
            <a:ext cx="5981700" cy="927100"/>
          </a:xfrm>
        </p:spPr>
        <p:txBody>
          <a:bodyPr/>
          <a:lstStyle/>
          <a:p>
            <a:pPr eaLnBrk="1" hangingPunct="1">
              <a:defRPr/>
            </a:pPr>
            <a:r>
              <a:rPr lang="en-US" sz="3600" smtClean="0"/>
              <a:t>Go-Back-N</a:t>
            </a:r>
          </a:p>
        </p:txBody>
      </p:sp>
      <p:sp>
        <p:nvSpPr>
          <p:cNvPr id="30515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14350" y="1206500"/>
            <a:ext cx="8324850" cy="1320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it-IT" sz="2400" smtClean="0">
                <a:solidFill>
                  <a:srgbClr val="FF0000"/>
                </a:solidFill>
              </a:rPr>
              <a:t>Mittente:</a:t>
            </a:r>
            <a:endParaRPr lang="it-IT" sz="240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it-IT" sz="1800" smtClean="0"/>
              <a:t>Numero di sequenza a k bit nell’intestazione del pacchetto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1800" smtClean="0"/>
              <a:t>“Finestra” contenente fino a N pacchetti consecutivi non riscontrati</a:t>
            </a:r>
          </a:p>
          <a:p>
            <a:pPr eaLnBrk="1" hangingPunct="1">
              <a:lnSpc>
                <a:spcPct val="90000"/>
              </a:lnSpc>
              <a:defRPr/>
            </a:pPr>
            <a:endParaRPr lang="it-IT" sz="2400" smtClean="0"/>
          </a:p>
          <a:p>
            <a:pPr eaLnBrk="1" hangingPunct="1">
              <a:lnSpc>
                <a:spcPct val="90000"/>
              </a:lnSpc>
              <a:defRPr/>
            </a:pPr>
            <a:endParaRPr lang="it-IT" sz="2400" smtClean="0"/>
          </a:p>
        </p:txBody>
      </p:sp>
      <p:sp>
        <p:nvSpPr>
          <p:cNvPr id="305157" name="Rectangle 5"/>
          <p:cNvSpPr>
            <a:spLocks noChangeArrowheads="1"/>
          </p:cNvSpPr>
          <p:nvPr/>
        </p:nvSpPr>
        <p:spPr bwMode="auto">
          <a:xfrm>
            <a:off x="247650" y="4321175"/>
            <a:ext cx="8667750" cy="208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100000"/>
              </a:lnSpc>
              <a:buFontTx/>
              <a:buChar char="•"/>
              <a:defRPr/>
            </a:pPr>
            <a:r>
              <a:rPr lang="it-IT" sz="180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ACK(n): riscontro di tutti i pacchetti con numero di sequenza minore o uguale a n - “riscontri cumulativi”</a:t>
            </a:r>
          </a:p>
          <a:p>
            <a:pPr marL="742950" lvl="1" indent="-285750">
              <a:lnSpc>
                <a:spcPct val="100000"/>
              </a:lnSpc>
              <a:buFontTx/>
              <a:buChar char="–"/>
              <a:defRPr/>
            </a:pPr>
            <a:r>
              <a:rPr lang="it-IT" sz="1600" b="0"/>
              <a:t>pacchetti duplicati potrebbero essere scartati (vedere il ricevente)</a:t>
            </a:r>
            <a:endParaRPr lang="it-IT" sz="1800" b="0"/>
          </a:p>
          <a:p>
            <a:pPr marL="342900" indent="-342900">
              <a:lnSpc>
                <a:spcPct val="100000"/>
              </a:lnSpc>
              <a:buFontTx/>
              <a:buChar char="•"/>
              <a:defRPr/>
            </a:pPr>
            <a:r>
              <a:rPr lang="it-IT" sz="180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timer per ogni pacchetto in transito</a:t>
            </a:r>
          </a:p>
          <a:p>
            <a:pPr marL="342900" indent="-342900">
              <a:lnSpc>
                <a:spcPct val="100000"/>
              </a:lnSpc>
              <a:buFontTx/>
              <a:buChar char="•"/>
              <a:defRPr/>
            </a:pPr>
            <a:r>
              <a:rPr lang="it-IT" sz="1800" i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timeout(n):</a:t>
            </a:r>
            <a:r>
              <a:rPr lang="it-IT" sz="180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ritrasmette il pacchetto n e tutti i pacchetti con i numeri di sequenza più grandi nella finestra</a:t>
            </a:r>
          </a:p>
          <a:p>
            <a:pPr marL="342900" indent="-342900">
              <a:lnSpc>
                <a:spcPct val="100000"/>
              </a:lnSpc>
              <a:buFontTx/>
              <a:buChar char="•"/>
              <a:defRPr/>
            </a:pPr>
            <a:endParaRPr lang="it-IT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342900" indent="-342900">
              <a:lnSpc>
                <a:spcPct val="100000"/>
              </a:lnSpc>
              <a:buFontTx/>
              <a:buChar char="•"/>
              <a:defRPr/>
            </a:pPr>
            <a:endParaRPr lang="it-IT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72710" name="Picture 6" descr="SL_3_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" y="2493963"/>
            <a:ext cx="7842250" cy="176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ED087331-CFB5-4B05-9B03-4566FA0CD1B9}" type="slidenum">
              <a:rPr lang="it-IT" altLang="en-US" sz="1200" b="0">
                <a:solidFill>
                  <a:schemeClr val="tx1"/>
                </a:solidFill>
              </a:rPr>
              <a:pPr/>
              <a:t>28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309250" name="Rectangle 2"/>
          <p:cNvSpPr>
            <a:spLocks noGrp="1" noChangeArrowheads="1"/>
          </p:cNvSpPr>
          <p:nvPr>
            <p:ph type="title"/>
          </p:nvPr>
        </p:nvSpPr>
        <p:spPr>
          <a:xfrm>
            <a:off x="1371600" y="363538"/>
            <a:ext cx="7086600" cy="568325"/>
          </a:xfrm>
        </p:spPr>
        <p:txBody>
          <a:bodyPr/>
          <a:lstStyle/>
          <a:p>
            <a:pPr eaLnBrk="1" hangingPunct="1">
              <a:defRPr/>
            </a:pPr>
            <a:r>
              <a:rPr lang="en-US" sz="3600" smtClean="0"/>
              <a:t>Ripetizione selettiva</a:t>
            </a:r>
            <a:endParaRPr lang="en-US" sz="4000" smtClean="0"/>
          </a:p>
        </p:txBody>
      </p:sp>
      <p:sp>
        <p:nvSpPr>
          <p:cNvPr id="30925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52450" y="1466850"/>
            <a:ext cx="7562850" cy="4648200"/>
          </a:xfrm>
        </p:spPr>
        <p:txBody>
          <a:bodyPr/>
          <a:lstStyle/>
          <a:p>
            <a:pPr eaLnBrk="1" hangingPunct="1">
              <a:defRPr/>
            </a:pPr>
            <a:r>
              <a:rPr lang="it-IT" sz="2400" smtClean="0"/>
              <a:t>Il ricevente invia riscontri </a:t>
            </a:r>
            <a:r>
              <a:rPr lang="it-IT" sz="2400" i="1" smtClean="0"/>
              <a:t>specifici</a:t>
            </a:r>
            <a:r>
              <a:rPr lang="it-IT" sz="2400" smtClean="0"/>
              <a:t> per tutti i pacchetti ricevuti correttamente</a:t>
            </a:r>
          </a:p>
          <a:p>
            <a:pPr lvl="1" eaLnBrk="1" hangingPunct="1">
              <a:defRPr/>
            </a:pPr>
            <a:r>
              <a:rPr lang="it-IT" sz="2000" smtClean="0"/>
              <a:t>buffer dei pacchetti, se necessario, per eventuali consegne in sequenza al livello superiore</a:t>
            </a:r>
          </a:p>
          <a:p>
            <a:pPr eaLnBrk="1" hangingPunct="1">
              <a:defRPr/>
            </a:pPr>
            <a:r>
              <a:rPr lang="it-IT" sz="2400" smtClean="0"/>
              <a:t>Il mittente ritrasmette soltanto i pacchetti per i quali non ha ricevuto un ACK</a:t>
            </a:r>
          </a:p>
          <a:p>
            <a:pPr lvl="1" eaLnBrk="1" hangingPunct="1">
              <a:defRPr/>
            </a:pPr>
            <a:r>
              <a:rPr lang="it-IT" sz="2000" smtClean="0"/>
              <a:t>timer del mittente per ogni pacchetto non riscontrato</a:t>
            </a:r>
          </a:p>
          <a:p>
            <a:pPr eaLnBrk="1" hangingPunct="1">
              <a:defRPr/>
            </a:pPr>
            <a:r>
              <a:rPr lang="it-IT" sz="2400" smtClean="0"/>
              <a:t>Finestra del mittente</a:t>
            </a:r>
          </a:p>
          <a:p>
            <a:pPr lvl="1" eaLnBrk="1" hangingPunct="1">
              <a:defRPr/>
            </a:pPr>
            <a:r>
              <a:rPr lang="it-IT" sz="2000" smtClean="0"/>
              <a:t>N numeri di sequenza consecutivi</a:t>
            </a:r>
          </a:p>
          <a:p>
            <a:pPr lvl="1" eaLnBrk="1" hangingPunct="1">
              <a:defRPr/>
            </a:pPr>
            <a:r>
              <a:rPr lang="it-IT" sz="2000" smtClean="0"/>
              <a:t>limita ancora i numeri di sequenza dei pacchetti inviati non riscontrati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813BDB4A-E24C-4AA0-9F0E-B07E09A5CDC6}" type="slidenum">
              <a:rPr lang="it-IT" altLang="en-US" sz="1200" b="0">
                <a:solidFill>
                  <a:schemeClr val="tx1"/>
                </a:solidFill>
              </a:rPr>
              <a:pPr/>
              <a:t>29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310274" name="Rectangle 2"/>
          <p:cNvSpPr>
            <a:spLocks noGrp="1" noChangeArrowheads="1"/>
          </p:cNvSpPr>
          <p:nvPr>
            <p:ph type="title"/>
          </p:nvPr>
        </p:nvSpPr>
        <p:spPr>
          <a:xfrm>
            <a:off x="1495425" y="225425"/>
            <a:ext cx="6610350" cy="952500"/>
          </a:xfrm>
        </p:spPr>
        <p:txBody>
          <a:bodyPr/>
          <a:lstStyle/>
          <a:p>
            <a:pPr eaLnBrk="1" hangingPunct="1">
              <a:defRPr/>
            </a:pPr>
            <a:r>
              <a:rPr lang="it-IT" sz="2800" smtClean="0"/>
              <a:t>Ripetizione selettiva: finestre del mittente e del ricevente</a:t>
            </a:r>
            <a:endParaRPr lang="it-IT" sz="3600" smtClean="0"/>
          </a:p>
        </p:txBody>
      </p:sp>
      <p:pic>
        <p:nvPicPr>
          <p:cNvPr id="77828" name="Picture 4" descr="SL_3_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38" y="1263650"/>
            <a:ext cx="8359775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F1FA9225-1417-429A-893A-1D7DF5743BF3}" type="slidenum">
              <a:rPr lang="it-IT" altLang="en-US" sz="1200" b="0">
                <a:solidFill>
                  <a:schemeClr val="tx1"/>
                </a:solidFill>
              </a:rPr>
              <a:pPr/>
              <a:t>30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311298" name="Rectangle 2"/>
          <p:cNvSpPr>
            <a:spLocks noGrp="1" noChangeArrowheads="1"/>
          </p:cNvSpPr>
          <p:nvPr>
            <p:ph type="title"/>
          </p:nvPr>
        </p:nvSpPr>
        <p:spPr>
          <a:xfrm>
            <a:off x="1285875" y="295275"/>
            <a:ext cx="7772400" cy="673100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Ripetizione selettiva</a:t>
            </a:r>
          </a:p>
        </p:txBody>
      </p:sp>
      <p:sp>
        <p:nvSpPr>
          <p:cNvPr id="3112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1590675"/>
            <a:ext cx="4114800" cy="4648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it-IT" sz="2400" smtClean="0">
                <a:solidFill>
                  <a:srgbClr val="FF0000"/>
                </a:solidFill>
              </a:rPr>
              <a:t>Dati dall’alto:</a:t>
            </a:r>
            <a:endParaRPr lang="it-IT" sz="240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it-IT" sz="1800" smtClean="0"/>
              <a:t>Se nella finestra è disponibile il successivo numero di sequenza, invia il pacchetto</a:t>
            </a:r>
            <a:endParaRPr lang="it-IT" sz="2000" smtClean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it-IT" sz="2400" smtClean="0">
                <a:solidFill>
                  <a:srgbClr val="FF0000"/>
                </a:solidFill>
              </a:rPr>
              <a:t>Timeout(n):</a:t>
            </a:r>
            <a:endParaRPr lang="it-IT" sz="240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it-IT" sz="1800" smtClean="0"/>
              <a:t>Ritrasmette il pacchetto n, riparte il timer</a:t>
            </a:r>
            <a:endParaRPr lang="it-IT" sz="2000" smtClean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it-IT" sz="2400" smtClean="0">
                <a:solidFill>
                  <a:srgbClr val="FF0000"/>
                </a:solidFill>
              </a:rPr>
              <a:t>ACK(n) </a:t>
            </a:r>
            <a:r>
              <a:rPr lang="it-IT" sz="2000" smtClean="0">
                <a:solidFill>
                  <a:srgbClr val="FF0000"/>
                </a:solidFill>
              </a:rPr>
              <a:t>in </a:t>
            </a:r>
            <a:r>
              <a:rPr lang="it-IT" sz="1600" smtClean="0">
                <a:solidFill>
                  <a:srgbClr val="FF0000"/>
                </a:solidFill>
              </a:rPr>
              <a:t>[sendbase,sendbase+N]:</a:t>
            </a:r>
            <a:endParaRPr lang="it-IT" sz="2000" smtClean="0">
              <a:solidFill>
                <a:srgbClr val="FF0000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1800" smtClean="0"/>
              <a:t>Marca il pacchetto n come ricevuto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1800" smtClean="0"/>
              <a:t>Se n è il numero di sequenza più piccolo, la base della finestra avanza al successivo numero di sequenza del pacchetto non riscontrato</a:t>
            </a:r>
            <a:endParaRPr lang="it-IT" sz="2400" smtClean="0"/>
          </a:p>
          <a:p>
            <a:pPr eaLnBrk="1" hangingPunct="1">
              <a:lnSpc>
                <a:spcPct val="90000"/>
              </a:lnSpc>
              <a:defRPr/>
            </a:pPr>
            <a:endParaRPr lang="it-IT" sz="2400" smtClean="0"/>
          </a:p>
        </p:txBody>
      </p:sp>
      <p:sp>
        <p:nvSpPr>
          <p:cNvPr id="311300" name="Rectangle 4"/>
          <p:cNvSpPr>
            <a:spLocks noChangeArrowheads="1"/>
          </p:cNvSpPr>
          <p:nvPr/>
        </p:nvSpPr>
        <p:spPr bwMode="auto">
          <a:xfrm>
            <a:off x="342900" y="1517650"/>
            <a:ext cx="4184650" cy="4918075"/>
          </a:xfrm>
          <a:prstGeom prst="rect">
            <a:avLst/>
          </a:prstGeom>
          <a:noFill/>
          <a:ln w="2857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pSp>
        <p:nvGrpSpPr>
          <p:cNvPr id="78854" name="Group 5"/>
          <p:cNvGrpSpPr>
            <a:grpSpLocks/>
          </p:cNvGrpSpPr>
          <p:nvPr/>
        </p:nvGrpSpPr>
        <p:grpSpPr bwMode="auto">
          <a:xfrm>
            <a:off x="484188" y="1185863"/>
            <a:ext cx="1550987" cy="457200"/>
            <a:chOff x="1145" y="3929"/>
            <a:chExt cx="644" cy="288"/>
          </a:xfrm>
        </p:grpSpPr>
        <p:sp>
          <p:nvSpPr>
            <p:cNvPr id="311302" name="Rectangle 6"/>
            <p:cNvSpPr>
              <a:spLocks noChangeArrowheads="1"/>
            </p:cNvSpPr>
            <p:nvPr/>
          </p:nvSpPr>
          <p:spPr bwMode="auto">
            <a:xfrm>
              <a:off x="1146" y="3984"/>
              <a:ext cx="612" cy="18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78861" name="Text Box 7"/>
            <p:cNvSpPr txBox="1">
              <a:spLocks noChangeArrowheads="1"/>
            </p:cNvSpPr>
            <p:nvPr/>
          </p:nvSpPr>
          <p:spPr bwMode="auto">
            <a:xfrm>
              <a:off x="1145" y="3929"/>
              <a:ext cx="64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b="0">
                  <a:solidFill>
                    <a:schemeClr val="accent2"/>
                  </a:solidFill>
                  <a:latin typeface="Comic Sans MS" panose="030F0702030302020204" pitchFamily="66" charset="0"/>
                </a:rPr>
                <a:t>Mittente </a:t>
              </a:r>
              <a:endParaRPr lang="en-US" altLang="en-US" b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311304" name="Rectangle 8"/>
          <p:cNvSpPr>
            <a:spLocks noChangeArrowheads="1"/>
          </p:cNvSpPr>
          <p:nvPr/>
        </p:nvSpPr>
        <p:spPr bwMode="auto">
          <a:xfrm>
            <a:off x="4899025" y="1546225"/>
            <a:ext cx="39624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100000"/>
              </a:lnSpc>
              <a:defRPr/>
            </a:pPr>
            <a:r>
              <a:rPr lang="it-IT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Pacchetto n in </a:t>
            </a:r>
            <a:r>
              <a:rPr lang="it-IT" sz="16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[rcvbase, rcvbase+N-1]</a:t>
            </a:r>
            <a:endParaRPr lang="it-IT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342900" indent="-342900">
              <a:lnSpc>
                <a:spcPct val="100000"/>
              </a:lnSpc>
              <a:buFontTx/>
              <a:buChar char="•"/>
              <a:defRPr/>
            </a:pPr>
            <a:r>
              <a:rPr lang="it-IT" sz="180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Invia ACK(n)</a:t>
            </a:r>
          </a:p>
          <a:p>
            <a:pPr marL="342900" indent="-342900">
              <a:lnSpc>
                <a:spcPct val="100000"/>
              </a:lnSpc>
              <a:buFontTx/>
              <a:buChar char="•"/>
              <a:defRPr/>
            </a:pPr>
            <a:r>
              <a:rPr lang="it-IT" sz="180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Fuori sequenza: buffer</a:t>
            </a:r>
          </a:p>
          <a:p>
            <a:pPr marL="342900" indent="-342900">
              <a:lnSpc>
                <a:spcPct val="100000"/>
              </a:lnSpc>
              <a:buFontTx/>
              <a:buChar char="•"/>
              <a:defRPr/>
            </a:pPr>
            <a:r>
              <a:rPr lang="it-IT" sz="180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 sequenza: consegna (vengono consegnati anche i pacchetti bufferizzati in sequenza); la finestra avanza al successivo pacchetto non ancora ricevuto</a:t>
            </a:r>
          </a:p>
          <a:p>
            <a:pPr marL="342900" indent="-342900">
              <a:lnSpc>
                <a:spcPct val="100000"/>
              </a:lnSpc>
              <a:defRPr/>
            </a:pPr>
            <a:r>
              <a:rPr lang="it-IT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Pacchetto n in </a:t>
            </a:r>
            <a:r>
              <a:rPr lang="it-IT" sz="16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[rcvbase-N, rcvbase-1]</a:t>
            </a:r>
            <a:endParaRPr lang="it-IT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342900" indent="-342900">
              <a:lnSpc>
                <a:spcPct val="100000"/>
              </a:lnSpc>
              <a:buFontTx/>
              <a:buChar char="•"/>
              <a:defRPr/>
            </a:pPr>
            <a:r>
              <a:rPr lang="it-IT" sz="180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ACK(n)</a:t>
            </a:r>
          </a:p>
          <a:p>
            <a:pPr marL="342900" indent="-342900">
              <a:lnSpc>
                <a:spcPct val="100000"/>
              </a:lnSpc>
              <a:defRPr/>
            </a:pPr>
            <a:r>
              <a:rPr lang="it-IT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altrimenti:</a:t>
            </a:r>
            <a:r>
              <a:rPr lang="it-IT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 marL="342900" indent="-342900">
              <a:lnSpc>
                <a:spcPct val="100000"/>
              </a:lnSpc>
              <a:buFontTx/>
              <a:buChar char="•"/>
              <a:defRPr/>
            </a:pPr>
            <a:r>
              <a:rPr lang="it-IT" sz="180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ignora </a:t>
            </a:r>
            <a:endParaRPr lang="it-IT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342900" indent="-342900">
              <a:lnSpc>
                <a:spcPct val="100000"/>
              </a:lnSpc>
              <a:buFontTx/>
              <a:buChar char="•"/>
              <a:defRPr/>
            </a:pPr>
            <a:endParaRPr lang="it-IT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11305" name="Rectangle 9"/>
          <p:cNvSpPr>
            <a:spLocks noChangeArrowheads="1"/>
          </p:cNvSpPr>
          <p:nvPr/>
        </p:nvSpPr>
        <p:spPr bwMode="auto">
          <a:xfrm>
            <a:off x="4873625" y="1454150"/>
            <a:ext cx="4003675" cy="5002213"/>
          </a:xfrm>
          <a:prstGeom prst="rect">
            <a:avLst/>
          </a:prstGeom>
          <a:noFill/>
          <a:ln w="2857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pSp>
        <p:nvGrpSpPr>
          <p:cNvPr id="78857" name="Group 10"/>
          <p:cNvGrpSpPr>
            <a:grpSpLocks/>
          </p:cNvGrpSpPr>
          <p:nvPr/>
        </p:nvGrpSpPr>
        <p:grpSpPr bwMode="auto">
          <a:xfrm>
            <a:off x="5186363" y="1157288"/>
            <a:ext cx="1570037" cy="457200"/>
            <a:chOff x="3360" y="191"/>
            <a:chExt cx="825" cy="288"/>
          </a:xfrm>
        </p:grpSpPr>
        <p:sp>
          <p:nvSpPr>
            <p:cNvPr id="311307" name="Rectangle 11"/>
            <p:cNvSpPr>
              <a:spLocks noChangeArrowheads="1"/>
            </p:cNvSpPr>
            <p:nvPr/>
          </p:nvSpPr>
          <p:spPr bwMode="auto">
            <a:xfrm>
              <a:off x="3360" y="264"/>
              <a:ext cx="822" cy="18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78859" name="Text Box 12"/>
            <p:cNvSpPr txBox="1">
              <a:spLocks noChangeArrowheads="1"/>
            </p:cNvSpPr>
            <p:nvPr/>
          </p:nvSpPr>
          <p:spPr bwMode="auto">
            <a:xfrm>
              <a:off x="3360" y="191"/>
              <a:ext cx="82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b="0">
                  <a:solidFill>
                    <a:schemeClr val="accent2"/>
                  </a:solidFill>
                  <a:latin typeface="Comic Sans MS" panose="030F0702030302020204" pitchFamily="66" charset="0"/>
                </a:rPr>
                <a:t>Ricevente</a:t>
              </a:r>
              <a:endParaRPr lang="en-US" altLang="en-US" b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7F9F1CFE-C806-48C1-BCF5-BCDE9803CC3F}" type="slidenum">
              <a:rPr lang="it-IT" altLang="en-US" sz="1200" b="0">
                <a:solidFill>
                  <a:schemeClr val="tx1"/>
                </a:solidFill>
              </a:rPr>
              <a:pPr/>
              <a:t>31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pic>
        <p:nvPicPr>
          <p:cNvPr id="8089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925" y="1285875"/>
            <a:ext cx="6607175" cy="515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634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Transmission Control Protocol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DA68BD6A-E02E-4665-AE04-BC0D86957A2C}" type="slidenum">
              <a:rPr lang="it-IT" altLang="en-US" sz="1200" b="0">
                <a:solidFill>
                  <a:schemeClr val="tx1"/>
                </a:solidFill>
              </a:rPr>
              <a:pPr/>
              <a:t>32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185355" name="Rectangle 1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2800" smtClean="0"/>
              <a:t>TCP: RFC: 793, 1122, 1323, 2018, 2581</a:t>
            </a:r>
          </a:p>
        </p:txBody>
      </p:sp>
      <p:sp>
        <p:nvSpPr>
          <p:cNvPr id="185348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81000" y="1368425"/>
            <a:ext cx="4086225" cy="50133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1800" smtClean="0">
                <a:solidFill>
                  <a:schemeClr val="tx1"/>
                </a:solidFill>
              </a:rPr>
              <a:t>Comunicazione da-processo-a-processo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1800" smtClean="0">
                <a:solidFill>
                  <a:schemeClr val="tx1"/>
                </a:solidFill>
              </a:rPr>
              <a:t>Una connessione TCP è punto-punto: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 smtClean="0">
                <a:solidFill>
                  <a:srgbClr val="FF0000"/>
                </a:solidFill>
              </a:rPr>
              <a:t>un mittente, un destinatario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 smtClean="0">
                <a:solidFill>
                  <a:srgbClr val="FF0000"/>
                </a:solidFill>
              </a:rPr>
              <a:t>il multicast non è possibile con TCP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1800" smtClean="0">
                <a:solidFill>
                  <a:schemeClr val="tx1"/>
                </a:solidFill>
              </a:rPr>
              <a:t>flusso di byte affidabile, in sequenza</a:t>
            </a:r>
            <a:r>
              <a:rPr lang="en-US" sz="1800" i="1" smtClean="0">
                <a:solidFill>
                  <a:schemeClr val="tx1"/>
                </a:solidFill>
              </a:rPr>
              <a:t>: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 smtClean="0">
                <a:solidFill>
                  <a:schemeClr val="tx1"/>
                </a:solidFill>
              </a:rPr>
              <a:t>nessun “confine ai messaggi”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1800" smtClean="0">
                <a:solidFill>
                  <a:schemeClr val="tx1"/>
                </a:solidFill>
              </a:rPr>
              <a:t>pipeline: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 smtClean="0">
                <a:solidFill>
                  <a:schemeClr val="tx1"/>
                </a:solidFill>
              </a:rPr>
              <a:t>il controllo di flusso e di congestione TCP definiscono</a:t>
            </a:r>
            <a:br>
              <a:rPr lang="en-US" sz="1800" smtClean="0">
                <a:solidFill>
                  <a:schemeClr val="tx1"/>
                </a:solidFill>
              </a:rPr>
            </a:br>
            <a:r>
              <a:rPr lang="en-US" sz="1800" smtClean="0">
                <a:solidFill>
                  <a:schemeClr val="tx1"/>
                </a:solidFill>
              </a:rPr>
              <a:t>la dimensione della finestra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1800" i="1" smtClean="0">
                <a:solidFill>
                  <a:schemeClr val="tx1"/>
                </a:solidFill>
              </a:rPr>
              <a:t>buffer d’invio e di ricezione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 smtClean="0">
                <a:solidFill>
                  <a:schemeClr val="tx1"/>
                </a:solidFill>
              </a:rPr>
              <a:t>Una connessione TCP consiste di buffers, variabili e di 2 sockets verso i due end-systems </a:t>
            </a:r>
          </a:p>
        </p:txBody>
      </p:sp>
      <p:sp>
        <p:nvSpPr>
          <p:cNvPr id="185347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026025" y="1539875"/>
            <a:ext cx="3803650" cy="4648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it-IT" sz="1800" smtClean="0">
                <a:solidFill>
                  <a:schemeClr val="tx1"/>
                </a:solidFill>
              </a:rPr>
              <a:t>Una connessione TCP offre un servizio full duplex: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it-IT" sz="1800" smtClean="0">
                <a:solidFill>
                  <a:schemeClr val="tx1"/>
                </a:solidFill>
              </a:rPr>
              <a:t>flusso di dati bidirezionale nella stessa connessione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it-IT" sz="1800" smtClean="0">
                <a:solidFill>
                  <a:schemeClr val="tx1"/>
                </a:solidFill>
              </a:rPr>
              <a:t>la massima quantità di </a:t>
            </a:r>
            <a:r>
              <a:rPr lang="it-IT" sz="1800" b="1" smtClean="0">
                <a:solidFill>
                  <a:schemeClr val="tx1"/>
                </a:solidFill>
              </a:rPr>
              <a:t>dati</a:t>
            </a:r>
            <a:r>
              <a:rPr lang="it-IT" sz="1800" smtClean="0">
                <a:solidFill>
                  <a:schemeClr val="tx1"/>
                </a:solidFill>
              </a:rPr>
              <a:t> che vengono imbustati in un </a:t>
            </a:r>
            <a:r>
              <a:rPr lang="it-IT" sz="1800" b="1" smtClean="0">
                <a:solidFill>
                  <a:schemeClr val="tx1"/>
                </a:solidFill>
              </a:rPr>
              <a:t>segmento</a:t>
            </a:r>
            <a:r>
              <a:rPr lang="it-IT" sz="1800" smtClean="0">
                <a:solidFill>
                  <a:schemeClr val="tx1"/>
                </a:solidFill>
              </a:rPr>
              <a:t> è detta </a:t>
            </a:r>
            <a:r>
              <a:rPr lang="it-IT" sz="1800" b="1" smtClean="0">
                <a:solidFill>
                  <a:schemeClr val="tx1"/>
                </a:solidFill>
              </a:rPr>
              <a:t>MSS</a:t>
            </a:r>
            <a:r>
              <a:rPr lang="it-IT" sz="1800" smtClean="0">
                <a:solidFill>
                  <a:schemeClr val="tx1"/>
                </a:solidFill>
              </a:rPr>
              <a:t> (maximum segment size)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it-IT" sz="1800" smtClean="0">
                <a:solidFill>
                  <a:schemeClr val="tx1"/>
                </a:solidFill>
              </a:rPr>
              <a:t>orientato alla connessione: 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it-IT" sz="1800" smtClean="0">
                <a:solidFill>
                  <a:schemeClr val="tx1"/>
                </a:solidFill>
              </a:rPr>
              <a:t>l’handshaking (scambio di messaggi di controllo) inizializza lo stato del mittente e del destinatario prima di scambiare i dati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it-IT" sz="1800" smtClean="0">
                <a:solidFill>
                  <a:schemeClr val="tx1"/>
                </a:solidFill>
              </a:rPr>
              <a:t>flusso controllato: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it-IT" sz="1800" smtClean="0">
                <a:solidFill>
                  <a:schemeClr val="tx1"/>
                </a:solidFill>
              </a:rPr>
              <a:t>il mittente non sovraccarica il destinatario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it-IT" sz="1800" smtClean="0">
                <a:solidFill>
                  <a:schemeClr val="tx1"/>
                </a:solidFill>
              </a:rPr>
              <a:t>Processo tx </a:t>
            </a:r>
            <a:r>
              <a:rPr lang="it-IT" sz="1800" smtClean="0">
                <a:solidFill>
                  <a:schemeClr val="tx1"/>
                </a:solidFill>
                <a:sym typeface="Symbol" pitchFamily="18" charset="2"/>
              </a:rPr>
              <a:t> </a:t>
            </a:r>
            <a:r>
              <a:rPr lang="it-IT" sz="1800" smtClean="0">
                <a:solidFill>
                  <a:schemeClr val="tx1"/>
                </a:solidFill>
              </a:rPr>
              <a:t>da processo Rx: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it-IT" sz="1800" smtClean="0">
                <a:solidFill>
                  <a:schemeClr val="tx1"/>
                </a:solidFill>
              </a:rPr>
              <a:t>Due buffer: uno per lato</a:t>
            </a:r>
          </a:p>
        </p:txBody>
      </p:sp>
      <p:sp>
        <p:nvSpPr>
          <p:cNvPr id="185354" name="Line 10"/>
          <p:cNvSpPr>
            <a:spLocks noChangeShapeType="1"/>
          </p:cNvSpPr>
          <p:nvPr/>
        </p:nvSpPr>
        <p:spPr bwMode="auto">
          <a:xfrm>
            <a:off x="4848225" y="1247775"/>
            <a:ext cx="0" cy="5343525"/>
          </a:xfrm>
          <a:prstGeom prst="line">
            <a:avLst/>
          </a:prstGeom>
          <a:noFill/>
          <a:ln w="9525">
            <a:solidFill>
              <a:schemeClr val="accent2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253606E7-A01E-4FA3-A57C-FE70704F771F}" type="slidenum">
              <a:rPr lang="it-IT" altLang="en-US" sz="1200" b="0">
                <a:solidFill>
                  <a:schemeClr val="tx1"/>
                </a:solidFill>
              </a:rPr>
              <a:pPr/>
              <a:t>33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528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1700" y="1298575"/>
            <a:ext cx="7340600" cy="1220788"/>
          </a:xfrm>
        </p:spPr>
        <p:txBody>
          <a:bodyPr/>
          <a:lstStyle/>
          <a:p>
            <a:pPr eaLnBrk="1" hangingPunct="1">
              <a:defRPr/>
            </a:pPr>
            <a:r>
              <a:rPr lang="es-MX" smtClean="0"/>
              <a:t>IP: 		Host-to-Host</a:t>
            </a:r>
          </a:p>
          <a:p>
            <a:pPr eaLnBrk="1" hangingPunct="1">
              <a:defRPr/>
            </a:pPr>
            <a:r>
              <a:rPr lang="es-MX" smtClean="0"/>
              <a:t>TCP: 	Process-to-Process</a:t>
            </a:r>
            <a:endParaRPr lang="en-US" smtClean="0"/>
          </a:p>
        </p:txBody>
      </p:sp>
      <p:pic>
        <p:nvPicPr>
          <p:cNvPr id="839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813" y="2724150"/>
            <a:ext cx="6599237" cy="354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838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s-MX" sz="2800" smtClean="0"/>
              <a:t>Comunicazione Process-to-Process</a:t>
            </a:r>
            <a:endParaRPr lang="en-US" sz="2800" smtClean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83DC2FE5-E923-4BF3-9713-435121B3B8C4}" type="slidenum">
              <a:rPr lang="it-IT" altLang="en-US" sz="1200" b="0">
                <a:solidFill>
                  <a:schemeClr val="tx1"/>
                </a:solidFill>
              </a:rPr>
              <a:pPr/>
              <a:t>34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52941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s-MX" smtClean="0"/>
              <a:t>Porte</a:t>
            </a:r>
            <a:endParaRPr lang="en-US" smtClean="0"/>
          </a:p>
        </p:txBody>
      </p:sp>
      <p:sp>
        <p:nvSpPr>
          <p:cNvPr id="52941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81075" y="1698625"/>
            <a:ext cx="7340600" cy="4649788"/>
          </a:xfrm>
        </p:spPr>
        <p:txBody>
          <a:bodyPr/>
          <a:lstStyle/>
          <a:p>
            <a:pPr eaLnBrk="1" hangingPunct="1">
              <a:defRPr/>
            </a:pPr>
            <a:r>
              <a:rPr lang="es-MX" sz="2400" smtClean="0"/>
              <a:t>Per definire un processo è necessaria una porta.</a:t>
            </a:r>
          </a:p>
          <a:p>
            <a:pPr lvl="4" eaLnBrk="1" hangingPunct="1">
              <a:defRPr/>
            </a:pPr>
            <a:endParaRPr lang="en-US" sz="1200" smtClean="0"/>
          </a:p>
          <a:p>
            <a:pPr lvl="2" eaLnBrk="1" hangingPunct="1">
              <a:buFontTx/>
              <a:buNone/>
              <a:defRPr/>
            </a:pPr>
            <a:r>
              <a:rPr lang="en-US" sz="1800" smtClean="0"/>
              <a:t>// create a TCP socket</a:t>
            </a:r>
          </a:p>
          <a:p>
            <a:pPr lvl="2" eaLnBrk="1" hangingPunct="1">
              <a:buFontTx/>
              <a:buNone/>
              <a:defRPr/>
            </a:pPr>
            <a:r>
              <a:rPr lang="en-US" sz="1800" smtClean="0"/>
              <a:t>$socket = socket_create(AF_INET, SOCK_STREAM, 0) </a:t>
            </a:r>
          </a:p>
          <a:p>
            <a:pPr lvl="2" eaLnBrk="1" hangingPunct="1">
              <a:buFontTx/>
              <a:buNone/>
              <a:defRPr/>
            </a:pPr>
            <a:r>
              <a:rPr lang="en-US" sz="1800" smtClean="0"/>
              <a:t>// bind socket to port</a:t>
            </a:r>
          </a:p>
          <a:p>
            <a:pPr lvl="2" eaLnBrk="1" hangingPunct="1">
              <a:buFontTx/>
              <a:buNone/>
              <a:defRPr/>
            </a:pPr>
            <a:r>
              <a:rPr lang="en-US" sz="1800" smtClean="0"/>
              <a:t>$result = socket_bind($socket, $host, $port) </a:t>
            </a:r>
          </a:p>
          <a:p>
            <a:pPr eaLnBrk="1" hangingPunct="1">
              <a:defRPr/>
            </a:pPr>
            <a:r>
              <a:rPr lang="es-MX" sz="2400" smtClean="0"/>
              <a:t>Tipi:</a:t>
            </a:r>
          </a:p>
          <a:p>
            <a:pPr lvl="4" eaLnBrk="1" hangingPunct="1">
              <a:defRPr/>
            </a:pPr>
            <a:endParaRPr lang="es-MX" sz="1200" smtClean="0"/>
          </a:p>
          <a:p>
            <a:pPr lvl="1" eaLnBrk="1" hangingPunct="1">
              <a:defRPr/>
            </a:pPr>
            <a:r>
              <a:rPr lang="es-MX" sz="2000" smtClean="0"/>
              <a:t>Effimera: random port number definito dal  client.</a:t>
            </a:r>
          </a:p>
          <a:p>
            <a:pPr lvl="1" eaLnBrk="1" hangingPunct="1">
              <a:defRPr/>
            </a:pPr>
            <a:r>
              <a:rPr lang="es-MX" sz="2000" smtClean="0"/>
              <a:t>Well-known port number: numeri di porta definiti da IANA e usate dal server.</a:t>
            </a:r>
            <a:endParaRPr lang="en-US" sz="2000" smtClean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271FCD86-2B7F-4771-BAA2-3F6064481257}" type="slidenum">
              <a:rPr lang="it-IT" altLang="en-US" sz="1200" b="0">
                <a:solidFill>
                  <a:schemeClr val="tx1"/>
                </a:solidFill>
              </a:rPr>
              <a:pPr/>
              <a:t>35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pic>
        <p:nvPicPr>
          <p:cNvPr id="8601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3" y="2543175"/>
            <a:ext cx="7937500" cy="360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043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Telnet: porte TCP</a:t>
            </a:r>
          </a:p>
        </p:txBody>
      </p:sp>
      <p:sp>
        <p:nvSpPr>
          <p:cNvPr id="530437" name="Text Box 5"/>
          <p:cNvSpPr txBox="1">
            <a:spLocks noChangeArrowheads="1"/>
          </p:cNvSpPr>
          <p:nvPr/>
        </p:nvSpPr>
        <p:spPr bwMode="auto">
          <a:xfrm>
            <a:off x="736600" y="1431925"/>
            <a:ext cx="3130550" cy="4206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42900" indent="-342900">
              <a:defRPr/>
            </a:pPr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Una sessione Telnet</a:t>
            </a:r>
          </a:p>
        </p:txBody>
      </p:sp>
      <p:sp>
        <p:nvSpPr>
          <p:cNvPr id="530438" name="Rectangle 6"/>
          <p:cNvSpPr>
            <a:spLocks noChangeArrowheads="1"/>
          </p:cNvSpPr>
          <p:nvPr/>
        </p:nvSpPr>
        <p:spPr bwMode="auto">
          <a:xfrm>
            <a:off x="1562100" y="4143375"/>
            <a:ext cx="571500" cy="361950"/>
          </a:xfrm>
          <a:prstGeom prst="rect">
            <a:avLst/>
          </a:prstGeom>
          <a:solidFill>
            <a:srgbClr val="FFFF00">
              <a:alpha val="36000"/>
            </a:srgbClr>
          </a:solidFill>
          <a:ln w="9525" algn="ctr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B1C1993A-6992-4BC0-8268-3BAC87DA95FD}" type="slidenum">
              <a:rPr lang="it-IT" altLang="en-US" sz="1200" b="0">
                <a:solidFill>
                  <a:schemeClr val="tx1"/>
                </a:solidFill>
              </a:rPr>
              <a:pPr/>
              <a:t>36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538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MSS e MTU</a:t>
            </a:r>
          </a:p>
        </p:txBody>
      </p:sp>
      <p:sp>
        <p:nvSpPr>
          <p:cNvPr id="538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2400" smtClean="0"/>
              <a:t>Instaurata la connessione i processi si scambiano i dati.</a:t>
            </a:r>
          </a:p>
          <a:p>
            <a:pPr eaLnBrk="1" hangingPunct="1">
              <a:defRPr/>
            </a:pPr>
            <a:r>
              <a:rPr lang="en-US" sz="2400" smtClean="0"/>
              <a:t>I dati attraversano la socket e vengono consegnati a TCP</a:t>
            </a:r>
          </a:p>
          <a:p>
            <a:pPr lvl="1" eaLnBrk="1" hangingPunct="1">
              <a:defRPr/>
            </a:pPr>
            <a:r>
              <a:rPr lang="en-US" sz="2000" smtClean="0"/>
              <a:t>La RFC dice: “spedire i dati in segmenti quando è più conveniente” </a:t>
            </a:r>
          </a:p>
          <a:p>
            <a:pPr eaLnBrk="1" hangingPunct="1">
              <a:defRPr/>
            </a:pPr>
            <a:r>
              <a:rPr lang="en-US" sz="2400" smtClean="0"/>
              <a:t>La massima quantità di dati da prelevare è delimitata da MSS (maximum segment size)</a:t>
            </a:r>
          </a:p>
          <a:p>
            <a:pPr lvl="1" eaLnBrk="1" hangingPunct="1">
              <a:defRPr/>
            </a:pPr>
            <a:r>
              <a:rPr lang="en-US" sz="2000" smtClean="0"/>
              <a:t>MSS è relazionata a MTU (maximum transmission unit) che definisce il frame più grande a livello di datalink</a:t>
            </a:r>
          </a:p>
          <a:p>
            <a:pPr lvl="1" eaLnBrk="1" hangingPunct="1">
              <a:defRPr/>
            </a:pPr>
            <a:r>
              <a:rPr lang="en-US" sz="2000" smtClean="0"/>
              <a:t>Valori comuni di MTU sono: 1460, 536, 512</a:t>
            </a:r>
          </a:p>
          <a:p>
            <a:pPr eaLnBrk="1" hangingPunct="1">
              <a:defRPr/>
            </a:pPr>
            <a:r>
              <a:rPr lang="en-US" sz="2400" smtClean="0"/>
              <a:t>MSS viene scelto tale da permettere ad un segmento TCP di stare all’interno di un frame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6814FC01-0962-411B-99FF-3902F880551F}" type="slidenum">
              <a:rPr lang="it-IT" altLang="en-US" sz="1200" b="0">
                <a:solidFill>
                  <a:schemeClr val="tx1"/>
                </a:solidFill>
              </a:rPr>
              <a:pPr/>
              <a:t>37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539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MSS e MTU</a:t>
            </a:r>
          </a:p>
        </p:txBody>
      </p:sp>
      <p:pic>
        <p:nvPicPr>
          <p:cNvPr id="89092" name="Picture 5" descr="tcp-analysis-section-6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2265363"/>
            <a:ext cx="790575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C80B0E47-C976-4D1F-8C0F-55D5BBA142B3}" type="slidenum">
              <a:rPr lang="it-IT" altLang="en-US" sz="1200" b="0">
                <a:solidFill>
                  <a:schemeClr val="tx1"/>
                </a:solidFill>
              </a:rPr>
              <a:pPr/>
              <a:t>38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186370" name="Rectangle 2"/>
          <p:cNvSpPr>
            <a:spLocks noGrp="1" noChangeArrowheads="1"/>
          </p:cNvSpPr>
          <p:nvPr>
            <p:ph type="title"/>
          </p:nvPr>
        </p:nvSpPr>
        <p:spPr>
          <a:xfrm>
            <a:off x="1152525" y="238125"/>
            <a:ext cx="7772400" cy="781050"/>
          </a:xfrm>
        </p:spPr>
        <p:txBody>
          <a:bodyPr/>
          <a:lstStyle/>
          <a:p>
            <a:pPr eaLnBrk="1" hangingPunct="1">
              <a:defRPr/>
            </a:pPr>
            <a:r>
              <a:rPr lang="en-US" sz="2800" smtClean="0"/>
              <a:t>Struttura dei segmenti TCP</a:t>
            </a:r>
            <a:endParaRPr lang="en-US" smtClean="0"/>
          </a:p>
        </p:txBody>
      </p:sp>
      <p:sp>
        <p:nvSpPr>
          <p:cNvPr id="186372" name="Rectangle 4"/>
          <p:cNvSpPr>
            <a:spLocks noChangeArrowheads="1"/>
          </p:cNvSpPr>
          <p:nvPr/>
        </p:nvSpPr>
        <p:spPr bwMode="auto">
          <a:xfrm>
            <a:off x="3182938" y="1693863"/>
            <a:ext cx="4129087" cy="4824412"/>
          </a:xfrm>
          <a:prstGeom prst="rect">
            <a:avLst/>
          </a:prstGeom>
          <a:solidFill>
            <a:schemeClr val="accent2"/>
          </a:solidFill>
          <a:ln w="1905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91141" name="Rectangle 5"/>
          <p:cNvSpPr>
            <a:spLocks noChangeArrowheads="1"/>
          </p:cNvSpPr>
          <p:nvPr/>
        </p:nvSpPr>
        <p:spPr bwMode="auto">
          <a:xfrm>
            <a:off x="3021013" y="1771650"/>
            <a:ext cx="4217987" cy="480536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endParaRPr lang="it-IT" altLang="en-US" sz="14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1142" name="Text Box 6"/>
          <p:cNvSpPr txBox="1">
            <a:spLocks noChangeArrowheads="1"/>
          </p:cNvSpPr>
          <p:nvPr/>
        </p:nvSpPr>
        <p:spPr bwMode="auto">
          <a:xfrm>
            <a:off x="3321050" y="1847850"/>
            <a:ext cx="1514475" cy="304800"/>
          </a:xfrm>
          <a:prstGeom prst="rect">
            <a:avLst/>
          </a:prstGeom>
          <a:solidFill>
            <a:srgbClr val="CC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  <a:latin typeface="Comic Sans MS" panose="030F0702030302020204" pitchFamily="66" charset="0"/>
              </a:rPr>
              <a:t>N° porta origine</a:t>
            </a:r>
            <a:endParaRPr lang="it-IT" altLang="en-US" sz="14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1143" name="Text Box 7"/>
          <p:cNvSpPr txBox="1">
            <a:spLocks noChangeArrowheads="1"/>
          </p:cNvSpPr>
          <p:nvPr/>
        </p:nvSpPr>
        <p:spPr bwMode="auto">
          <a:xfrm>
            <a:off x="5108575" y="1852613"/>
            <a:ext cx="2039938" cy="304800"/>
          </a:xfrm>
          <a:prstGeom prst="rect">
            <a:avLst/>
          </a:prstGeom>
          <a:solidFill>
            <a:srgbClr val="CC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  <a:latin typeface="Comic Sans MS" panose="030F0702030302020204" pitchFamily="66" charset="0"/>
              </a:rPr>
              <a:t> N° porta destinazione</a:t>
            </a:r>
            <a:endParaRPr lang="it-IT" altLang="en-US" sz="14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6376" name="Line 8"/>
          <p:cNvSpPr>
            <a:spLocks noChangeShapeType="1"/>
          </p:cNvSpPr>
          <p:nvPr/>
        </p:nvSpPr>
        <p:spPr bwMode="auto">
          <a:xfrm>
            <a:off x="3021013" y="2182813"/>
            <a:ext cx="4217987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6377" name="Line 9"/>
          <p:cNvSpPr>
            <a:spLocks noChangeShapeType="1"/>
          </p:cNvSpPr>
          <p:nvPr/>
        </p:nvSpPr>
        <p:spPr bwMode="auto">
          <a:xfrm flipV="1">
            <a:off x="3021013" y="2563813"/>
            <a:ext cx="4217987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6378" name="Line 10"/>
          <p:cNvSpPr>
            <a:spLocks noChangeShapeType="1"/>
          </p:cNvSpPr>
          <p:nvPr/>
        </p:nvSpPr>
        <p:spPr bwMode="auto">
          <a:xfrm flipV="1">
            <a:off x="5053013" y="1771650"/>
            <a:ext cx="0" cy="43021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1147" name="Text Box 11"/>
          <p:cNvSpPr txBox="1">
            <a:spLocks noChangeArrowheads="1"/>
          </p:cNvSpPr>
          <p:nvPr/>
        </p:nvSpPr>
        <p:spPr bwMode="auto">
          <a:xfrm>
            <a:off x="4665663" y="1371600"/>
            <a:ext cx="6905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  <a:latin typeface="Comic Sans MS" panose="030F0702030302020204" pitchFamily="66" charset="0"/>
              </a:rPr>
              <a:t>32 bit</a:t>
            </a:r>
            <a:endParaRPr lang="it-IT" altLang="en-US" sz="14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6380" name="Line 12"/>
          <p:cNvSpPr>
            <a:spLocks noChangeShapeType="1"/>
          </p:cNvSpPr>
          <p:nvPr/>
        </p:nvSpPr>
        <p:spPr bwMode="auto">
          <a:xfrm>
            <a:off x="5456238" y="1525588"/>
            <a:ext cx="1782762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6381" name="Line 13"/>
          <p:cNvSpPr>
            <a:spLocks noChangeShapeType="1"/>
          </p:cNvSpPr>
          <p:nvPr/>
        </p:nvSpPr>
        <p:spPr bwMode="auto">
          <a:xfrm rot="10800000">
            <a:off x="2974975" y="1536700"/>
            <a:ext cx="1606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1150" name="Text Box 14"/>
          <p:cNvSpPr txBox="1">
            <a:spLocks noChangeArrowheads="1"/>
          </p:cNvSpPr>
          <p:nvPr/>
        </p:nvSpPr>
        <p:spPr bwMode="auto">
          <a:xfrm>
            <a:off x="4214813" y="4827588"/>
            <a:ext cx="1878012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  <a:latin typeface="Comic Sans MS" panose="030F0702030302020204" pitchFamily="66" charset="0"/>
              </a:rPr>
              <a:t>Dati</a:t>
            </a:r>
          </a:p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  <a:latin typeface="Comic Sans MS" panose="030F0702030302020204" pitchFamily="66" charset="0"/>
              </a:rPr>
              <a:t>(lunghezza variabile)</a:t>
            </a:r>
          </a:p>
        </p:txBody>
      </p:sp>
      <p:sp>
        <p:nvSpPr>
          <p:cNvPr id="91151" name="Text Box 15"/>
          <p:cNvSpPr txBox="1">
            <a:spLocks noChangeArrowheads="1"/>
          </p:cNvSpPr>
          <p:nvPr/>
        </p:nvSpPr>
        <p:spPr bwMode="auto">
          <a:xfrm>
            <a:off x="3794125" y="2239963"/>
            <a:ext cx="2486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  <a:latin typeface="Comic Sans MS" panose="030F0702030302020204" pitchFamily="66" charset="0"/>
              </a:rPr>
              <a:t>Numero di sequenza</a:t>
            </a:r>
            <a:endParaRPr lang="it-IT" altLang="en-US" sz="14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6384" name="Line 16"/>
          <p:cNvSpPr>
            <a:spLocks noChangeShapeType="1"/>
          </p:cNvSpPr>
          <p:nvPr/>
        </p:nvSpPr>
        <p:spPr bwMode="auto">
          <a:xfrm flipV="1">
            <a:off x="3021013" y="2938463"/>
            <a:ext cx="4217987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1153" name="Text Box 17"/>
          <p:cNvSpPr txBox="1">
            <a:spLocks noChangeArrowheads="1"/>
          </p:cNvSpPr>
          <p:nvPr/>
        </p:nvSpPr>
        <p:spPr bwMode="auto">
          <a:xfrm>
            <a:off x="3355975" y="2627313"/>
            <a:ext cx="34099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  <a:latin typeface="Comic Sans MS" panose="030F0702030302020204" pitchFamily="66" charset="0"/>
              </a:rPr>
              <a:t>Numero di riscontro</a:t>
            </a:r>
            <a:endParaRPr lang="it-IT" altLang="en-US" sz="14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6386" name="Line 18"/>
          <p:cNvSpPr>
            <a:spLocks noChangeShapeType="1"/>
          </p:cNvSpPr>
          <p:nvPr/>
        </p:nvSpPr>
        <p:spPr bwMode="auto">
          <a:xfrm flipV="1">
            <a:off x="3021013" y="3340100"/>
            <a:ext cx="4217987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6387" name="Line 19"/>
          <p:cNvSpPr>
            <a:spLocks noChangeShapeType="1"/>
          </p:cNvSpPr>
          <p:nvPr/>
        </p:nvSpPr>
        <p:spPr bwMode="auto">
          <a:xfrm flipV="1">
            <a:off x="3021013" y="3730625"/>
            <a:ext cx="4217987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6388" name="Line 20"/>
          <p:cNvSpPr>
            <a:spLocks noChangeShapeType="1"/>
          </p:cNvSpPr>
          <p:nvPr/>
        </p:nvSpPr>
        <p:spPr bwMode="auto">
          <a:xfrm flipV="1">
            <a:off x="3021013" y="4292600"/>
            <a:ext cx="4217987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6389" name="Line 21"/>
          <p:cNvSpPr>
            <a:spLocks noChangeShapeType="1"/>
          </p:cNvSpPr>
          <p:nvPr/>
        </p:nvSpPr>
        <p:spPr bwMode="auto">
          <a:xfrm flipH="1" flipV="1">
            <a:off x="5072063" y="2941638"/>
            <a:ext cx="0" cy="7842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1158" name="Text Box 22"/>
          <p:cNvSpPr txBox="1">
            <a:spLocks noChangeArrowheads="1"/>
          </p:cNvSpPr>
          <p:nvPr/>
        </p:nvSpPr>
        <p:spPr bwMode="auto">
          <a:xfrm>
            <a:off x="5086350" y="3005138"/>
            <a:ext cx="18907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  <a:latin typeface="Comic Sans MS" panose="030F0702030302020204" pitchFamily="66" charset="0"/>
              </a:rPr>
              <a:t>Finestra di ricezione</a:t>
            </a:r>
            <a:endParaRPr lang="it-IT" altLang="en-US" sz="14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1159" name="Text Box 23"/>
          <p:cNvSpPr txBox="1">
            <a:spLocks noChangeArrowheads="1"/>
          </p:cNvSpPr>
          <p:nvPr/>
        </p:nvSpPr>
        <p:spPr bwMode="auto">
          <a:xfrm>
            <a:off x="5056188" y="3400425"/>
            <a:ext cx="221773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  <a:latin typeface="Comic Sans MS" panose="030F0702030302020204" pitchFamily="66" charset="0"/>
              </a:rPr>
              <a:t>Puntatore ai dati urgenti</a:t>
            </a:r>
            <a:endParaRPr lang="it-IT" altLang="en-US" sz="14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1160" name="Text Box 25"/>
          <p:cNvSpPr txBox="1">
            <a:spLocks noChangeArrowheads="1"/>
          </p:cNvSpPr>
          <p:nvPr/>
        </p:nvSpPr>
        <p:spPr bwMode="auto">
          <a:xfrm>
            <a:off x="4826000" y="3009900"/>
            <a:ext cx="2921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  <a:latin typeface="Comic Sans MS" panose="030F0702030302020204" pitchFamily="66" charset="0"/>
              </a:rPr>
              <a:t>F</a:t>
            </a:r>
            <a:endParaRPr lang="it-IT" altLang="en-US" sz="14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6394" name="Line 26"/>
          <p:cNvSpPr>
            <a:spLocks noChangeShapeType="1"/>
          </p:cNvSpPr>
          <p:nvPr/>
        </p:nvSpPr>
        <p:spPr bwMode="auto">
          <a:xfrm flipV="1">
            <a:off x="4897438" y="2938463"/>
            <a:ext cx="0" cy="39211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6395" name="Line 27"/>
          <p:cNvSpPr>
            <a:spLocks noChangeShapeType="1"/>
          </p:cNvSpPr>
          <p:nvPr/>
        </p:nvSpPr>
        <p:spPr bwMode="auto">
          <a:xfrm flipV="1">
            <a:off x="4735513" y="2943225"/>
            <a:ext cx="0" cy="39211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6396" name="Line 28"/>
          <p:cNvSpPr>
            <a:spLocks noChangeShapeType="1"/>
          </p:cNvSpPr>
          <p:nvPr/>
        </p:nvSpPr>
        <p:spPr bwMode="auto">
          <a:xfrm flipV="1">
            <a:off x="4568825" y="2943225"/>
            <a:ext cx="0" cy="39211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6397" name="Line 29"/>
          <p:cNvSpPr>
            <a:spLocks noChangeShapeType="1"/>
          </p:cNvSpPr>
          <p:nvPr/>
        </p:nvSpPr>
        <p:spPr bwMode="auto">
          <a:xfrm flipV="1">
            <a:off x="4406900" y="2947988"/>
            <a:ext cx="0" cy="39211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6398" name="Line 30"/>
          <p:cNvSpPr>
            <a:spLocks noChangeShapeType="1"/>
          </p:cNvSpPr>
          <p:nvPr/>
        </p:nvSpPr>
        <p:spPr bwMode="auto">
          <a:xfrm flipV="1">
            <a:off x="4249738" y="2943225"/>
            <a:ext cx="0" cy="39211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6399" name="Line 31"/>
          <p:cNvSpPr>
            <a:spLocks noChangeShapeType="1"/>
          </p:cNvSpPr>
          <p:nvPr/>
        </p:nvSpPr>
        <p:spPr bwMode="auto">
          <a:xfrm flipV="1">
            <a:off x="4078288" y="2952750"/>
            <a:ext cx="0" cy="39211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1167" name="Text Box 32"/>
          <p:cNvSpPr txBox="1">
            <a:spLocks noChangeArrowheads="1"/>
          </p:cNvSpPr>
          <p:nvPr/>
        </p:nvSpPr>
        <p:spPr bwMode="auto">
          <a:xfrm>
            <a:off x="4656138" y="3005138"/>
            <a:ext cx="3079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  <a:latin typeface="Comic Sans MS" panose="030F0702030302020204" pitchFamily="66" charset="0"/>
              </a:rPr>
              <a:t>S</a:t>
            </a:r>
            <a:endParaRPr lang="it-IT" altLang="en-US" sz="14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1168" name="Text Box 33"/>
          <p:cNvSpPr txBox="1">
            <a:spLocks noChangeArrowheads="1"/>
          </p:cNvSpPr>
          <p:nvPr/>
        </p:nvSpPr>
        <p:spPr bwMode="auto">
          <a:xfrm>
            <a:off x="4495800" y="3005138"/>
            <a:ext cx="295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  <a:latin typeface="Comic Sans MS" panose="030F0702030302020204" pitchFamily="66" charset="0"/>
              </a:rPr>
              <a:t>R</a:t>
            </a:r>
            <a:endParaRPr lang="it-IT" altLang="en-US" sz="14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1169" name="Text Box 34"/>
          <p:cNvSpPr txBox="1">
            <a:spLocks noChangeArrowheads="1"/>
          </p:cNvSpPr>
          <p:nvPr/>
        </p:nvSpPr>
        <p:spPr bwMode="auto">
          <a:xfrm>
            <a:off x="4337050" y="3000375"/>
            <a:ext cx="2762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  <a:latin typeface="Comic Sans MS" panose="030F0702030302020204" pitchFamily="66" charset="0"/>
              </a:rPr>
              <a:t>P</a:t>
            </a:r>
            <a:endParaRPr lang="it-IT" altLang="en-US" sz="14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1170" name="Text Box 35"/>
          <p:cNvSpPr txBox="1">
            <a:spLocks noChangeArrowheads="1"/>
          </p:cNvSpPr>
          <p:nvPr/>
        </p:nvSpPr>
        <p:spPr bwMode="auto">
          <a:xfrm>
            <a:off x="4167188" y="3000375"/>
            <a:ext cx="3143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  <a:latin typeface="Comic Sans MS" panose="030F0702030302020204" pitchFamily="66" charset="0"/>
              </a:rPr>
              <a:t>A</a:t>
            </a:r>
            <a:endParaRPr lang="it-IT" altLang="en-US" sz="14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1171" name="Text Box 36"/>
          <p:cNvSpPr txBox="1">
            <a:spLocks noChangeArrowheads="1"/>
          </p:cNvSpPr>
          <p:nvPr/>
        </p:nvSpPr>
        <p:spPr bwMode="auto">
          <a:xfrm>
            <a:off x="4003675" y="3000375"/>
            <a:ext cx="3159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  <a:latin typeface="Comic Sans MS" panose="030F0702030302020204" pitchFamily="66" charset="0"/>
              </a:rPr>
              <a:t>U</a:t>
            </a:r>
            <a:endParaRPr lang="it-IT" altLang="en-US" sz="14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1172" name="Text Box 38"/>
          <p:cNvSpPr txBox="1">
            <a:spLocks noChangeArrowheads="1"/>
          </p:cNvSpPr>
          <p:nvPr/>
        </p:nvSpPr>
        <p:spPr bwMode="auto">
          <a:xfrm>
            <a:off x="3505200" y="2927350"/>
            <a:ext cx="63182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8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  <a:latin typeface="Comic Sans MS" panose="030F0702030302020204" pitchFamily="66" charset="0"/>
              </a:rPr>
              <a:t>Non</a:t>
            </a:r>
          </a:p>
          <a:p>
            <a:pPr algn="ctr">
              <a:lnSpc>
                <a:spcPct val="8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  <a:latin typeface="Comic Sans MS" panose="030F0702030302020204" pitchFamily="66" charset="0"/>
              </a:rPr>
              <a:t>usato</a:t>
            </a:r>
            <a:endParaRPr lang="it-IT" altLang="en-US" sz="14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6407" name="Line 39"/>
          <p:cNvSpPr>
            <a:spLocks noChangeShapeType="1"/>
          </p:cNvSpPr>
          <p:nvPr/>
        </p:nvSpPr>
        <p:spPr bwMode="auto">
          <a:xfrm flipV="1">
            <a:off x="3573463" y="2943225"/>
            <a:ext cx="0" cy="39211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1174" name="Text Box 40"/>
          <p:cNvSpPr txBox="1">
            <a:spLocks noChangeArrowheads="1"/>
          </p:cNvSpPr>
          <p:nvPr/>
        </p:nvSpPr>
        <p:spPr bwMode="auto">
          <a:xfrm>
            <a:off x="3784600" y="3857625"/>
            <a:ext cx="25479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400" b="0">
                <a:solidFill>
                  <a:srgbClr val="FF0000"/>
                </a:solidFill>
                <a:latin typeface="Comic Sans MS" panose="030F0702030302020204" pitchFamily="66" charset="0"/>
              </a:rPr>
              <a:t>Opzioni (lunghezza variabile)</a:t>
            </a:r>
            <a:endParaRPr lang="it-IT" altLang="en-US" sz="1400" b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1175" name="Text Box 24"/>
          <p:cNvSpPr txBox="1">
            <a:spLocks noChangeArrowheads="1"/>
          </p:cNvSpPr>
          <p:nvPr/>
        </p:nvSpPr>
        <p:spPr bwMode="auto">
          <a:xfrm>
            <a:off x="3187700" y="3381375"/>
            <a:ext cx="1779588" cy="304800"/>
          </a:xfrm>
          <a:prstGeom prst="rect">
            <a:avLst/>
          </a:prstGeom>
          <a:solidFill>
            <a:srgbClr val="CC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  <a:latin typeface="Comic Sans MS" panose="030F0702030302020204" pitchFamily="66" charset="0"/>
              </a:rPr>
              <a:t>Checksum Internet</a:t>
            </a:r>
            <a:endParaRPr lang="it-IT" altLang="en-US" sz="14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1176" name="Text Box 37"/>
          <p:cNvSpPr txBox="1">
            <a:spLocks noChangeArrowheads="1"/>
          </p:cNvSpPr>
          <p:nvPr/>
        </p:nvSpPr>
        <p:spPr bwMode="auto">
          <a:xfrm>
            <a:off x="2987675" y="2927350"/>
            <a:ext cx="6794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8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  <a:latin typeface="Comic Sans MS" panose="030F0702030302020204" pitchFamily="66" charset="0"/>
              </a:rPr>
              <a:t>Lung.</a:t>
            </a:r>
          </a:p>
          <a:p>
            <a:pPr algn="ctr">
              <a:lnSpc>
                <a:spcPct val="8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  <a:latin typeface="Comic Sans MS" panose="030F0702030302020204" pitchFamily="66" charset="0"/>
              </a:rPr>
              <a:t>intest</a:t>
            </a:r>
            <a:endParaRPr lang="it-IT" altLang="en-US" sz="14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1177" name="Text Box 56"/>
          <p:cNvSpPr txBox="1">
            <a:spLocks noChangeArrowheads="1"/>
          </p:cNvSpPr>
          <p:nvPr/>
        </p:nvSpPr>
        <p:spPr bwMode="auto">
          <a:xfrm>
            <a:off x="827088" y="2408238"/>
            <a:ext cx="16033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en-US" altLang="en-US" sz="2000">
                <a:solidFill>
                  <a:srgbClr val="FF0000"/>
                </a:solidFill>
                <a:latin typeface="Comic Sans MS" panose="030F0702030302020204" pitchFamily="66" charset="0"/>
              </a:rPr>
              <a:t>TCP header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en-US" altLang="en-US" sz="2000">
                <a:solidFill>
                  <a:srgbClr val="FF0000"/>
                </a:solidFill>
                <a:latin typeface="Comic Sans MS" panose="030F0702030302020204" pitchFamily="66" charset="0"/>
              </a:rPr>
              <a:t>20 bytes</a:t>
            </a:r>
          </a:p>
        </p:txBody>
      </p:sp>
      <p:sp>
        <p:nvSpPr>
          <p:cNvPr id="91178" name="AutoShape 57"/>
          <p:cNvSpPr>
            <a:spLocks/>
          </p:cNvSpPr>
          <p:nvPr/>
        </p:nvSpPr>
        <p:spPr bwMode="auto">
          <a:xfrm>
            <a:off x="2741613" y="1760538"/>
            <a:ext cx="180975" cy="1979612"/>
          </a:xfrm>
          <a:prstGeom prst="leftBrace">
            <a:avLst>
              <a:gd name="adj1" fmla="val 91155"/>
              <a:gd name="adj2" fmla="val 50000"/>
            </a:avLst>
          </a:prstGeom>
          <a:noFill/>
          <a:ln w="190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endParaRPr lang="it-IT" altLang="en-US" sz="160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91179" name="Text Box 58"/>
          <p:cNvSpPr txBox="1">
            <a:spLocks noChangeArrowheads="1"/>
          </p:cNvSpPr>
          <p:nvPr/>
        </p:nvSpPr>
        <p:spPr bwMode="auto">
          <a:xfrm>
            <a:off x="606425" y="5708650"/>
            <a:ext cx="20748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en-US" sz="2000">
                <a:solidFill>
                  <a:srgbClr val="FF0000"/>
                </a:solidFill>
                <a:latin typeface="Comic Sans MS" panose="030F0702030302020204" pitchFamily="66" charset="0"/>
              </a:rPr>
              <a:t>Memo: UDP 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en-US" sz="2000">
                <a:solidFill>
                  <a:srgbClr val="FF0000"/>
                </a:solidFill>
                <a:latin typeface="Comic Sans MS" panose="030F0702030302020204" pitchFamily="66" charset="0"/>
              </a:rPr>
              <a:t>header 8 bytes</a:t>
            </a:r>
          </a:p>
        </p:txBody>
      </p:sp>
      <p:sp>
        <p:nvSpPr>
          <p:cNvPr id="186427" name="Rectangle 59"/>
          <p:cNvSpPr>
            <a:spLocks noChangeArrowheads="1"/>
          </p:cNvSpPr>
          <p:nvPr/>
        </p:nvSpPr>
        <p:spPr bwMode="auto">
          <a:xfrm>
            <a:off x="306388" y="1377950"/>
            <a:ext cx="184150" cy="233363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91181" name="Text Box 60"/>
          <p:cNvSpPr txBox="1">
            <a:spLocks noChangeArrowheads="1"/>
          </p:cNvSpPr>
          <p:nvPr/>
        </p:nvSpPr>
        <p:spPr bwMode="auto">
          <a:xfrm>
            <a:off x="261938" y="1338263"/>
            <a:ext cx="247173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en-US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Comuni a TCP e UDP</a:t>
            </a:r>
          </a:p>
        </p:txBody>
      </p:sp>
      <p:sp>
        <p:nvSpPr>
          <p:cNvPr id="91182" name="Text Box 61"/>
          <p:cNvSpPr txBox="1">
            <a:spLocks noChangeArrowheads="1"/>
          </p:cNvSpPr>
          <p:nvPr/>
        </p:nvSpPr>
        <p:spPr bwMode="auto">
          <a:xfrm>
            <a:off x="6427788" y="1087438"/>
            <a:ext cx="10287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en-US" altLang="en-US" sz="1200" b="0" i="1">
                <a:solidFill>
                  <a:schemeClr val="tx1"/>
                </a:solidFill>
                <a:latin typeface="Comic Sans MS" panose="030F0702030302020204" pitchFamily="66" charset="0"/>
              </a:rPr>
              <a:t>Mux/demux</a:t>
            </a:r>
          </a:p>
        </p:txBody>
      </p:sp>
      <p:sp>
        <p:nvSpPr>
          <p:cNvPr id="91183" name="Text Box 62"/>
          <p:cNvSpPr txBox="1">
            <a:spLocks noChangeArrowheads="1"/>
          </p:cNvSpPr>
          <p:nvPr/>
        </p:nvSpPr>
        <p:spPr bwMode="auto">
          <a:xfrm>
            <a:off x="1674813" y="4114800"/>
            <a:ext cx="1033462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en-US" altLang="en-US" sz="1200" b="0" i="1">
                <a:solidFill>
                  <a:schemeClr val="tx1"/>
                </a:solidFill>
                <a:latin typeface="Comic Sans MS" panose="030F0702030302020204" pitchFamily="66" charset="0"/>
              </a:rPr>
              <a:t>Error check</a:t>
            </a:r>
          </a:p>
        </p:txBody>
      </p:sp>
      <p:sp>
        <p:nvSpPr>
          <p:cNvPr id="186431" name="Line 63"/>
          <p:cNvSpPr>
            <a:spLocks noChangeShapeType="1"/>
          </p:cNvSpPr>
          <p:nvPr/>
        </p:nvSpPr>
        <p:spPr bwMode="auto">
          <a:xfrm flipV="1">
            <a:off x="2368550" y="3671888"/>
            <a:ext cx="806450" cy="4826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6433" name="Line 65"/>
          <p:cNvSpPr>
            <a:spLocks noChangeShapeType="1"/>
          </p:cNvSpPr>
          <p:nvPr/>
        </p:nvSpPr>
        <p:spPr bwMode="auto">
          <a:xfrm flipH="1">
            <a:off x="4837113" y="1336675"/>
            <a:ext cx="1836737" cy="547688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6434" name="Line 66"/>
          <p:cNvSpPr>
            <a:spLocks noChangeShapeType="1"/>
          </p:cNvSpPr>
          <p:nvPr/>
        </p:nvSpPr>
        <p:spPr bwMode="auto">
          <a:xfrm>
            <a:off x="6673850" y="1336675"/>
            <a:ext cx="100013" cy="547688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1187" name="AutoShape 67"/>
          <p:cNvSpPr>
            <a:spLocks/>
          </p:cNvSpPr>
          <p:nvPr/>
        </p:nvSpPr>
        <p:spPr bwMode="auto">
          <a:xfrm flipH="1">
            <a:off x="7410450" y="2135188"/>
            <a:ext cx="73025" cy="857250"/>
          </a:xfrm>
          <a:prstGeom prst="leftBrace">
            <a:avLst>
              <a:gd name="adj1" fmla="val 97826"/>
              <a:gd name="adj2" fmla="val 50000"/>
            </a:avLst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endParaRPr lang="it-IT" altLang="en-US" sz="160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91188" name="Text Box 68"/>
          <p:cNvSpPr txBox="1">
            <a:spLocks noChangeArrowheads="1"/>
          </p:cNvSpPr>
          <p:nvPr/>
        </p:nvSpPr>
        <p:spPr bwMode="auto">
          <a:xfrm>
            <a:off x="7407275" y="2343150"/>
            <a:ext cx="15160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en-US" sz="1000" b="0" i="1">
                <a:solidFill>
                  <a:schemeClr val="tx1"/>
                </a:solidFill>
                <a:latin typeface="Comic Sans MS" panose="030F0702030302020204" pitchFamily="66" charset="0"/>
              </a:rPr>
              <a:t>Usati da Tx e Rx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en-US" sz="1000" b="0" i="1">
                <a:solidFill>
                  <a:schemeClr val="tx1"/>
                </a:solidFill>
                <a:latin typeface="Comic Sans MS" panose="030F0702030302020204" pitchFamily="66" charset="0"/>
              </a:rPr>
              <a:t>Trasf dati  affidabile</a:t>
            </a:r>
          </a:p>
        </p:txBody>
      </p:sp>
      <p:sp>
        <p:nvSpPr>
          <p:cNvPr id="91189" name="Text Box 69"/>
          <p:cNvSpPr txBox="1">
            <a:spLocks noChangeArrowheads="1"/>
          </p:cNvSpPr>
          <p:nvPr/>
        </p:nvSpPr>
        <p:spPr bwMode="auto">
          <a:xfrm>
            <a:off x="7551738" y="3251200"/>
            <a:ext cx="8667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en-US" altLang="en-US" sz="1200" b="0" i="1">
                <a:solidFill>
                  <a:schemeClr val="tx1"/>
                </a:solidFill>
                <a:latin typeface="Comic Sans MS" panose="030F0702030302020204" pitchFamily="66" charset="0"/>
              </a:rPr>
              <a:t>Controllo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en-US" altLang="en-US" sz="1200" b="0" i="1">
                <a:solidFill>
                  <a:schemeClr val="tx1"/>
                </a:solidFill>
                <a:latin typeface="Comic Sans MS" panose="030F0702030302020204" pitchFamily="66" charset="0"/>
              </a:rPr>
              <a:t>di flusso</a:t>
            </a:r>
          </a:p>
        </p:txBody>
      </p:sp>
      <p:sp>
        <p:nvSpPr>
          <p:cNvPr id="186438" name="Line 70"/>
          <p:cNvSpPr>
            <a:spLocks noChangeShapeType="1"/>
          </p:cNvSpPr>
          <p:nvPr/>
        </p:nvSpPr>
        <p:spPr bwMode="auto">
          <a:xfrm flipH="1" flipV="1">
            <a:off x="6983413" y="3167063"/>
            <a:ext cx="641350" cy="257175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1191" name="Text Box 71"/>
          <p:cNvSpPr txBox="1">
            <a:spLocks noChangeArrowheads="1"/>
          </p:cNvSpPr>
          <p:nvPr/>
        </p:nvSpPr>
        <p:spPr bwMode="auto">
          <a:xfrm>
            <a:off x="350838" y="3484563"/>
            <a:ext cx="24098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it-IT" altLang="en-US" sz="1000" b="0" i="1">
                <a:solidFill>
                  <a:schemeClr val="tx1"/>
                </a:solidFill>
                <a:latin typeface="Comic Sans MS" panose="030F0702030302020204" pitchFamily="66" charset="0"/>
              </a:rPr>
              <a:t>Lunghezza Intestestazione= 4 bits</a:t>
            </a:r>
          </a:p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it-IT" altLang="en-US" sz="1000" b="0" i="1">
                <a:solidFill>
                  <a:schemeClr val="tx1"/>
                </a:solidFill>
                <a:latin typeface="Comic Sans MS" panose="030F0702030302020204" pitchFamily="66" charset="0"/>
              </a:rPr>
              <a:t>in words da 32 bits</a:t>
            </a:r>
            <a:endParaRPr lang="it-IT" altLang="en-US" sz="1000" b="0" i="1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6440" name="Line 72"/>
          <p:cNvSpPr>
            <a:spLocks noChangeShapeType="1"/>
          </p:cNvSpPr>
          <p:nvPr/>
        </p:nvSpPr>
        <p:spPr bwMode="auto">
          <a:xfrm flipV="1">
            <a:off x="2001838" y="3165475"/>
            <a:ext cx="1055687" cy="331788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90A39919-7333-4480-8758-857B0B0BA37D}" type="slidenum">
              <a:rPr lang="it-IT" altLang="en-US" sz="1200" b="0">
                <a:solidFill>
                  <a:schemeClr val="tx1"/>
                </a:solidFill>
              </a:rPr>
              <a:pPr/>
              <a:t>39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3850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Recall: UDP vs TCP</a:t>
            </a:r>
          </a:p>
        </p:txBody>
      </p:sp>
      <p:pic>
        <p:nvPicPr>
          <p:cNvPr id="9216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0813" y="1382713"/>
            <a:ext cx="4213225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2165" name="Group 4"/>
          <p:cNvGrpSpPr>
            <a:grpSpLocks/>
          </p:cNvGrpSpPr>
          <p:nvPr/>
        </p:nvGrpSpPr>
        <p:grpSpPr bwMode="auto">
          <a:xfrm>
            <a:off x="2065338" y="3576638"/>
            <a:ext cx="5588000" cy="2701925"/>
            <a:chOff x="315" y="576"/>
            <a:chExt cx="5061" cy="3216"/>
          </a:xfrm>
        </p:grpSpPr>
        <p:sp>
          <p:nvSpPr>
            <p:cNvPr id="385029" name="Rectangle 5"/>
            <p:cNvSpPr>
              <a:spLocks noChangeArrowheads="1"/>
            </p:cNvSpPr>
            <p:nvPr/>
          </p:nvSpPr>
          <p:spPr bwMode="auto">
            <a:xfrm>
              <a:off x="384" y="1152"/>
              <a:ext cx="4992" cy="2640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pic>
          <p:nvPicPr>
            <p:cNvPr id="92175" name="Picture 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5" y="576"/>
              <a:ext cx="5061" cy="31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2166" name="Text Box 7"/>
          <p:cNvSpPr txBox="1">
            <a:spLocks noChangeArrowheads="1"/>
          </p:cNvSpPr>
          <p:nvPr/>
        </p:nvSpPr>
        <p:spPr bwMode="auto">
          <a:xfrm>
            <a:off x="911225" y="2268538"/>
            <a:ext cx="17494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en-US" altLang="en-US" sz="2000">
                <a:solidFill>
                  <a:srgbClr val="FF0000"/>
                </a:solidFill>
                <a:latin typeface="Comic Sans MS" panose="030F0702030302020204" pitchFamily="66" charset="0"/>
              </a:rPr>
              <a:t>UDP header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en-US" altLang="en-US" sz="2000">
                <a:solidFill>
                  <a:srgbClr val="FF0000"/>
                </a:solidFill>
                <a:latin typeface="Comic Sans MS" panose="030F0702030302020204" pitchFamily="66" charset="0"/>
              </a:rPr>
              <a:t>8 bytes</a:t>
            </a:r>
          </a:p>
        </p:txBody>
      </p:sp>
      <p:sp>
        <p:nvSpPr>
          <p:cNvPr id="92167" name="Text Box 8"/>
          <p:cNvSpPr txBox="1">
            <a:spLocks noChangeArrowheads="1"/>
          </p:cNvSpPr>
          <p:nvPr/>
        </p:nvSpPr>
        <p:spPr bwMode="auto">
          <a:xfrm>
            <a:off x="328613" y="4860925"/>
            <a:ext cx="16033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en-US" altLang="en-US" sz="2000">
                <a:solidFill>
                  <a:srgbClr val="FF0000"/>
                </a:solidFill>
                <a:latin typeface="Comic Sans MS" panose="030F0702030302020204" pitchFamily="66" charset="0"/>
              </a:rPr>
              <a:t>TCP header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en-US" altLang="en-US" sz="2000">
                <a:solidFill>
                  <a:srgbClr val="FF0000"/>
                </a:solidFill>
                <a:latin typeface="Comic Sans MS" panose="030F0702030302020204" pitchFamily="66" charset="0"/>
              </a:rPr>
              <a:t>20 bytes</a:t>
            </a:r>
          </a:p>
        </p:txBody>
      </p:sp>
      <p:sp>
        <p:nvSpPr>
          <p:cNvPr id="385034" name="Rectangle 10"/>
          <p:cNvSpPr>
            <a:spLocks noChangeArrowheads="1"/>
          </p:cNvSpPr>
          <p:nvPr/>
        </p:nvSpPr>
        <p:spPr bwMode="auto">
          <a:xfrm>
            <a:off x="2819400" y="2190750"/>
            <a:ext cx="1885950" cy="333375"/>
          </a:xfrm>
          <a:prstGeom prst="rect">
            <a:avLst/>
          </a:prstGeom>
          <a:solidFill>
            <a:srgbClr val="CCFFFF">
              <a:alpha val="25999"/>
            </a:srgbClr>
          </a:solidFill>
          <a:ln w="9525" algn="ctr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85035" name="Rectangle 11"/>
          <p:cNvSpPr>
            <a:spLocks noChangeArrowheads="1"/>
          </p:cNvSpPr>
          <p:nvPr/>
        </p:nvSpPr>
        <p:spPr bwMode="auto">
          <a:xfrm>
            <a:off x="4873625" y="2197100"/>
            <a:ext cx="1885950" cy="333375"/>
          </a:xfrm>
          <a:prstGeom prst="rect">
            <a:avLst/>
          </a:prstGeom>
          <a:solidFill>
            <a:srgbClr val="FF99CC">
              <a:alpha val="25999"/>
            </a:srgbClr>
          </a:solidFill>
          <a:ln w="9525" algn="ctr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85036" name="Rectangle 12"/>
          <p:cNvSpPr>
            <a:spLocks noChangeArrowheads="1"/>
          </p:cNvSpPr>
          <p:nvPr/>
        </p:nvSpPr>
        <p:spPr bwMode="auto">
          <a:xfrm>
            <a:off x="2511425" y="3978275"/>
            <a:ext cx="1885950" cy="333375"/>
          </a:xfrm>
          <a:prstGeom prst="rect">
            <a:avLst/>
          </a:prstGeom>
          <a:solidFill>
            <a:srgbClr val="CCFFFF">
              <a:alpha val="25999"/>
            </a:srgbClr>
          </a:solidFill>
          <a:ln w="9525" algn="ctr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85037" name="Rectangle 13"/>
          <p:cNvSpPr>
            <a:spLocks noChangeArrowheads="1"/>
          </p:cNvSpPr>
          <p:nvPr/>
        </p:nvSpPr>
        <p:spPr bwMode="auto">
          <a:xfrm>
            <a:off x="5264150" y="3968750"/>
            <a:ext cx="1885950" cy="333375"/>
          </a:xfrm>
          <a:prstGeom prst="rect">
            <a:avLst/>
          </a:prstGeom>
          <a:solidFill>
            <a:srgbClr val="FF99CC">
              <a:alpha val="25999"/>
            </a:srgbClr>
          </a:solidFill>
          <a:ln w="9525" algn="ctr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85038" name="Rectangle 14"/>
          <p:cNvSpPr>
            <a:spLocks noChangeArrowheads="1"/>
          </p:cNvSpPr>
          <p:nvPr/>
        </p:nvSpPr>
        <p:spPr bwMode="auto">
          <a:xfrm>
            <a:off x="4867275" y="2571750"/>
            <a:ext cx="1885950" cy="333375"/>
          </a:xfrm>
          <a:prstGeom prst="rect">
            <a:avLst/>
          </a:prstGeom>
          <a:solidFill>
            <a:srgbClr val="FFFF00">
              <a:alpha val="25999"/>
            </a:srgbClr>
          </a:solidFill>
          <a:ln w="9525" algn="ctr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85039" name="Rectangle 15"/>
          <p:cNvSpPr>
            <a:spLocks noChangeArrowheads="1"/>
          </p:cNvSpPr>
          <p:nvPr/>
        </p:nvSpPr>
        <p:spPr bwMode="auto">
          <a:xfrm>
            <a:off x="2568575" y="5387975"/>
            <a:ext cx="1885950" cy="333375"/>
          </a:xfrm>
          <a:prstGeom prst="rect">
            <a:avLst/>
          </a:prstGeom>
          <a:solidFill>
            <a:srgbClr val="FFFF00">
              <a:alpha val="25999"/>
            </a:srgbClr>
          </a:solidFill>
          <a:ln w="9525" algn="ctr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7FCFE4FC-EBD0-429A-ABD7-4F90E2E85E13}" type="slidenum">
              <a:rPr lang="it-IT" altLang="en-US" sz="1200" b="0">
                <a:solidFill>
                  <a:schemeClr val="tx1"/>
                </a:solidFill>
              </a:rPr>
              <a:pPr/>
              <a:t>40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381954" name="Rectangle 2"/>
          <p:cNvSpPr>
            <a:spLocks noGrp="1" noChangeArrowheads="1"/>
          </p:cNvSpPr>
          <p:nvPr>
            <p:ph type="title"/>
          </p:nvPr>
        </p:nvSpPr>
        <p:spPr>
          <a:xfrm>
            <a:off x="1171575" y="238125"/>
            <a:ext cx="7772400" cy="781050"/>
          </a:xfrm>
        </p:spPr>
        <p:txBody>
          <a:bodyPr/>
          <a:lstStyle/>
          <a:p>
            <a:pPr eaLnBrk="1" hangingPunct="1">
              <a:defRPr/>
            </a:pPr>
            <a:r>
              <a:rPr lang="en-US" sz="2800" smtClean="0"/>
              <a:t>Struttura dei segmenti TCP</a:t>
            </a:r>
            <a:endParaRPr lang="en-US" smtClean="0"/>
          </a:p>
        </p:txBody>
      </p:sp>
      <p:sp>
        <p:nvSpPr>
          <p:cNvPr id="381955" name="Rectangle 3"/>
          <p:cNvSpPr>
            <a:spLocks noChangeArrowheads="1"/>
          </p:cNvSpPr>
          <p:nvPr/>
        </p:nvSpPr>
        <p:spPr bwMode="auto">
          <a:xfrm>
            <a:off x="3125788" y="1512888"/>
            <a:ext cx="4129087" cy="4824412"/>
          </a:xfrm>
          <a:prstGeom prst="rect">
            <a:avLst/>
          </a:prstGeom>
          <a:solidFill>
            <a:schemeClr val="accent2"/>
          </a:solidFill>
          <a:ln w="1905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93189" name="Rectangle 4"/>
          <p:cNvSpPr>
            <a:spLocks noChangeArrowheads="1"/>
          </p:cNvSpPr>
          <p:nvPr/>
        </p:nvSpPr>
        <p:spPr bwMode="auto">
          <a:xfrm>
            <a:off x="2963863" y="1590675"/>
            <a:ext cx="4217987" cy="480536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endParaRPr lang="it-IT" altLang="en-US" sz="14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3190" name="Text Box 5"/>
          <p:cNvSpPr txBox="1">
            <a:spLocks noChangeArrowheads="1"/>
          </p:cNvSpPr>
          <p:nvPr/>
        </p:nvSpPr>
        <p:spPr bwMode="auto">
          <a:xfrm>
            <a:off x="3262313" y="1666875"/>
            <a:ext cx="15176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  <a:latin typeface="Comic Sans MS" panose="030F0702030302020204" pitchFamily="66" charset="0"/>
              </a:rPr>
              <a:t>N° porta origine</a:t>
            </a:r>
            <a:endParaRPr lang="it-IT" altLang="en-US" sz="14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3191" name="Text Box 6"/>
          <p:cNvSpPr txBox="1">
            <a:spLocks noChangeArrowheads="1"/>
          </p:cNvSpPr>
          <p:nvPr/>
        </p:nvSpPr>
        <p:spPr bwMode="auto">
          <a:xfrm>
            <a:off x="5051425" y="1671638"/>
            <a:ext cx="20415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  <a:latin typeface="Comic Sans MS" panose="030F0702030302020204" pitchFamily="66" charset="0"/>
              </a:rPr>
              <a:t> N° porta destinazione</a:t>
            </a:r>
            <a:endParaRPr lang="it-IT" altLang="en-US" sz="14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81959" name="Line 7"/>
          <p:cNvSpPr>
            <a:spLocks noChangeShapeType="1"/>
          </p:cNvSpPr>
          <p:nvPr/>
        </p:nvSpPr>
        <p:spPr bwMode="auto">
          <a:xfrm>
            <a:off x="2963863" y="2001838"/>
            <a:ext cx="4217987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1960" name="Line 8"/>
          <p:cNvSpPr>
            <a:spLocks noChangeShapeType="1"/>
          </p:cNvSpPr>
          <p:nvPr/>
        </p:nvSpPr>
        <p:spPr bwMode="auto">
          <a:xfrm flipV="1">
            <a:off x="2963863" y="2382838"/>
            <a:ext cx="4217987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1961" name="Line 9"/>
          <p:cNvSpPr>
            <a:spLocks noChangeShapeType="1"/>
          </p:cNvSpPr>
          <p:nvPr/>
        </p:nvSpPr>
        <p:spPr bwMode="auto">
          <a:xfrm flipV="1">
            <a:off x="4995863" y="1590675"/>
            <a:ext cx="0" cy="43021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195" name="Text Box 10"/>
          <p:cNvSpPr txBox="1">
            <a:spLocks noChangeArrowheads="1"/>
          </p:cNvSpPr>
          <p:nvPr/>
        </p:nvSpPr>
        <p:spPr bwMode="auto">
          <a:xfrm>
            <a:off x="4606925" y="1190625"/>
            <a:ext cx="69373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  <a:latin typeface="Comic Sans MS" panose="030F0702030302020204" pitchFamily="66" charset="0"/>
              </a:rPr>
              <a:t>32 bit</a:t>
            </a:r>
            <a:endParaRPr lang="it-IT" altLang="en-US" sz="14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81963" name="Line 11"/>
          <p:cNvSpPr>
            <a:spLocks noChangeShapeType="1"/>
          </p:cNvSpPr>
          <p:nvPr/>
        </p:nvSpPr>
        <p:spPr bwMode="auto">
          <a:xfrm>
            <a:off x="5399088" y="1344613"/>
            <a:ext cx="1782762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1964" name="Line 12"/>
          <p:cNvSpPr>
            <a:spLocks noChangeShapeType="1"/>
          </p:cNvSpPr>
          <p:nvPr/>
        </p:nvSpPr>
        <p:spPr bwMode="auto">
          <a:xfrm rot="10800000">
            <a:off x="2917825" y="1355725"/>
            <a:ext cx="1606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198" name="Text Box 13"/>
          <p:cNvSpPr txBox="1">
            <a:spLocks noChangeArrowheads="1"/>
          </p:cNvSpPr>
          <p:nvPr/>
        </p:nvSpPr>
        <p:spPr bwMode="auto">
          <a:xfrm>
            <a:off x="4154488" y="4646613"/>
            <a:ext cx="1884362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  <a:latin typeface="Comic Sans MS" panose="030F0702030302020204" pitchFamily="66" charset="0"/>
              </a:rPr>
              <a:t>Dati</a:t>
            </a:r>
          </a:p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  <a:latin typeface="Comic Sans MS" panose="030F0702030302020204" pitchFamily="66" charset="0"/>
              </a:rPr>
              <a:t>(lunghezza variabile)</a:t>
            </a:r>
          </a:p>
        </p:txBody>
      </p:sp>
      <p:sp>
        <p:nvSpPr>
          <p:cNvPr id="93199" name="Text Box 14"/>
          <p:cNvSpPr txBox="1">
            <a:spLocks noChangeArrowheads="1"/>
          </p:cNvSpPr>
          <p:nvPr/>
        </p:nvSpPr>
        <p:spPr bwMode="auto">
          <a:xfrm>
            <a:off x="3736975" y="2058988"/>
            <a:ext cx="24860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  <a:latin typeface="Comic Sans MS" panose="030F0702030302020204" pitchFamily="66" charset="0"/>
              </a:rPr>
              <a:t>Numero di sequenza</a:t>
            </a:r>
            <a:endParaRPr lang="it-IT" altLang="en-US" sz="14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81967" name="Line 15"/>
          <p:cNvSpPr>
            <a:spLocks noChangeShapeType="1"/>
          </p:cNvSpPr>
          <p:nvPr/>
        </p:nvSpPr>
        <p:spPr bwMode="auto">
          <a:xfrm flipV="1">
            <a:off x="2963863" y="2757488"/>
            <a:ext cx="4217987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201" name="Text Box 16"/>
          <p:cNvSpPr txBox="1">
            <a:spLocks noChangeArrowheads="1"/>
          </p:cNvSpPr>
          <p:nvPr/>
        </p:nvSpPr>
        <p:spPr bwMode="auto">
          <a:xfrm>
            <a:off x="3298825" y="2446338"/>
            <a:ext cx="34099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  <a:latin typeface="Comic Sans MS" panose="030F0702030302020204" pitchFamily="66" charset="0"/>
              </a:rPr>
              <a:t>Numero di riscontro</a:t>
            </a:r>
            <a:endParaRPr lang="it-IT" altLang="en-US" sz="14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81969" name="Line 17"/>
          <p:cNvSpPr>
            <a:spLocks noChangeShapeType="1"/>
          </p:cNvSpPr>
          <p:nvPr/>
        </p:nvSpPr>
        <p:spPr bwMode="auto">
          <a:xfrm flipV="1">
            <a:off x="2963863" y="3159125"/>
            <a:ext cx="4217987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1970" name="Line 18"/>
          <p:cNvSpPr>
            <a:spLocks noChangeShapeType="1"/>
          </p:cNvSpPr>
          <p:nvPr/>
        </p:nvSpPr>
        <p:spPr bwMode="auto">
          <a:xfrm flipV="1">
            <a:off x="2963863" y="3549650"/>
            <a:ext cx="4217987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1971" name="Line 19"/>
          <p:cNvSpPr>
            <a:spLocks noChangeShapeType="1"/>
          </p:cNvSpPr>
          <p:nvPr/>
        </p:nvSpPr>
        <p:spPr bwMode="auto">
          <a:xfrm flipV="1">
            <a:off x="2963863" y="4111625"/>
            <a:ext cx="4217987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1972" name="Line 20"/>
          <p:cNvSpPr>
            <a:spLocks noChangeShapeType="1"/>
          </p:cNvSpPr>
          <p:nvPr/>
        </p:nvSpPr>
        <p:spPr bwMode="auto">
          <a:xfrm flipH="1" flipV="1">
            <a:off x="5014913" y="2760663"/>
            <a:ext cx="0" cy="7842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206" name="Text Box 21"/>
          <p:cNvSpPr txBox="1">
            <a:spLocks noChangeArrowheads="1"/>
          </p:cNvSpPr>
          <p:nvPr/>
        </p:nvSpPr>
        <p:spPr bwMode="auto">
          <a:xfrm>
            <a:off x="5027613" y="2824163"/>
            <a:ext cx="1893887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  <a:latin typeface="Comic Sans MS" panose="030F0702030302020204" pitchFamily="66" charset="0"/>
              </a:rPr>
              <a:t>Finestra di ricezione</a:t>
            </a:r>
            <a:endParaRPr lang="it-IT" altLang="en-US" sz="14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3207" name="Text Box 22"/>
          <p:cNvSpPr txBox="1">
            <a:spLocks noChangeArrowheads="1"/>
          </p:cNvSpPr>
          <p:nvPr/>
        </p:nvSpPr>
        <p:spPr bwMode="auto">
          <a:xfrm>
            <a:off x="4999038" y="3211513"/>
            <a:ext cx="221773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400" b="0">
                <a:solidFill>
                  <a:srgbClr val="FF0000"/>
                </a:solidFill>
                <a:latin typeface="Comic Sans MS" panose="030F0702030302020204" pitchFamily="66" charset="0"/>
              </a:rPr>
              <a:t>Puntatore ai dati urgenti</a:t>
            </a:r>
            <a:endParaRPr lang="it-IT" altLang="en-US" sz="1400" b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3208" name="Text Box 23"/>
          <p:cNvSpPr txBox="1">
            <a:spLocks noChangeArrowheads="1"/>
          </p:cNvSpPr>
          <p:nvPr/>
        </p:nvSpPr>
        <p:spPr bwMode="auto">
          <a:xfrm>
            <a:off x="4768850" y="2828925"/>
            <a:ext cx="29210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  <a:latin typeface="Comic Sans MS" panose="030F0702030302020204" pitchFamily="66" charset="0"/>
              </a:rPr>
              <a:t>F</a:t>
            </a:r>
            <a:endParaRPr lang="it-IT" altLang="en-US" sz="14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81976" name="Line 24"/>
          <p:cNvSpPr>
            <a:spLocks noChangeShapeType="1"/>
          </p:cNvSpPr>
          <p:nvPr/>
        </p:nvSpPr>
        <p:spPr bwMode="auto">
          <a:xfrm flipV="1">
            <a:off x="4840288" y="2757488"/>
            <a:ext cx="0" cy="39211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1977" name="Line 25"/>
          <p:cNvSpPr>
            <a:spLocks noChangeShapeType="1"/>
          </p:cNvSpPr>
          <p:nvPr/>
        </p:nvSpPr>
        <p:spPr bwMode="auto">
          <a:xfrm flipV="1">
            <a:off x="4678363" y="2762250"/>
            <a:ext cx="0" cy="39211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1978" name="Line 26"/>
          <p:cNvSpPr>
            <a:spLocks noChangeShapeType="1"/>
          </p:cNvSpPr>
          <p:nvPr/>
        </p:nvSpPr>
        <p:spPr bwMode="auto">
          <a:xfrm flipV="1">
            <a:off x="4511675" y="2762250"/>
            <a:ext cx="0" cy="39211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1979" name="Line 27"/>
          <p:cNvSpPr>
            <a:spLocks noChangeShapeType="1"/>
          </p:cNvSpPr>
          <p:nvPr/>
        </p:nvSpPr>
        <p:spPr bwMode="auto">
          <a:xfrm flipV="1">
            <a:off x="4349750" y="2767013"/>
            <a:ext cx="0" cy="39211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1980" name="Line 28"/>
          <p:cNvSpPr>
            <a:spLocks noChangeShapeType="1"/>
          </p:cNvSpPr>
          <p:nvPr/>
        </p:nvSpPr>
        <p:spPr bwMode="auto">
          <a:xfrm flipV="1">
            <a:off x="4192588" y="2762250"/>
            <a:ext cx="0" cy="39211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1981" name="Line 29"/>
          <p:cNvSpPr>
            <a:spLocks noChangeShapeType="1"/>
          </p:cNvSpPr>
          <p:nvPr/>
        </p:nvSpPr>
        <p:spPr bwMode="auto">
          <a:xfrm flipV="1">
            <a:off x="4021138" y="2771775"/>
            <a:ext cx="0" cy="39211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215" name="Text Box 30"/>
          <p:cNvSpPr txBox="1">
            <a:spLocks noChangeArrowheads="1"/>
          </p:cNvSpPr>
          <p:nvPr/>
        </p:nvSpPr>
        <p:spPr bwMode="auto">
          <a:xfrm>
            <a:off x="4598988" y="2824163"/>
            <a:ext cx="3079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  <a:latin typeface="Comic Sans MS" panose="030F0702030302020204" pitchFamily="66" charset="0"/>
              </a:rPr>
              <a:t>S</a:t>
            </a:r>
            <a:endParaRPr lang="it-IT" altLang="en-US" sz="14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3216" name="Text Box 31"/>
          <p:cNvSpPr txBox="1">
            <a:spLocks noChangeArrowheads="1"/>
          </p:cNvSpPr>
          <p:nvPr/>
        </p:nvSpPr>
        <p:spPr bwMode="auto">
          <a:xfrm>
            <a:off x="4438650" y="2824163"/>
            <a:ext cx="2952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  <a:latin typeface="Comic Sans MS" panose="030F0702030302020204" pitchFamily="66" charset="0"/>
              </a:rPr>
              <a:t>R</a:t>
            </a:r>
            <a:endParaRPr lang="it-IT" altLang="en-US" sz="14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3217" name="Text Box 32"/>
          <p:cNvSpPr txBox="1">
            <a:spLocks noChangeArrowheads="1"/>
          </p:cNvSpPr>
          <p:nvPr/>
        </p:nvSpPr>
        <p:spPr bwMode="auto">
          <a:xfrm>
            <a:off x="4279900" y="2819400"/>
            <a:ext cx="2762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400" b="0">
                <a:solidFill>
                  <a:srgbClr val="FF0000"/>
                </a:solidFill>
                <a:latin typeface="Comic Sans MS" panose="030F0702030302020204" pitchFamily="66" charset="0"/>
              </a:rPr>
              <a:t>P</a:t>
            </a:r>
            <a:endParaRPr lang="it-IT" altLang="en-US" sz="1400" b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3218" name="Text Box 33"/>
          <p:cNvSpPr txBox="1">
            <a:spLocks noChangeArrowheads="1"/>
          </p:cNvSpPr>
          <p:nvPr/>
        </p:nvSpPr>
        <p:spPr bwMode="auto">
          <a:xfrm>
            <a:off x="4110038" y="2819400"/>
            <a:ext cx="3143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  <a:latin typeface="Comic Sans MS" panose="030F0702030302020204" pitchFamily="66" charset="0"/>
              </a:rPr>
              <a:t>A</a:t>
            </a:r>
            <a:endParaRPr lang="it-IT" altLang="en-US" sz="14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3219" name="Text Box 34"/>
          <p:cNvSpPr txBox="1">
            <a:spLocks noChangeArrowheads="1"/>
          </p:cNvSpPr>
          <p:nvPr/>
        </p:nvSpPr>
        <p:spPr bwMode="auto">
          <a:xfrm>
            <a:off x="3946525" y="2819400"/>
            <a:ext cx="3159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400" b="0">
                <a:solidFill>
                  <a:srgbClr val="FF0000"/>
                </a:solidFill>
                <a:latin typeface="Comic Sans MS" panose="030F0702030302020204" pitchFamily="66" charset="0"/>
              </a:rPr>
              <a:t>U</a:t>
            </a:r>
            <a:endParaRPr lang="it-IT" altLang="en-US" sz="1400" b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3220" name="Text Box 35"/>
          <p:cNvSpPr txBox="1">
            <a:spLocks noChangeArrowheads="1"/>
          </p:cNvSpPr>
          <p:nvPr/>
        </p:nvSpPr>
        <p:spPr bwMode="auto">
          <a:xfrm>
            <a:off x="3448050" y="2746375"/>
            <a:ext cx="63182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8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  <a:latin typeface="Comic Sans MS" panose="030F0702030302020204" pitchFamily="66" charset="0"/>
              </a:rPr>
              <a:t>Non</a:t>
            </a:r>
          </a:p>
          <a:p>
            <a:pPr algn="ctr">
              <a:lnSpc>
                <a:spcPct val="8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  <a:latin typeface="Comic Sans MS" panose="030F0702030302020204" pitchFamily="66" charset="0"/>
              </a:rPr>
              <a:t>usato</a:t>
            </a:r>
            <a:endParaRPr lang="it-IT" altLang="en-US" sz="14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81988" name="Line 36"/>
          <p:cNvSpPr>
            <a:spLocks noChangeShapeType="1"/>
          </p:cNvSpPr>
          <p:nvPr/>
        </p:nvSpPr>
        <p:spPr bwMode="auto">
          <a:xfrm flipV="1">
            <a:off x="3516313" y="2762250"/>
            <a:ext cx="0" cy="39211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222" name="Text Box 37"/>
          <p:cNvSpPr txBox="1">
            <a:spLocks noChangeArrowheads="1"/>
          </p:cNvSpPr>
          <p:nvPr/>
        </p:nvSpPr>
        <p:spPr bwMode="auto">
          <a:xfrm>
            <a:off x="3724275" y="3676650"/>
            <a:ext cx="25558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  <a:latin typeface="Comic Sans MS" panose="030F0702030302020204" pitchFamily="66" charset="0"/>
              </a:rPr>
              <a:t>Opzioni (lunghezza variabile)</a:t>
            </a:r>
            <a:endParaRPr lang="it-IT" altLang="en-US" sz="14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3223" name="Text Box 38"/>
          <p:cNvSpPr txBox="1">
            <a:spLocks noChangeArrowheads="1"/>
          </p:cNvSpPr>
          <p:nvPr/>
        </p:nvSpPr>
        <p:spPr bwMode="auto">
          <a:xfrm>
            <a:off x="131763" y="1455738"/>
            <a:ext cx="2562225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</a:pPr>
            <a: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URG: dati urgenti</a:t>
            </a:r>
          </a:p>
          <a:p>
            <a:pPr algn="r">
              <a:lnSpc>
                <a:spcPct val="100000"/>
              </a:lnSpc>
              <a:spcBef>
                <a:spcPct val="0"/>
              </a:spcBef>
            </a:pPr>
            <a: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(generalmente non usato)</a:t>
            </a:r>
            <a:endParaRPr lang="it-IT" altLang="en-US" sz="16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3224" name="Text Box 39"/>
          <p:cNvSpPr txBox="1">
            <a:spLocks noChangeArrowheads="1"/>
          </p:cNvSpPr>
          <p:nvPr/>
        </p:nvSpPr>
        <p:spPr bwMode="auto">
          <a:xfrm>
            <a:off x="989013" y="2179638"/>
            <a:ext cx="1657350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</a:pPr>
            <a: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ACK: numero di</a:t>
            </a:r>
            <a:b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riscontro valido</a:t>
            </a:r>
            <a:endParaRPr lang="it-IT" altLang="en-US" sz="16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3225" name="Text Box 40"/>
          <p:cNvSpPr txBox="1">
            <a:spLocks noChangeArrowheads="1"/>
          </p:cNvSpPr>
          <p:nvPr/>
        </p:nvSpPr>
        <p:spPr bwMode="auto">
          <a:xfrm>
            <a:off x="179388" y="2855913"/>
            <a:ext cx="2562225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</a:pPr>
            <a: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PSH: invia i dati adesso</a:t>
            </a:r>
          </a:p>
          <a:p>
            <a:pPr algn="r">
              <a:lnSpc>
                <a:spcPct val="100000"/>
              </a:lnSpc>
              <a:spcBef>
                <a:spcPct val="0"/>
              </a:spcBef>
            </a:pPr>
            <a: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(generalmente non usato)</a:t>
            </a:r>
          </a:p>
        </p:txBody>
      </p:sp>
      <p:sp>
        <p:nvSpPr>
          <p:cNvPr id="93226" name="Text Box 41"/>
          <p:cNvSpPr txBox="1">
            <a:spLocks noChangeArrowheads="1"/>
          </p:cNvSpPr>
          <p:nvPr/>
        </p:nvSpPr>
        <p:spPr bwMode="auto">
          <a:xfrm>
            <a:off x="506413" y="3656013"/>
            <a:ext cx="2179637" cy="122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</a:pPr>
            <a: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RST, SYN, FIN:</a:t>
            </a:r>
          </a:p>
          <a:p>
            <a:pPr algn="r">
              <a:lnSpc>
                <a:spcPct val="100000"/>
              </a:lnSpc>
              <a:spcBef>
                <a:spcPct val="0"/>
              </a:spcBef>
            </a:pPr>
            <a: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comandi per</a:t>
            </a:r>
            <a:b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impostare e chiudere</a:t>
            </a:r>
            <a:b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la connessione</a:t>
            </a:r>
          </a:p>
        </p:txBody>
      </p:sp>
      <p:sp>
        <p:nvSpPr>
          <p:cNvPr id="381994" name="Line 42"/>
          <p:cNvSpPr>
            <a:spLocks noChangeShapeType="1"/>
          </p:cNvSpPr>
          <p:nvPr/>
        </p:nvSpPr>
        <p:spPr bwMode="auto">
          <a:xfrm>
            <a:off x="2600325" y="1800225"/>
            <a:ext cx="1495425" cy="96202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1995" name="Line 43"/>
          <p:cNvSpPr>
            <a:spLocks noChangeShapeType="1"/>
          </p:cNvSpPr>
          <p:nvPr/>
        </p:nvSpPr>
        <p:spPr bwMode="auto">
          <a:xfrm>
            <a:off x="2571750" y="2476500"/>
            <a:ext cx="1647825" cy="35242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1996" name="Line 44"/>
          <p:cNvSpPr>
            <a:spLocks noChangeShapeType="1"/>
          </p:cNvSpPr>
          <p:nvPr/>
        </p:nvSpPr>
        <p:spPr bwMode="auto">
          <a:xfrm flipV="1">
            <a:off x="2695575" y="2828925"/>
            <a:ext cx="1724025" cy="3556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1997" name="Freeform 45"/>
          <p:cNvSpPr>
            <a:spLocks/>
          </p:cNvSpPr>
          <p:nvPr/>
        </p:nvSpPr>
        <p:spPr bwMode="auto">
          <a:xfrm>
            <a:off x="2619375" y="3105150"/>
            <a:ext cx="2314575" cy="704850"/>
          </a:xfrm>
          <a:custGeom>
            <a:avLst/>
            <a:gdLst/>
            <a:ahLst/>
            <a:cxnLst>
              <a:cxn ang="0">
                <a:pos x="0" y="444"/>
              </a:cxn>
              <a:cxn ang="0">
                <a:pos x="1248" y="0"/>
              </a:cxn>
              <a:cxn ang="0">
                <a:pos x="1458" y="6"/>
              </a:cxn>
            </a:cxnLst>
            <a:rect l="0" t="0" r="r" b="b"/>
            <a:pathLst>
              <a:path w="1458" h="444">
                <a:moveTo>
                  <a:pt x="0" y="444"/>
                </a:moveTo>
                <a:lnTo>
                  <a:pt x="1248" y="0"/>
                </a:lnTo>
                <a:lnTo>
                  <a:pt x="1458" y="6"/>
                </a:lnTo>
              </a:path>
            </a:pathLst>
          </a:custGeom>
          <a:noFill/>
          <a:ln w="190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93231" name="Text Box 46"/>
          <p:cNvSpPr txBox="1">
            <a:spLocks noChangeArrowheads="1"/>
          </p:cNvSpPr>
          <p:nvPr/>
        </p:nvSpPr>
        <p:spPr bwMode="auto">
          <a:xfrm>
            <a:off x="7535863" y="2973388"/>
            <a:ext cx="1374775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Numero di</a:t>
            </a:r>
            <a:b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byte che il destinatario</a:t>
            </a:r>
            <a:b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desidera</a:t>
            </a:r>
            <a:b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accettare</a:t>
            </a:r>
          </a:p>
        </p:txBody>
      </p:sp>
      <p:sp>
        <p:nvSpPr>
          <p:cNvPr id="93232" name="Text Box 47"/>
          <p:cNvSpPr txBox="1">
            <a:spLocks noChangeArrowheads="1"/>
          </p:cNvSpPr>
          <p:nvPr/>
        </p:nvSpPr>
        <p:spPr bwMode="auto">
          <a:xfrm>
            <a:off x="7412038" y="1512888"/>
            <a:ext cx="1608137" cy="93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Conteggio per</a:t>
            </a:r>
            <a:b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byte di dati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(non segmenti!)</a:t>
            </a:r>
          </a:p>
        </p:txBody>
      </p:sp>
      <p:sp>
        <p:nvSpPr>
          <p:cNvPr id="93233" name="Text Box 48"/>
          <p:cNvSpPr txBox="1">
            <a:spLocks noChangeArrowheads="1"/>
          </p:cNvSpPr>
          <p:nvPr/>
        </p:nvSpPr>
        <p:spPr bwMode="auto">
          <a:xfrm>
            <a:off x="1076325" y="4989513"/>
            <a:ext cx="1500188" cy="93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</a:pPr>
            <a:r>
              <a:rPr lang="en-US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Checksum</a:t>
            </a:r>
            <a:br>
              <a:rPr lang="en-US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US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 Internet</a:t>
            </a:r>
          </a:p>
          <a:p>
            <a:pPr algn="r">
              <a:lnSpc>
                <a:spcPct val="100000"/>
              </a:lnSpc>
              <a:spcBef>
                <a:spcPct val="0"/>
              </a:spcBef>
            </a:pPr>
            <a:r>
              <a:rPr lang="en-US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(come in UDP)</a:t>
            </a:r>
          </a:p>
        </p:txBody>
      </p:sp>
      <p:sp>
        <p:nvSpPr>
          <p:cNvPr id="382001" name="Line 49"/>
          <p:cNvSpPr>
            <a:spLocks noChangeShapeType="1"/>
          </p:cNvSpPr>
          <p:nvPr/>
        </p:nvSpPr>
        <p:spPr bwMode="auto">
          <a:xfrm flipV="1">
            <a:off x="2495550" y="3429000"/>
            <a:ext cx="2105025" cy="19812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2002" name="Line 50"/>
          <p:cNvSpPr>
            <a:spLocks noChangeShapeType="1"/>
          </p:cNvSpPr>
          <p:nvPr/>
        </p:nvSpPr>
        <p:spPr bwMode="auto">
          <a:xfrm flipH="1" flipV="1">
            <a:off x="6915150" y="3019425"/>
            <a:ext cx="631825" cy="37782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2003" name="Line 51"/>
          <p:cNvSpPr>
            <a:spLocks noChangeShapeType="1"/>
          </p:cNvSpPr>
          <p:nvPr/>
        </p:nvSpPr>
        <p:spPr bwMode="auto">
          <a:xfrm flipH="1">
            <a:off x="6848475" y="1724025"/>
            <a:ext cx="552450" cy="88582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2004" name="Line 52"/>
          <p:cNvSpPr>
            <a:spLocks noChangeShapeType="1"/>
          </p:cNvSpPr>
          <p:nvPr/>
        </p:nvSpPr>
        <p:spPr bwMode="auto">
          <a:xfrm flipH="1">
            <a:off x="6810375" y="1747838"/>
            <a:ext cx="579438" cy="490537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238" name="Text Box 53"/>
          <p:cNvSpPr txBox="1">
            <a:spLocks noChangeArrowheads="1"/>
          </p:cNvSpPr>
          <p:nvPr/>
        </p:nvSpPr>
        <p:spPr bwMode="auto">
          <a:xfrm>
            <a:off x="3522663" y="3200400"/>
            <a:ext cx="979487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  <a:latin typeface="Comic Sans MS" panose="030F0702030302020204" pitchFamily="66" charset="0"/>
              </a:rPr>
              <a:t>checksum</a:t>
            </a:r>
            <a:endParaRPr lang="it-IT" altLang="en-US" sz="14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3239" name="Text Box 54"/>
          <p:cNvSpPr txBox="1">
            <a:spLocks noChangeArrowheads="1"/>
          </p:cNvSpPr>
          <p:nvPr/>
        </p:nvSpPr>
        <p:spPr bwMode="auto">
          <a:xfrm>
            <a:off x="2930525" y="2746375"/>
            <a:ext cx="677863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8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  <a:latin typeface="Comic Sans MS" panose="030F0702030302020204" pitchFamily="66" charset="0"/>
              </a:rPr>
              <a:t>Lung.</a:t>
            </a:r>
          </a:p>
          <a:p>
            <a:pPr algn="ctr">
              <a:lnSpc>
                <a:spcPct val="80000"/>
              </a:lnSpc>
              <a:spcBef>
                <a:spcPct val="0"/>
              </a:spcBef>
            </a:pPr>
            <a:r>
              <a:rPr lang="it-IT" altLang="en-US" sz="1400" b="0">
                <a:solidFill>
                  <a:schemeClr val="tx1"/>
                </a:solidFill>
                <a:latin typeface="Comic Sans MS" panose="030F0702030302020204" pitchFamily="66" charset="0"/>
              </a:rPr>
              <a:t>intest</a:t>
            </a:r>
            <a:endParaRPr lang="it-IT" altLang="en-US" sz="14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3240" name="Text Box 55"/>
          <p:cNvSpPr txBox="1">
            <a:spLocks noChangeArrowheads="1"/>
          </p:cNvSpPr>
          <p:nvPr/>
        </p:nvSpPr>
        <p:spPr bwMode="auto">
          <a:xfrm>
            <a:off x="7473950" y="4448175"/>
            <a:ext cx="1374775" cy="204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Facoltativo, 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usato per MSS negoz. SACK,  per time stamping ecc. (max 40 Bytes)</a:t>
            </a:r>
          </a:p>
        </p:txBody>
      </p:sp>
      <p:sp>
        <p:nvSpPr>
          <p:cNvPr id="382008" name="Line 56"/>
          <p:cNvSpPr>
            <a:spLocks noChangeShapeType="1"/>
          </p:cNvSpPr>
          <p:nvPr/>
        </p:nvSpPr>
        <p:spPr bwMode="auto">
          <a:xfrm flipH="1" flipV="1">
            <a:off x="6657975" y="3914775"/>
            <a:ext cx="873125" cy="1081088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242" name="Text Box 57"/>
          <p:cNvSpPr txBox="1">
            <a:spLocks noChangeArrowheads="1"/>
          </p:cNvSpPr>
          <p:nvPr/>
        </p:nvSpPr>
        <p:spPr bwMode="auto">
          <a:xfrm>
            <a:off x="136525" y="6029325"/>
            <a:ext cx="27447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en-US" altLang="en-US" sz="1200" b="0">
                <a:solidFill>
                  <a:srgbClr val="FF0000"/>
                </a:solidFill>
                <a:latin typeface="Comic Sans MS" panose="030F0702030302020204" pitchFamily="66" charset="0"/>
              </a:rPr>
              <a:t>Nota: i campi in rosso non sono usati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0144D222-913E-4A04-8AE6-F0C291B570A1}" type="slidenum">
              <a:rPr lang="it-IT" altLang="en-US" sz="1200" b="0">
                <a:solidFill>
                  <a:schemeClr val="tx1"/>
                </a:solidFill>
              </a:rPr>
              <a:pPr/>
              <a:t>41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pic>
        <p:nvPicPr>
          <p:cNvPr id="95235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975" y="1444625"/>
            <a:ext cx="7769225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0459" name="Rectangle 1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Flags di controllo</a:t>
            </a:r>
          </a:p>
        </p:txBody>
      </p:sp>
      <p:pic>
        <p:nvPicPr>
          <p:cNvPr id="95237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0700" y="3744913"/>
            <a:ext cx="6043613" cy="285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50827BEE-EE07-487F-88B4-E0752A97C3F0}" type="slidenum">
              <a:rPr lang="it-IT" altLang="en-US" sz="1200" b="0">
                <a:solidFill>
                  <a:schemeClr val="tx1"/>
                </a:solidFill>
              </a:rPr>
              <a:pPr/>
              <a:t>42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187394" name="Line 2"/>
          <p:cNvSpPr>
            <a:spLocks noChangeShapeType="1"/>
          </p:cNvSpPr>
          <p:nvPr/>
        </p:nvSpPr>
        <p:spPr bwMode="auto">
          <a:xfrm>
            <a:off x="4972050" y="4686300"/>
            <a:ext cx="2790825" cy="561975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7395" name="Line 3"/>
          <p:cNvSpPr>
            <a:spLocks noChangeShapeType="1"/>
          </p:cNvSpPr>
          <p:nvPr/>
        </p:nvSpPr>
        <p:spPr bwMode="auto">
          <a:xfrm>
            <a:off x="4895850" y="2238375"/>
            <a:ext cx="2619375" cy="57150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7397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352425" y="1295400"/>
            <a:ext cx="3257550" cy="4648200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it-IT" sz="1800" u="sng" smtClean="0">
                <a:solidFill>
                  <a:srgbClr val="FF0000"/>
                </a:solidFill>
              </a:rPr>
              <a:t>Numeri di sequenza:</a:t>
            </a:r>
            <a:endParaRPr lang="it-IT" sz="1800" smtClean="0"/>
          </a:p>
          <a:p>
            <a:pPr lvl="1" eaLnBrk="1" hangingPunct="1">
              <a:defRPr/>
            </a:pPr>
            <a:r>
              <a:rPr lang="it-IT" sz="1800" smtClean="0"/>
              <a:t>“numero” del primo byte del segmento nel flusso di byte </a:t>
            </a:r>
            <a:endParaRPr lang="it-IT" sz="1600" smtClean="0"/>
          </a:p>
          <a:p>
            <a:pPr eaLnBrk="1" hangingPunct="1">
              <a:buFontTx/>
              <a:buNone/>
              <a:defRPr/>
            </a:pPr>
            <a:r>
              <a:rPr lang="it-IT" sz="1800" u="sng" smtClean="0">
                <a:solidFill>
                  <a:srgbClr val="FF0000"/>
                </a:solidFill>
              </a:rPr>
              <a:t>ACK:</a:t>
            </a:r>
            <a:endParaRPr lang="it-IT" sz="1800" smtClean="0"/>
          </a:p>
          <a:p>
            <a:pPr lvl="1" eaLnBrk="1" hangingPunct="1">
              <a:defRPr/>
            </a:pPr>
            <a:r>
              <a:rPr lang="it-IT" sz="1800" smtClean="0"/>
              <a:t>numero di sequenza del prossimo byte atteso dall’altro lato</a:t>
            </a:r>
          </a:p>
          <a:p>
            <a:pPr lvl="1" eaLnBrk="1" hangingPunct="1">
              <a:defRPr/>
            </a:pPr>
            <a:r>
              <a:rPr lang="it-IT" sz="1800" smtClean="0"/>
              <a:t>ACK cumulativo</a:t>
            </a:r>
          </a:p>
          <a:p>
            <a:pPr eaLnBrk="1" hangingPunct="1">
              <a:buFontTx/>
              <a:buNone/>
              <a:defRPr/>
            </a:pPr>
            <a:r>
              <a:rPr lang="it-IT" sz="1800" smtClean="0">
                <a:solidFill>
                  <a:srgbClr val="FF0000"/>
                </a:solidFill>
              </a:rPr>
              <a:t>D:</a:t>
            </a:r>
            <a:r>
              <a:rPr lang="it-IT" sz="1800" smtClean="0"/>
              <a:t> come gestisce il destinatario i segmenti fuori sequenza?</a:t>
            </a:r>
          </a:p>
          <a:p>
            <a:pPr lvl="1" eaLnBrk="1" hangingPunct="1">
              <a:defRPr/>
            </a:pPr>
            <a:r>
              <a:rPr lang="it-IT" sz="1800" smtClean="0"/>
              <a:t>R: la specifica RFC non lo dice – dipende dall’implementatore</a:t>
            </a:r>
          </a:p>
        </p:txBody>
      </p:sp>
      <p:graphicFrame>
        <p:nvGraphicFramePr>
          <p:cNvPr id="3074" name="Object 6"/>
          <p:cNvGraphicFramePr>
            <a:graphicFrameLocks noChangeAspect="1"/>
          </p:cNvGraphicFramePr>
          <p:nvPr/>
        </p:nvGraphicFramePr>
        <p:xfrm>
          <a:off x="4133850" y="1408113"/>
          <a:ext cx="606425" cy="481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Clip" r:id="rId3" imgW="1305000" imgH="1085760" progId="MS_ClipArt_Gallery.2">
                  <p:embed/>
                </p:oleObj>
              </mc:Choice>
              <mc:Fallback>
                <p:oleObj name="Clip" r:id="rId3" imgW="1305000" imgH="1085760" progId="MS_ClipArt_Gallery.2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33850" y="1408113"/>
                        <a:ext cx="606425" cy="4810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Object 7"/>
          <p:cNvGraphicFramePr>
            <a:graphicFrameLocks noChangeAspect="1"/>
          </p:cNvGraphicFramePr>
          <p:nvPr/>
        </p:nvGraphicFramePr>
        <p:xfrm>
          <a:off x="7658100" y="1322388"/>
          <a:ext cx="606425" cy="481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Clip" r:id="rId5" imgW="1305000" imgH="1085760" progId="MS_ClipArt_Gallery.2">
                  <p:embed/>
                </p:oleObj>
              </mc:Choice>
              <mc:Fallback>
                <p:oleObj name="Clip" r:id="rId5" imgW="1305000" imgH="1085760" progId="MS_ClipArt_Gallery.2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58100" y="1322388"/>
                        <a:ext cx="606425" cy="4810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4783138" y="1460500"/>
            <a:ext cx="935037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en-US" altLang="en-US" sz="1800" b="0">
                <a:solidFill>
                  <a:schemeClr val="tx1"/>
                </a:solidFill>
                <a:latin typeface="Comic Sans MS" panose="030F0702030302020204" pitchFamily="66" charset="0"/>
              </a:rPr>
              <a:t>Host A</a:t>
            </a:r>
            <a:endParaRPr lang="en-US" altLang="en-US" sz="10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6775450" y="1450975"/>
            <a:ext cx="911225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en-US" altLang="en-US" sz="1800" b="0">
                <a:solidFill>
                  <a:schemeClr val="tx1"/>
                </a:solidFill>
                <a:latin typeface="Comic Sans MS" panose="030F0702030302020204" pitchFamily="66" charset="0"/>
              </a:rPr>
              <a:t>Host B</a:t>
            </a:r>
            <a:endParaRPr lang="en-US" altLang="en-US" sz="10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82" name="Text Box 10"/>
          <p:cNvSpPr txBox="1">
            <a:spLocks noChangeArrowheads="1"/>
          </p:cNvSpPr>
          <p:nvPr/>
        </p:nvSpPr>
        <p:spPr bwMode="auto">
          <a:xfrm rot="706751">
            <a:off x="4978400" y="2220913"/>
            <a:ext cx="24225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en-US" altLang="en-US" sz="1400" b="0">
                <a:solidFill>
                  <a:schemeClr val="tx1"/>
                </a:solidFill>
              </a:rPr>
              <a:t>Seq=42, ACK=79, data = ‘C’</a:t>
            </a:r>
            <a:endParaRPr lang="en-US" altLang="en-US" sz="10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83" name="Text Box 11"/>
          <p:cNvSpPr txBox="1">
            <a:spLocks noChangeArrowheads="1"/>
          </p:cNvSpPr>
          <p:nvPr/>
        </p:nvSpPr>
        <p:spPr bwMode="auto">
          <a:xfrm rot="-844223">
            <a:off x="5033963" y="3278188"/>
            <a:ext cx="24225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en-US" altLang="en-US" sz="1400" b="0">
                <a:solidFill>
                  <a:schemeClr val="tx1"/>
                </a:solidFill>
              </a:rPr>
              <a:t>Seq=79, ACK=43, data = ‘C’</a:t>
            </a:r>
            <a:endParaRPr lang="en-US" altLang="en-US" sz="10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84" name="Text Box 12"/>
          <p:cNvSpPr txBox="1">
            <a:spLocks noChangeArrowheads="1"/>
          </p:cNvSpPr>
          <p:nvPr/>
        </p:nvSpPr>
        <p:spPr bwMode="auto">
          <a:xfrm rot="683987">
            <a:off x="5099050" y="4519613"/>
            <a:ext cx="15684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en-US" sz="1400" b="0">
                <a:solidFill>
                  <a:schemeClr val="tx1"/>
                </a:solidFill>
              </a:rPr>
              <a:t>Seq=43, ACK=80</a:t>
            </a:r>
            <a:endParaRPr lang="en-US" altLang="en-US" sz="10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85" name="Text Box 13"/>
          <p:cNvSpPr txBox="1">
            <a:spLocks noChangeArrowheads="1"/>
          </p:cNvSpPr>
          <p:nvPr/>
        </p:nvSpPr>
        <p:spPr bwMode="auto">
          <a:xfrm>
            <a:off x="3895725" y="1931988"/>
            <a:ext cx="958850" cy="93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L’utente</a:t>
            </a:r>
          </a:p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digita</a:t>
            </a:r>
          </a:p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‘C’</a:t>
            </a:r>
            <a:endParaRPr lang="it-IT" altLang="en-US" sz="10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3540125" y="4046538"/>
            <a:ext cx="1681163" cy="122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L’host riscontra</a:t>
            </a:r>
          </a:p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la ricezione</a:t>
            </a:r>
            <a:b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della ‘C’ </a:t>
            </a:r>
            <a:b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reinviata</a:t>
            </a:r>
            <a:endParaRPr lang="it-IT" altLang="en-US" sz="10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87" name="Text Box 15"/>
          <p:cNvSpPr txBox="1">
            <a:spLocks noChangeArrowheads="1"/>
          </p:cNvSpPr>
          <p:nvPr/>
        </p:nvSpPr>
        <p:spPr bwMode="auto">
          <a:xfrm>
            <a:off x="7388225" y="2538413"/>
            <a:ext cx="1273175" cy="150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L’host</a:t>
            </a:r>
            <a:b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riscontra la</a:t>
            </a:r>
          </a:p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ricezione</a:t>
            </a:r>
          </a:p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di ‘C’ e</a:t>
            </a:r>
            <a:b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it-IT" altLang="en-US" sz="1600" b="0">
                <a:solidFill>
                  <a:schemeClr val="tx1"/>
                </a:solidFill>
                <a:latin typeface="Comic Sans MS" panose="030F0702030302020204" pitchFamily="66" charset="0"/>
              </a:rPr>
              <a:t>reinvia ‘C’</a:t>
            </a:r>
            <a:endParaRPr lang="it-IT" altLang="en-US" sz="10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7408" name="Line 16"/>
          <p:cNvSpPr>
            <a:spLocks noChangeShapeType="1"/>
          </p:cNvSpPr>
          <p:nvPr/>
        </p:nvSpPr>
        <p:spPr bwMode="auto">
          <a:xfrm flipH="1">
            <a:off x="4886325" y="3200400"/>
            <a:ext cx="2609850" cy="80010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7409" name="Line 17"/>
          <p:cNvSpPr>
            <a:spLocks noChangeShapeType="1"/>
          </p:cNvSpPr>
          <p:nvPr/>
        </p:nvSpPr>
        <p:spPr bwMode="auto">
          <a:xfrm flipH="1">
            <a:off x="8620125" y="1714500"/>
            <a:ext cx="0" cy="451485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090" name="Group 18"/>
          <p:cNvGrpSpPr>
            <a:grpSpLocks/>
          </p:cNvGrpSpPr>
          <p:nvPr/>
        </p:nvGrpSpPr>
        <p:grpSpPr bwMode="auto">
          <a:xfrm>
            <a:off x="8204200" y="5527675"/>
            <a:ext cx="836613" cy="411163"/>
            <a:chOff x="3248" y="3530"/>
            <a:chExt cx="527" cy="259"/>
          </a:xfrm>
        </p:grpSpPr>
        <p:sp>
          <p:nvSpPr>
            <p:cNvPr id="187411" name="Rectangle 19"/>
            <p:cNvSpPr>
              <a:spLocks noChangeArrowheads="1"/>
            </p:cNvSpPr>
            <p:nvPr/>
          </p:nvSpPr>
          <p:spPr bwMode="auto">
            <a:xfrm>
              <a:off x="3342" y="3576"/>
              <a:ext cx="324" cy="15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3096" name="Text Box 20"/>
            <p:cNvSpPr txBox="1">
              <a:spLocks noChangeArrowheads="1"/>
            </p:cNvSpPr>
            <p:nvPr/>
          </p:nvSpPr>
          <p:spPr bwMode="auto">
            <a:xfrm>
              <a:off x="3248" y="3530"/>
              <a:ext cx="527" cy="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1800" b="0">
                  <a:solidFill>
                    <a:srgbClr val="FF0000"/>
                  </a:solidFill>
                  <a:latin typeface="Comic Sans MS" panose="030F0702030302020204" pitchFamily="66" charset="0"/>
                </a:rPr>
                <a:t>tempo</a:t>
              </a:r>
              <a:endParaRPr lang="en-US" altLang="en-US" sz="1000" b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3091" name="Text Box 21"/>
          <p:cNvSpPr txBox="1">
            <a:spLocks noChangeArrowheads="1"/>
          </p:cNvSpPr>
          <p:nvPr/>
        </p:nvSpPr>
        <p:spPr bwMode="auto">
          <a:xfrm>
            <a:off x="4437063" y="5794375"/>
            <a:ext cx="3619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en-US" altLang="en-US" sz="1800" b="0" u="sng">
                <a:solidFill>
                  <a:srgbClr val="FF0000"/>
                </a:solidFill>
                <a:latin typeface="Comic Sans MS" panose="030F0702030302020204" pitchFamily="66" charset="0"/>
              </a:rPr>
              <a:t>Una semplice applicazione telnet</a:t>
            </a:r>
            <a:endParaRPr lang="en-US" altLang="en-US" sz="1000" b="0" u="sng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92" name="Text Box 22"/>
          <p:cNvSpPr txBox="1">
            <a:spLocks noChangeArrowheads="1"/>
          </p:cNvSpPr>
          <p:nvPr/>
        </p:nvSpPr>
        <p:spPr bwMode="auto">
          <a:xfrm>
            <a:off x="6630988" y="3935413"/>
            <a:ext cx="13319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en-US" sz="1200" b="0">
                <a:solidFill>
                  <a:srgbClr val="FF0000"/>
                </a:solidFill>
                <a:latin typeface="Comic Sans MS" panose="030F0702030302020204" pitchFamily="66" charset="0"/>
              </a:rPr>
              <a:t>I riscontri sono 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en-US" sz="1200" b="0">
                <a:solidFill>
                  <a:srgbClr val="FF0000"/>
                </a:solidFill>
                <a:latin typeface="Comic Sans MS" panose="030F0702030302020204" pitchFamily="66" charset="0"/>
              </a:rPr>
              <a:t>Piggybacked</a:t>
            </a:r>
          </a:p>
        </p:txBody>
      </p:sp>
      <p:sp>
        <p:nvSpPr>
          <p:cNvPr id="187415" name="Line 23"/>
          <p:cNvSpPr>
            <a:spLocks noChangeShapeType="1"/>
          </p:cNvSpPr>
          <p:nvPr/>
        </p:nvSpPr>
        <p:spPr bwMode="auto">
          <a:xfrm>
            <a:off x="5876925" y="3648075"/>
            <a:ext cx="1019175" cy="2667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7416" name="Rectangle 24"/>
          <p:cNvSpPr>
            <a:spLocks noGrp="1" noChangeArrowheads="1"/>
          </p:cNvSpPr>
          <p:nvPr>
            <p:ph type="title"/>
          </p:nvPr>
        </p:nvSpPr>
        <p:spPr>
          <a:xfrm>
            <a:off x="1209675" y="260350"/>
            <a:ext cx="70866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Numeri di sequenza e ACK di TCP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BD980599-BB89-400C-BC45-E0FF99DECD4C}" type="slidenum">
              <a:rPr lang="it-IT" altLang="en-US" sz="1200" b="0">
                <a:solidFill>
                  <a:schemeClr val="tx1"/>
                </a:solidFill>
              </a:rPr>
              <a:pPr/>
              <a:t>43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40243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 Ritrasmissione in TCP</a:t>
            </a:r>
          </a:p>
        </p:txBody>
      </p:sp>
      <p:sp>
        <p:nvSpPr>
          <p:cNvPr id="402437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2400" smtClean="0"/>
              <a:t>Quando un segmento rimane non riscontrato  (</a:t>
            </a:r>
            <a:r>
              <a:rPr lang="en-US" sz="2400" smtClean="0">
                <a:solidFill>
                  <a:srgbClr val="FF0000"/>
                </a:solidFill>
                <a:effectLst/>
              </a:rPr>
              <a:t>unacknowledged</a:t>
            </a:r>
            <a:r>
              <a:rPr lang="en-US" sz="2400" smtClean="0"/>
              <a:t>) per un certo periodo di  tempo, il TCP assume che sia andato perso e lo ritrasmette.</a:t>
            </a:r>
          </a:p>
          <a:p>
            <a:pPr eaLnBrk="1" hangingPunct="1">
              <a:defRPr/>
            </a:pPr>
            <a:endParaRPr lang="en-US" sz="2400" smtClean="0"/>
          </a:p>
          <a:p>
            <a:pPr eaLnBrk="1" hangingPunct="1">
              <a:defRPr/>
            </a:pPr>
            <a:r>
              <a:rPr lang="en-US" sz="2400" smtClean="0"/>
              <a:t>TCP cerca di calcolare il “round trip time” (RTT) richiesto da un segmento e dal suo ACK</a:t>
            </a:r>
          </a:p>
          <a:p>
            <a:pPr eaLnBrk="1" hangingPunct="1">
              <a:defRPr/>
            </a:pPr>
            <a:endParaRPr lang="en-US" sz="2400" smtClean="0"/>
          </a:p>
          <a:p>
            <a:pPr eaLnBrk="1" hangingPunct="1">
              <a:defRPr/>
            </a:pPr>
            <a:r>
              <a:rPr lang="en-US" sz="2400" smtClean="0"/>
              <a:t>Dalla conoscenza di RTT, TCP può valutare quanto tempo aspettare prima di andare in  timeout e di ritrasmettere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D018A667-17A6-4F2B-A497-4C4830DAB5A7}" type="slidenum">
              <a:rPr lang="it-IT" altLang="en-US" sz="1200" b="0">
                <a:solidFill>
                  <a:schemeClr val="tx1"/>
                </a:solidFill>
              </a:rPr>
              <a:pPr/>
              <a:t>44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403469" name="Rectangle 1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Round Trip Time (RTT)</a:t>
            </a:r>
          </a:p>
        </p:txBody>
      </p:sp>
      <p:sp>
        <p:nvSpPr>
          <p:cNvPr id="98308" name="Rectangle 3"/>
          <p:cNvSpPr>
            <a:spLocks noChangeArrowheads="1"/>
          </p:cNvSpPr>
          <p:nvPr/>
        </p:nvSpPr>
        <p:spPr bwMode="auto">
          <a:xfrm>
            <a:off x="1905000" y="5257800"/>
            <a:ext cx="4857750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en-US" sz="1800" b="0">
                <a:solidFill>
                  <a:schemeClr val="tx1"/>
                </a:solidFill>
              </a:rPr>
              <a:t>RTT = Time for packet to arrive at destination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en-US" sz="1800" b="0">
                <a:solidFill>
                  <a:schemeClr val="tx1"/>
                </a:solidFill>
              </a:rPr>
              <a:t>		        +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en-US" sz="1800" b="0">
                <a:solidFill>
                  <a:schemeClr val="tx1"/>
                </a:solidFill>
              </a:rPr>
              <a:t>           Time for ACK to return from destination</a:t>
            </a:r>
          </a:p>
        </p:txBody>
      </p:sp>
      <p:sp>
        <p:nvSpPr>
          <p:cNvPr id="98309" name="Oval 4"/>
          <p:cNvSpPr>
            <a:spLocks noChangeArrowheads="1"/>
          </p:cNvSpPr>
          <p:nvPr/>
        </p:nvSpPr>
        <p:spPr bwMode="auto">
          <a:xfrm>
            <a:off x="2962275" y="2628900"/>
            <a:ext cx="2895600" cy="1143000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en-US" altLang="en-US" sz="2000" b="0">
                <a:solidFill>
                  <a:schemeClr val="tx1"/>
                </a:solidFill>
              </a:rPr>
              <a:t>Network</a:t>
            </a:r>
          </a:p>
        </p:txBody>
      </p:sp>
      <p:sp>
        <p:nvSpPr>
          <p:cNvPr id="403461" name="Oval 5"/>
          <p:cNvSpPr>
            <a:spLocks noChangeArrowheads="1"/>
          </p:cNvSpPr>
          <p:nvPr/>
        </p:nvSpPr>
        <p:spPr bwMode="auto">
          <a:xfrm>
            <a:off x="1666875" y="2971800"/>
            <a:ext cx="457200" cy="457200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03462" name="Oval 6"/>
          <p:cNvSpPr>
            <a:spLocks noChangeArrowheads="1"/>
          </p:cNvSpPr>
          <p:nvPr/>
        </p:nvSpPr>
        <p:spPr bwMode="auto">
          <a:xfrm>
            <a:off x="6696075" y="2971800"/>
            <a:ext cx="457200" cy="457200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cxnSp>
        <p:nvCxnSpPr>
          <p:cNvPr id="98312" name="AutoShape 7"/>
          <p:cNvCxnSpPr>
            <a:cxnSpLocks noChangeShapeType="1"/>
            <a:stCxn id="403461" idx="6"/>
            <a:endCxn id="98309" idx="2"/>
          </p:cNvCxnSpPr>
          <p:nvPr/>
        </p:nvCxnSpPr>
        <p:spPr bwMode="auto">
          <a:xfrm>
            <a:off x="2124075" y="3200400"/>
            <a:ext cx="838200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8313" name="AutoShape 8"/>
          <p:cNvCxnSpPr>
            <a:cxnSpLocks noChangeShapeType="1"/>
            <a:stCxn id="98309" idx="6"/>
            <a:endCxn id="403462" idx="2"/>
          </p:cNvCxnSpPr>
          <p:nvPr/>
        </p:nvCxnSpPr>
        <p:spPr bwMode="auto">
          <a:xfrm>
            <a:off x="5857875" y="3200400"/>
            <a:ext cx="838200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8314" name="AutoShape 9"/>
          <p:cNvCxnSpPr>
            <a:cxnSpLocks noChangeShapeType="1"/>
            <a:stCxn id="403461" idx="0"/>
            <a:endCxn id="403462" idx="0"/>
          </p:cNvCxnSpPr>
          <p:nvPr/>
        </p:nvCxnSpPr>
        <p:spPr bwMode="auto">
          <a:xfrm rot="5400000" flipV="1">
            <a:off x="4409281" y="457994"/>
            <a:ext cx="1588" cy="5029200"/>
          </a:xfrm>
          <a:prstGeom prst="curvedConnector3">
            <a:avLst>
              <a:gd name="adj1" fmla="val -41800014"/>
            </a:avLst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8315" name="AutoShape 10"/>
          <p:cNvCxnSpPr>
            <a:cxnSpLocks noChangeShapeType="1"/>
            <a:stCxn id="403462" idx="4"/>
            <a:endCxn id="403461" idx="4"/>
          </p:cNvCxnSpPr>
          <p:nvPr/>
        </p:nvCxnSpPr>
        <p:spPr bwMode="auto">
          <a:xfrm rot="5400000">
            <a:off x="4409281" y="915194"/>
            <a:ext cx="1588" cy="5029200"/>
          </a:xfrm>
          <a:prstGeom prst="curvedConnector3">
            <a:avLst>
              <a:gd name="adj1" fmla="val 43599986"/>
            </a:avLst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8316" name="Text Box 11"/>
          <p:cNvSpPr txBox="1">
            <a:spLocks noChangeArrowheads="1"/>
          </p:cNvSpPr>
          <p:nvPr/>
        </p:nvSpPr>
        <p:spPr bwMode="auto">
          <a:xfrm>
            <a:off x="3190875" y="1878013"/>
            <a:ext cx="26638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en-US" sz="2000" b="0">
                <a:solidFill>
                  <a:schemeClr val="tx1"/>
                </a:solidFill>
              </a:rPr>
              <a:t>Time for data to arrive</a:t>
            </a:r>
          </a:p>
        </p:txBody>
      </p:sp>
      <p:sp>
        <p:nvSpPr>
          <p:cNvPr id="98317" name="Text Box 12"/>
          <p:cNvSpPr txBox="1">
            <a:spLocks noChangeArrowheads="1"/>
          </p:cNvSpPr>
          <p:nvPr/>
        </p:nvSpPr>
        <p:spPr bwMode="auto">
          <a:xfrm>
            <a:off x="3190875" y="4152900"/>
            <a:ext cx="27209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en-US" sz="2000" b="0">
                <a:solidFill>
                  <a:schemeClr val="tx1"/>
                </a:solidFill>
              </a:rPr>
              <a:t>Time for ACK to return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7053EC52-7847-4993-8F4F-AABD2F2AC3AF}" type="slidenum">
              <a:rPr lang="it-IT" altLang="en-US" sz="1200" b="0">
                <a:solidFill>
                  <a:schemeClr val="tx1"/>
                </a:solidFill>
              </a:rPr>
              <a:pPr/>
              <a:t>45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2560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2800" smtClean="0"/>
              <a:t>TCP: trasferimento dati affidabile</a:t>
            </a:r>
          </a:p>
        </p:txBody>
      </p:sp>
      <p:sp>
        <p:nvSpPr>
          <p:cNvPr id="25600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it-IT" sz="2400" smtClean="0"/>
              <a:t>TCP crea un servizio di trasferimento dati affidabile sul servizio inaffidabile di IP</a:t>
            </a:r>
          </a:p>
          <a:p>
            <a:pPr eaLnBrk="1" hangingPunct="1">
              <a:defRPr/>
            </a:pPr>
            <a:r>
              <a:rPr lang="it-IT" sz="2400" smtClean="0"/>
              <a:t>Pipeline dei segmenti </a:t>
            </a:r>
          </a:p>
          <a:p>
            <a:pPr eaLnBrk="1" hangingPunct="1">
              <a:defRPr/>
            </a:pPr>
            <a:r>
              <a:rPr lang="it-IT" sz="2400" smtClean="0"/>
              <a:t>ACK cumulativi</a:t>
            </a:r>
          </a:p>
          <a:p>
            <a:pPr eaLnBrk="1" hangingPunct="1">
              <a:defRPr/>
            </a:pPr>
            <a:r>
              <a:rPr lang="it-IT" sz="2400" smtClean="0"/>
              <a:t>TCP usa un solo timer di ritrasmissione (RFC 2988)</a:t>
            </a:r>
          </a:p>
          <a:p>
            <a:pPr eaLnBrk="1" hangingPunct="1">
              <a:defRPr/>
            </a:pPr>
            <a:endParaRPr lang="it-IT" sz="2400" smtClean="0"/>
          </a:p>
        </p:txBody>
      </p:sp>
      <p:sp>
        <p:nvSpPr>
          <p:cNvPr id="256004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it-IT" sz="2400" smtClean="0"/>
              <a:t>Le ritrasmissioni sono avviate da: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smtClean="0"/>
              <a:t>eventi di timeout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smtClean="0"/>
              <a:t>ACK duplicati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smtClean="0"/>
              <a:t>Inizialmente consideriamo un mittente TCP semplificato: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smtClean="0"/>
              <a:t>ignoriamo gli ACK duplicati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smtClean="0"/>
              <a:t>ignoriamo il controllo di flusso e il controllo di congestione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ED9617F5-0EE3-478C-B1DE-7C830411A718}" type="slidenum">
              <a:rPr lang="it-IT" altLang="en-US" sz="1200" b="0">
                <a:solidFill>
                  <a:schemeClr val="tx1"/>
                </a:solidFill>
              </a:rPr>
              <a:pPr/>
              <a:t>46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257026" name="Rectangle 2"/>
          <p:cNvSpPr>
            <a:spLocks noGrp="1" noChangeArrowheads="1"/>
          </p:cNvSpPr>
          <p:nvPr>
            <p:ph type="title"/>
          </p:nvPr>
        </p:nvSpPr>
        <p:spPr>
          <a:xfrm>
            <a:off x="1104900" y="114300"/>
            <a:ext cx="7381875" cy="990600"/>
          </a:xfrm>
        </p:spPr>
        <p:txBody>
          <a:bodyPr/>
          <a:lstStyle/>
          <a:p>
            <a:pPr eaLnBrk="1" hangingPunct="1">
              <a:defRPr/>
            </a:pPr>
            <a:r>
              <a:rPr lang="en-US" sz="2800" smtClean="0"/>
              <a:t>TCP: eventi del mittente</a:t>
            </a:r>
          </a:p>
        </p:txBody>
      </p:sp>
      <p:sp>
        <p:nvSpPr>
          <p:cNvPr id="25702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20700" y="1295400"/>
            <a:ext cx="4305300" cy="4648200"/>
          </a:xfrm>
        </p:spPr>
        <p:txBody>
          <a:bodyPr lIns="0" rIns="0"/>
          <a:lstStyle/>
          <a:p>
            <a:pPr eaLnBrk="1" hangingPunct="1">
              <a:buFontTx/>
              <a:buNone/>
              <a:defRPr/>
            </a:pPr>
            <a:r>
              <a:rPr lang="it-IT" sz="2400" u="sng" smtClean="0">
                <a:solidFill>
                  <a:srgbClr val="FF0000"/>
                </a:solidFill>
              </a:rPr>
              <a:t>Dati ricevuti dall’applicazione:</a:t>
            </a:r>
            <a:endParaRPr lang="it-IT" sz="2400" smtClean="0"/>
          </a:p>
          <a:p>
            <a:pPr eaLnBrk="1" hangingPunct="1">
              <a:defRPr/>
            </a:pPr>
            <a:r>
              <a:rPr lang="it-IT" sz="2000" smtClean="0"/>
              <a:t>Crea un segmento con il numero di sequenza</a:t>
            </a:r>
          </a:p>
          <a:p>
            <a:pPr eaLnBrk="1" hangingPunct="1">
              <a:defRPr/>
            </a:pPr>
            <a:r>
              <a:rPr lang="it-IT" sz="2000" smtClean="0"/>
              <a:t>Il numero di sequenza è il numero del primo byte del segmento nel flusso di byte</a:t>
            </a:r>
          </a:p>
          <a:p>
            <a:pPr eaLnBrk="1" hangingPunct="1">
              <a:defRPr/>
            </a:pPr>
            <a:r>
              <a:rPr lang="it-IT" sz="2000" smtClean="0"/>
              <a:t>Avvia il timer, se non è già in funzione (pensate al timer come se fosse associato al più vecchio segmento non riscontrato)</a:t>
            </a:r>
          </a:p>
          <a:p>
            <a:pPr eaLnBrk="1" hangingPunct="1">
              <a:defRPr/>
            </a:pPr>
            <a:r>
              <a:rPr lang="it-IT" sz="2000" smtClean="0"/>
              <a:t>Intervallo di scadenza: </a:t>
            </a:r>
            <a:r>
              <a:rPr lang="it-IT" sz="2000" smtClean="0">
                <a:latin typeface="Courier New" pitchFamily="49" charset="0"/>
              </a:rPr>
              <a:t>TimeOutInterval</a:t>
            </a:r>
            <a:r>
              <a:rPr lang="it-IT" sz="2400" smtClean="0">
                <a:latin typeface="Courier New" pitchFamily="49" charset="0"/>
              </a:rPr>
              <a:t> </a:t>
            </a:r>
          </a:p>
        </p:txBody>
      </p:sp>
      <p:sp>
        <p:nvSpPr>
          <p:cNvPr id="257028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003800" y="1295400"/>
            <a:ext cx="3810000" cy="4927600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it-IT" sz="2400" u="sng" smtClean="0">
                <a:solidFill>
                  <a:srgbClr val="FF0000"/>
                </a:solidFill>
              </a:rPr>
              <a:t>Timeout:</a:t>
            </a:r>
          </a:p>
          <a:p>
            <a:pPr eaLnBrk="1" hangingPunct="1">
              <a:defRPr/>
            </a:pPr>
            <a:r>
              <a:rPr lang="it-IT" sz="2000" smtClean="0"/>
              <a:t>Ritrasmette il segmento che ha causato il timeout</a:t>
            </a:r>
          </a:p>
          <a:p>
            <a:pPr eaLnBrk="1" hangingPunct="1">
              <a:defRPr/>
            </a:pPr>
            <a:r>
              <a:rPr lang="it-IT" sz="2000" smtClean="0"/>
              <a:t>Riavvia il timer</a:t>
            </a:r>
          </a:p>
          <a:p>
            <a:pPr eaLnBrk="1" hangingPunct="1">
              <a:buFontTx/>
              <a:buNone/>
              <a:defRPr/>
            </a:pPr>
            <a:r>
              <a:rPr lang="it-IT" sz="2400" smtClean="0"/>
              <a:t> </a:t>
            </a:r>
            <a:r>
              <a:rPr lang="it-IT" sz="2400" u="sng" smtClean="0">
                <a:solidFill>
                  <a:srgbClr val="FF0000"/>
                </a:solidFill>
              </a:rPr>
              <a:t>ACK ricevuti:</a:t>
            </a:r>
            <a:endParaRPr lang="it-IT" sz="2400" smtClean="0"/>
          </a:p>
          <a:p>
            <a:pPr eaLnBrk="1" hangingPunct="1">
              <a:defRPr/>
            </a:pPr>
            <a:r>
              <a:rPr lang="it-IT" sz="2000" smtClean="0"/>
              <a:t>Se riscontra segmenti precedentemente non riscontrati</a:t>
            </a:r>
          </a:p>
          <a:p>
            <a:pPr lvl="1" eaLnBrk="1" hangingPunct="1">
              <a:defRPr/>
            </a:pPr>
            <a:r>
              <a:rPr lang="it-IT" sz="1800" smtClean="0"/>
              <a:t>aggiorna ciò che è stato completamente riscontrato</a:t>
            </a:r>
          </a:p>
          <a:p>
            <a:pPr lvl="1" eaLnBrk="1" hangingPunct="1">
              <a:defRPr/>
            </a:pPr>
            <a:r>
              <a:rPr lang="it-IT" sz="1800" smtClean="0"/>
              <a:t>avvia il timer se ci sono altri segmenti da completare</a:t>
            </a:r>
          </a:p>
          <a:p>
            <a:pPr lvl="1" eaLnBrk="1" hangingPunct="1">
              <a:buFontTx/>
              <a:buNone/>
              <a:defRPr/>
            </a:pPr>
            <a:endParaRPr lang="it-IT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0D24E6CC-E6A7-4F10-9177-7B0E53AFE3F6}" type="slidenum">
              <a:rPr lang="it-IT" altLang="en-US" sz="1200" b="0">
                <a:solidFill>
                  <a:schemeClr val="tx1"/>
                </a:solidFill>
              </a:rPr>
              <a:pPr/>
              <a:t>47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123950" y="212725"/>
            <a:ext cx="7772400" cy="877888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TCP: controllo di flusso</a:t>
            </a:r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333500"/>
            <a:ext cx="3810000" cy="1295400"/>
          </a:xfrm>
        </p:spPr>
        <p:txBody>
          <a:bodyPr/>
          <a:lstStyle/>
          <a:p>
            <a:pPr eaLnBrk="1" hangingPunct="1">
              <a:defRPr/>
            </a:pPr>
            <a:r>
              <a:rPr lang="it-IT" sz="2400" smtClean="0"/>
              <a:t>Il lato ricevente della connessione TCP ha un buffer di ricezione:</a:t>
            </a:r>
          </a:p>
        </p:txBody>
      </p:sp>
      <p:sp>
        <p:nvSpPr>
          <p:cNvPr id="262148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029200" y="3441700"/>
            <a:ext cx="3810000" cy="2895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it-IT" sz="2400" smtClean="0"/>
              <a:t>Servizio di corrispondenza delle velocità: la frequenza d’invio deve corrispondere alla frequenza di lettura dell’applicazione ricevente</a:t>
            </a:r>
          </a:p>
        </p:txBody>
      </p:sp>
      <p:sp>
        <p:nvSpPr>
          <p:cNvPr id="262151" name="Rectangle 7"/>
          <p:cNvSpPr>
            <a:spLocks noChangeArrowheads="1"/>
          </p:cNvSpPr>
          <p:nvPr/>
        </p:nvSpPr>
        <p:spPr bwMode="auto">
          <a:xfrm>
            <a:off x="457200" y="4660900"/>
            <a:ext cx="3810000" cy="170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100000"/>
              </a:lnSpc>
              <a:buFontTx/>
              <a:buChar char="•"/>
              <a:defRPr/>
            </a:pPr>
            <a:r>
              <a:rPr lang="it-IT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Il processo applicativo potrebbe essere rallentato dalla lettura nel buffer</a:t>
            </a:r>
          </a:p>
        </p:txBody>
      </p:sp>
      <p:pic>
        <p:nvPicPr>
          <p:cNvPr id="112647" name="Picture 14" descr="SL_3_7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25" y="2578100"/>
            <a:ext cx="4721225" cy="178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2153" name="Rectangle 9"/>
          <p:cNvSpPr>
            <a:spLocks noChangeArrowheads="1"/>
          </p:cNvSpPr>
          <p:nvPr/>
        </p:nvSpPr>
        <p:spPr bwMode="auto">
          <a:xfrm>
            <a:off x="4956175" y="1322388"/>
            <a:ext cx="3552825" cy="1973262"/>
          </a:xfrm>
          <a:prstGeom prst="rect">
            <a:avLst/>
          </a:prstGeom>
          <a:solidFill>
            <a:srgbClr val="FFFFFF"/>
          </a:solidFill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pSp>
        <p:nvGrpSpPr>
          <p:cNvPr id="112649" name="Group 11"/>
          <p:cNvGrpSpPr>
            <a:grpSpLocks/>
          </p:cNvGrpSpPr>
          <p:nvPr/>
        </p:nvGrpSpPr>
        <p:grpSpPr bwMode="auto">
          <a:xfrm>
            <a:off x="5354638" y="1106488"/>
            <a:ext cx="2400300" cy="454025"/>
            <a:chOff x="3486" y="330"/>
            <a:chExt cx="1134" cy="286"/>
          </a:xfrm>
        </p:grpSpPr>
        <p:sp>
          <p:nvSpPr>
            <p:cNvPr id="262156" name="Rectangle 12"/>
            <p:cNvSpPr>
              <a:spLocks noChangeArrowheads="1"/>
            </p:cNvSpPr>
            <p:nvPr/>
          </p:nvSpPr>
          <p:spPr bwMode="auto">
            <a:xfrm>
              <a:off x="3486" y="330"/>
              <a:ext cx="1134" cy="222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112652" name="Text Box 13"/>
            <p:cNvSpPr txBox="1">
              <a:spLocks noChangeArrowheads="1"/>
            </p:cNvSpPr>
            <p:nvPr/>
          </p:nvSpPr>
          <p:spPr bwMode="auto">
            <a:xfrm>
              <a:off x="3499" y="335"/>
              <a:ext cx="1103" cy="2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2000" b="0">
                  <a:solidFill>
                    <a:srgbClr val="FF0000"/>
                  </a:solidFill>
                  <a:latin typeface="Comic Sans MS" panose="030F0702030302020204" pitchFamily="66" charset="0"/>
                </a:rPr>
                <a:t>Controllo di flusso</a:t>
              </a:r>
              <a:endParaRPr lang="en-US" altLang="en-US" sz="2000" b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112650" name="Text Box 10"/>
          <p:cNvSpPr txBox="1">
            <a:spLocks noChangeArrowheads="1"/>
          </p:cNvSpPr>
          <p:nvPr/>
        </p:nvSpPr>
        <p:spPr bwMode="auto">
          <a:xfrm>
            <a:off x="4997450" y="1447800"/>
            <a:ext cx="3460750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2000" b="0">
                <a:solidFill>
                  <a:schemeClr val="tx1"/>
                </a:solidFill>
                <a:latin typeface="Comic Sans MS" panose="030F0702030302020204" pitchFamily="66" charset="0"/>
              </a:rPr>
              <a:t>Il mittente non vuole sovraccaricare il buffer del destinatario trasmettendo troppi dati,</a:t>
            </a:r>
          </a:p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it-IT" altLang="en-US" sz="2000" b="0">
                <a:solidFill>
                  <a:schemeClr val="tx1"/>
                </a:solidFill>
                <a:latin typeface="Comic Sans MS" panose="030F0702030302020204" pitchFamily="66" charset="0"/>
              </a:rPr>
              <a:t> troppo velocemente</a:t>
            </a:r>
            <a:endParaRPr lang="it-IT" altLang="en-US" sz="10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58ACD40A-707C-4A59-A635-88308410EFC1}" type="slidenum">
              <a:rPr lang="it-IT" altLang="en-US" sz="1200" b="0">
                <a:solidFill>
                  <a:schemeClr val="tx1"/>
                </a:solidFill>
              </a:rPr>
              <a:pPr/>
              <a:t>48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263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228725" y="196850"/>
            <a:ext cx="7772400" cy="1066800"/>
          </a:xfrm>
        </p:spPr>
        <p:txBody>
          <a:bodyPr/>
          <a:lstStyle/>
          <a:p>
            <a:pPr eaLnBrk="1" hangingPunct="1">
              <a:defRPr/>
            </a:pPr>
            <a:r>
              <a:rPr lang="en-US" sz="2600" smtClean="0"/>
              <a:t>TCP: funzionamento del controllo di flusso</a:t>
            </a:r>
          </a:p>
        </p:txBody>
      </p:sp>
      <p:sp>
        <p:nvSpPr>
          <p:cNvPr id="2631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3113088"/>
            <a:ext cx="4495800" cy="3268662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it-IT" sz="2000" smtClean="0"/>
              <a:t>(supponiamo che il destinatario TCP scarti i segmenti fuori sequenza)</a:t>
            </a:r>
          </a:p>
          <a:p>
            <a:pPr eaLnBrk="1" hangingPunct="1">
              <a:defRPr/>
            </a:pPr>
            <a:r>
              <a:rPr lang="it-IT" sz="2400" smtClean="0"/>
              <a:t>Spazio disponibile nel buffer</a:t>
            </a:r>
            <a:endParaRPr lang="it-IT" sz="2400" smtClean="0">
              <a:latin typeface="Courier New" pitchFamily="49" charset="0"/>
            </a:endParaRPr>
          </a:p>
          <a:p>
            <a:pPr eaLnBrk="1" hangingPunct="1">
              <a:buFontTx/>
              <a:buNone/>
              <a:defRPr/>
            </a:pPr>
            <a:r>
              <a:rPr lang="it-IT" sz="2000" b="0" smtClean="0">
                <a:latin typeface="Courier New" pitchFamily="49" charset="0"/>
              </a:rPr>
              <a:t>= RcvWindow</a:t>
            </a:r>
            <a:endParaRPr lang="it-IT" sz="2000" smtClean="0"/>
          </a:p>
          <a:p>
            <a:pPr eaLnBrk="1" hangingPunct="1">
              <a:buFontTx/>
              <a:buNone/>
              <a:defRPr/>
            </a:pPr>
            <a:r>
              <a:rPr lang="it-IT" sz="2000" b="0" smtClean="0">
                <a:latin typeface="Courier New" pitchFamily="49" charset="0"/>
              </a:rPr>
              <a:t>= RcvBuffer</a:t>
            </a:r>
            <a:r>
              <a:rPr lang="it-IT" sz="2400" smtClean="0"/>
              <a:t> </a:t>
            </a:r>
            <a:r>
              <a:rPr lang="it-IT" sz="2000" b="0" smtClean="0">
                <a:latin typeface="Courier New" pitchFamily="49" charset="0"/>
              </a:rPr>
              <a:t>-</a:t>
            </a:r>
            <a:r>
              <a:rPr lang="it-IT" sz="2400" smtClean="0"/>
              <a:t> </a:t>
            </a:r>
            <a:r>
              <a:rPr lang="it-IT" sz="2000" b="0" smtClean="0">
                <a:latin typeface="Courier New" pitchFamily="49" charset="0"/>
              </a:rPr>
              <a:t>[LastByteRcvd</a:t>
            </a:r>
            <a:r>
              <a:rPr lang="it-IT" sz="2400" smtClean="0"/>
              <a:t> </a:t>
            </a:r>
            <a:r>
              <a:rPr lang="it-IT" sz="2000" b="0" smtClean="0">
                <a:latin typeface="Courier New" pitchFamily="49" charset="0"/>
              </a:rPr>
              <a:t>- LastByteRead]</a:t>
            </a:r>
          </a:p>
        </p:txBody>
      </p:sp>
      <p:sp>
        <p:nvSpPr>
          <p:cNvPr id="263172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067300" y="1447800"/>
            <a:ext cx="3886200" cy="4648200"/>
          </a:xfrm>
        </p:spPr>
        <p:txBody>
          <a:bodyPr/>
          <a:lstStyle/>
          <a:p>
            <a:pPr eaLnBrk="1" hangingPunct="1">
              <a:defRPr/>
            </a:pPr>
            <a:r>
              <a:rPr lang="it-IT" sz="2400" smtClean="0"/>
              <a:t>Il mittente comunica lo spazio disponibile includendo il valore di </a:t>
            </a:r>
            <a:r>
              <a:rPr lang="it-IT" sz="2400" b="0" smtClean="0">
                <a:latin typeface="Courier New" pitchFamily="49" charset="0"/>
              </a:rPr>
              <a:t>RcvWindow</a:t>
            </a:r>
            <a:r>
              <a:rPr lang="it-IT" sz="2400" smtClean="0"/>
              <a:t> nei segmenti</a:t>
            </a:r>
          </a:p>
          <a:p>
            <a:pPr eaLnBrk="1" hangingPunct="1">
              <a:defRPr/>
            </a:pPr>
            <a:r>
              <a:rPr lang="it-IT" sz="2400" smtClean="0"/>
              <a:t>Il mittente limita i dati non riscontrati a </a:t>
            </a:r>
            <a:r>
              <a:rPr lang="it-IT" sz="2400" b="0" smtClean="0">
                <a:latin typeface="Courier New" pitchFamily="49" charset="0"/>
              </a:rPr>
              <a:t>RcvWindow</a:t>
            </a:r>
            <a:endParaRPr lang="it-IT" sz="2400" smtClean="0">
              <a:latin typeface="Courier New" pitchFamily="49" charset="0"/>
            </a:endParaRPr>
          </a:p>
          <a:p>
            <a:pPr lvl="1" eaLnBrk="1" hangingPunct="1">
              <a:defRPr/>
            </a:pPr>
            <a:r>
              <a:rPr lang="it-IT" sz="2000" smtClean="0"/>
              <a:t>garantisce che il buffer di ricezione non vada in overflow</a:t>
            </a:r>
            <a:endParaRPr lang="it-IT" sz="2000" smtClean="0">
              <a:latin typeface="Courier New" pitchFamily="49" charset="0"/>
            </a:endParaRPr>
          </a:p>
        </p:txBody>
      </p:sp>
      <p:pic>
        <p:nvPicPr>
          <p:cNvPr id="113670" name="Picture 6" descr="SL_3_7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371600"/>
            <a:ext cx="4721225" cy="178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72A5DA6B-C488-4022-AC12-C15053D3A7F3}" type="slidenum">
              <a:rPr lang="it-IT" altLang="en-US" sz="1200" b="0">
                <a:solidFill>
                  <a:schemeClr val="tx1"/>
                </a:solidFill>
              </a:rPr>
              <a:pPr/>
              <a:t>49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406578" name="Rectangle 5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TCP Flow Control </a:t>
            </a:r>
          </a:p>
        </p:txBody>
      </p:sp>
      <p:sp>
        <p:nvSpPr>
          <p:cNvPr id="406531" name="Line 3"/>
          <p:cNvSpPr>
            <a:spLocks noChangeShapeType="1"/>
          </p:cNvSpPr>
          <p:nvPr/>
        </p:nvSpPr>
        <p:spPr bwMode="auto">
          <a:xfrm>
            <a:off x="2895600" y="1981200"/>
            <a:ext cx="0" cy="4572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6532" name="Line 4"/>
          <p:cNvSpPr>
            <a:spLocks noChangeShapeType="1"/>
          </p:cNvSpPr>
          <p:nvPr/>
        </p:nvSpPr>
        <p:spPr bwMode="auto">
          <a:xfrm>
            <a:off x="6172200" y="1981200"/>
            <a:ext cx="0" cy="4572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6533" name="Line 5"/>
          <p:cNvSpPr>
            <a:spLocks noChangeShapeType="1"/>
          </p:cNvSpPr>
          <p:nvPr/>
        </p:nvSpPr>
        <p:spPr bwMode="auto">
          <a:xfrm>
            <a:off x="2895600" y="2362200"/>
            <a:ext cx="3276600" cy="685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6534" name="Line 6"/>
          <p:cNvSpPr>
            <a:spLocks noChangeShapeType="1"/>
          </p:cNvSpPr>
          <p:nvPr/>
        </p:nvSpPr>
        <p:spPr bwMode="auto">
          <a:xfrm flipH="1">
            <a:off x="2895600" y="3200400"/>
            <a:ext cx="3276600" cy="152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6535" name="Line 7"/>
          <p:cNvSpPr>
            <a:spLocks noChangeShapeType="1"/>
          </p:cNvSpPr>
          <p:nvPr/>
        </p:nvSpPr>
        <p:spPr bwMode="auto">
          <a:xfrm>
            <a:off x="2895600" y="3733800"/>
            <a:ext cx="3276600" cy="304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6536" name="Line 8"/>
          <p:cNvSpPr>
            <a:spLocks noChangeShapeType="1"/>
          </p:cNvSpPr>
          <p:nvPr/>
        </p:nvSpPr>
        <p:spPr bwMode="auto">
          <a:xfrm flipH="1">
            <a:off x="2895600" y="4191000"/>
            <a:ext cx="3276600" cy="685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6537" name="Line 9"/>
          <p:cNvSpPr>
            <a:spLocks noChangeShapeType="1"/>
          </p:cNvSpPr>
          <p:nvPr/>
        </p:nvSpPr>
        <p:spPr bwMode="auto">
          <a:xfrm flipH="1">
            <a:off x="2895600" y="4572000"/>
            <a:ext cx="3276600" cy="685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6538" name="Line 10"/>
          <p:cNvSpPr>
            <a:spLocks noChangeShapeType="1"/>
          </p:cNvSpPr>
          <p:nvPr/>
        </p:nvSpPr>
        <p:spPr bwMode="auto">
          <a:xfrm>
            <a:off x="2895600" y="5715000"/>
            <a:ext cx="3276600" cy="685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14700" name="Group 11"/>
          <p:cNvGrpSpPr>
            <a:grpSpLocks/>
          </p:cNvGrpSpPr>
          <p:nvPr/>
        </p:nvGrpSpPr>
        <p:grpSpPr bwMode="auto">
          <a:xfrm rot="716109">
            <a:off x="4030663" y="2562225"/>
            <a:ext cx="914400" cy="228600"/>
            <a:chOff x="288" y="1488"/>
            <a:chExt cx="576" cy="144"/>
          </a:xfrm>
        </p:grpSpPr>
        <p:sp>
          <p:nvSpPr>
            <p:cNvPr id="114737" name="Rectangle 12"/>
            <p:cNvSpPr>
              <a:spLocks noChangeArrowheads="1"/>
            </p:cNvSpPr>
            <p:nvPr/>
          </p:nvSpPr>
          <p:spPr bwMode="auto">
            <a:xfrm>
              <a:off x="288" y="1488"/>
              <a:ext cx="192" cy="144"/>
            </a:xfrm>
            <a:prstGeom prst="rect">
              <a:avLst/>
            </a:prstGeom>
            <a:solidFill>
              <a:srgbClr val="FFFFCC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1000" b="0">
                  <a:solidFill>
                    <a:schemeClr val="tx1"/>
                  </a:solidFill>
                </a:rPr>
                <a:t>2K</a:t>
              </a:r>
            </a:p>
          </p:txBody>
        </p:sp>
        <p:sp>
          <p:nvSpPr>
            <p:cNvPr id="114738" name="Rectangle 13"/>
            <p:cNvSpPr>
              <a:spLocks noChangeArrowheads="1"/>
            </p:cNvSpPr>
            <p:nvPr/>
          </p:nvSpPr>
          <p:spPr bwMode="auto">
            <a:xfrm>
              <a:off x="480" y="1488"/>
              <a:ext cx="384" cy="144"/>
            </a:xfrm>
            <a:prstGeom prst="rect">
              <a:avLst/>
            </a:prstGeom>
            <a:solidFill>
              <a:srgbClr val="FFFFCC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1000" b="0">
                  <a:solidFill>
                    <a:schemeClr val="tx1"/>
                  </a:solidFill>
                </a:rPr>
                <a:t>SEQ=0</a:t>
              </a:r>
            </a:p>
          </p:txBody>
        </p:sp>
      </p:grpSp>
      <p:sp>
        <p:nvSpPr>
          <p:cNvPr id="114701" name="Rectangle 14"/>
          <p:cNvSpPr>
            <a:spLocks noChangeArrowheads="1"/>
          </p:cNvSpPr>
          <p:nvPr/>
        </p:nvSpPr>
        <p:spPr bwMode="auto">
          <a:xfrm rot="-137278">
            <a:off x="3810000" y="3148013"/>
            <a:ext cx="1447800" cy="228600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en-US" altLang="en-US" sz="1000" b="0">
                <a:solidFill>
                  <a:schemeClr val="tx1"/>
                </a:solidFill>
              </a:rPr>
              <a:t>ACK = 2048 WIN = 2048</a:t>
            </a:r>
          </a:p>
        </p:txBody>
      </p:sp>
      <p:grpSp>
        <p:nvGrpSpPr>
          <p:cNvPr id="114702" name="Group 15"/>
          <p:cNvGrpSpPr>
            <a:grpSpLocks/>
          </p:cNvGrpSpPr>
          <p:nvPr/>
        </p:nvGrpSpPr>
        <p:grpSpPr bwMode="auto">
          <a:xfrm rot="324824">
            <a:off x="3962400" y="3757613"/>
            <a:ext cx="1066800" cy="228600"/>
            <a:chOff x="288" y="2160"/>
            <a:chExt cx="672" cy="144"/>
          </a:xfrm>
        </p:grpSpPr>
        <p:sp>
          <p:nvSpPr>
            <p:cNvPr id="114735" name="Rectangle 16"/>
            <p:cNvSpPr>
              <a:spLocks noChangeArrowheads="1"/>
            </p:cNvSpPr>
            <p:nvPr/>
          </p:nvSpPr>
          <p:spPr bwMode="auto">
            <a:xfrm>
              <a:off x="288" y="2160"/>
              <a:ext cx="192" cy="144"/>
            </a:xfrm>
            <a:prstGeom prst="rect">
              <a:avLst/>
            </a:prstGeom>
            <a:solidFill>
              <a:srgbClr val="FFFFCC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1000" b="0">
                  <a:solidFill>
                    <a:schemeClr val="tx1"/>
                  </a:solidFill>
                </a:rPr>
                <a:t>2K</a:t>
              </a:r>
            </a:p>
          </p:txBody>
        </p:sp>
        <p:sp>
          <p:nvSpPr>
            <p:cNvPr id="114736" name="Rectangle 17"/>
            <p:cNvSpPr>
              <a:spLocks noChangeArrowheads="1"/>
            </p:cNvSpPr>
            <p:nvPr/>
          </p:nvSpPr>
          <p:spPr bwMode="auto">
            <a:xfrm>
              <a:off x="480" y="2160"/>
              <a:ext cx="480" cy="144"/>
            </a:xfrm>
            <a:prstGeom prst="rect">
              <a:avLst/>
            </a:prstGeom>
            <a:solidFill>
              <a:srgbClr val="FFFFCC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1000" b="0">
                  <a:solidFill>
                    <a:schemeClr val="tx1"/>
                  </a:solidFill>
                </a:rPr>
                <a:t>SEQ=2048</a:t>
              </a:r>
            </a:p>
          </p:txBody>
        </p:sp>
      </p:grpSp>
      <p:sp>
        <p:nvSpPr>
          <p:cNvPr id="114703" name="Rectangle 18"/>
          <p:cNvSpPr>
            <a:spLocks noChangeArrowheads="1"/>
          </p:cNvSpPr>
          <p:nvPr/>
        </p:nvSpPr>
        <p:spPr bwMode="auto">
          <a:xfrm rot="-695005">
            <a:off x="3733800" y="4419600"/>
            <a:ext cx="1447800" cy="228600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en-US" altLang="en-US" sz="1000" b="0">
                <a:solidFill>
                  <a:schemeClr val="tx1"/>
                </a:solidFill>
              </a:rPr>
              <a:t>ACK = 4096 WIN = 0</a:t>
            </a:r>
          </a:p>
        </p:txBody>
      </p:sp>
      <p:sp>
        <p:nvSpPr>
          <p:cNvPr id="114704" name="Rectangle 19"/>
          <p:cNvSpPr>
            <a:spLocks noChangeArrowheads="1"/>
          </p:cNvSpPr>
          <p:nvPr/>
        </p:nvSpPr>
        <p:spPr bwMode="auto">
          <a:xfrm rot="-728700">
            <a:off x="3810000" y="4800600"/>
            <a:ext cx="1447800" cy="228600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en-US" altLang="en-US" sz="1000" b="0">
                <a:solidFill>
                  <a:schemeClr val="tx1"/>
                </a:solidFill>
              </a:rPr>
              <a:t>ACK = 4096 WIN = 2048</a:t>
            </a:r>
          </a:p>
        </p:txBody>
      </p:sp>
      <p:grpSp>
        <p:nvGrpSpPr>
          <p:cNvPr id="114705" name="Group 20"/>
          <p:cNvGrpSpPr>
            <a:grpSpLocks/>
          </p:cNvGrpSpPr>
          <p:nvPr/>
        </p:nvGrpSpPr>
        <p:grpSpPr bwMode="auto">
          <a:xfrm rot="724447">
            <a:off x="3886200" y="5919788"/>
            <a:ext cx="1066800" cy="228600"/>
            <a:chOff x="288" y="3120"/>
            <a:chExt cx="672" cy="144"/>
          </a:xfrm>
        </p:grpSpPr>
        <p:sp>
          <p:nvSpPr>
            <p:cNvPr id="114733" name="Rectangle 21"/>
            <p:cNvSpPr>
              <a:spLocks noChangeArrowheads="1"/>
            </p:cNvSpPr>
            <p:nvPr/>
          </p:nvSpPr>
          <p:spPr bwMode="auto">
            <a:xfrm>
              <a:off x="288" y="3120"/>
              <a:ext cx="192" cy="144"/>
            </a:xfrm>
            <a:prstGeom prst="rect">
              <a:avLst/>
            </a:prstGeom>
            <a:solidFill>
              <a:srgbClr val="FFFFCC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1000" b="0">
                  <a:solidFill>
                    <a:schemeClr val="tx1"/>
                  </a:solidFill>
                </a:rPr>
                <a:t>1K</a:t>
              </a:r>
            </a:p>
          </p:txBody>
        </p:sp>
        <p:sp>
          <p:nvSpPr>
            <p:cNvPr id="114734" name="Rectangle 22"/>
            <p:cNvSpPr>
              <a:spLocks noChangeArrowheads="1"/>
            </p:cNvSpPr>
            <p:nvPr/>
          </p:nvSpPr>
          <p:spPr bwMode="auto">
            <a:xfrm>
              <a:off x="480" y="3120"/>
              <a:ext cx="480" cy="144"/>
            </a:xfrm>
            <a:prstGeom prst="rect">
              <a:avLst/>
            </a:prstGeom>
            <a:solidFill>
              <a:srgbClr val="FFFFCC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1000" b="0">
                  <a:solidFill>
                    <a:schemeClr val="tx1"/>
                  </a:solidFill>
                </a:rPr>
                <a:t>SEQ=4096</a:t>
              </a:r>
            </a:p>
          </p:txBody>
        </p:sp>
      </p:grpSp>
      <p:sp>
        <p:nvSpPr>
          <p:cNvPr id="114706" name="Text Box 23"/>
          <p:cNvSpPr txBox="1">
            <a:spLocks noChangeArrowheads="1"/>
          </p:cNvSpPr>
          <p:nvPr/>
        </p:nvSpPr>
        <p:spPr bwMode="auto">
          <a:xfrm>
            <a:off x="1589088" y="1828800"/>
            <a:ext cx="925512" cy="5873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r>
              <a:rPr lang="en-US" altLang="en-US" sz="1200" b="0">
                <a:solidFill>
                  <a:schemeClr val="tx1"/>
                </a:solidFill>
              </a:rPr>
              <a:t>Application</a:t>
            </a:r>
          </a:p>
          <a:p>
            <a:pPr>
              <a:spcBef>
                <a:spcPct val="0"/>
              </a:spcBef>
            </a:pPr>
            <a:r>
              <a:rPr lang="en-US" altLang="en-US" sz="1200" b="0">
                <a:solidFill>
                  <a:schemeClr val="tx1"/>
                </a:solidFill>
              </a:rPr>
              <a:t>does a 2K</a:t>
            </a:r>
          </a:p>
          <a:p>
            <a:pPr>
              <a:spcBef>
                <a:spcPct val="0"/>
              </a:spcBef>
            </a:pPr>
            <a:r>
              <a:rPr lang="en-US" altLang="en-US" sz="1200" b="0">
                <a:solidFill>
                  <a:schemeClr val="tx1"/>
                </a:solidFill>
              </a:rPr>
              <a:t>write</a:t>
            </a:r>
          </a:p>
        </p:txBody>
      </p:sp>
      <p:sp>
        <p:nvSpPr>
          <p:cNvPr id="406552" name="Line 24"/>
          <p:cNvSpPr>
            <a:spLocks noChangeShapeType="1"/>
          </p:cNvSpPr>
          <p:nvPr/>
        </p:nvSpPr>
        <p:spPr bwMode="auto">
          <a:xfrm>
            <a:off x="2514600" y="2133600"/>
            <a:ext cx="3810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 type="none" w="sm" len="sm"/>
            <a:tailEnd type="triangl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4708" name="Text Box 25"/>
          <p:cNvSpPr txBox="1">
            <a:spLocks noChangeArrowheads="1"/>
          </p:cNvSpPr>
          <p:nvPr/>
        </p:nvSpPr>
        <p:spPr bwMode="auto">
          <a:xfrm>
            <a:off x="1589088" y="3429000"/>
            <a:ext cx="925512" cy="5873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r>
              <a:rPr lang="en-US" altLang="en-US" sz="1200" b="0">
                <a:solidFill>
                  <a:schemeClr val="tx1"/>
                </a:solidFill>
              </a:rPr>
              <a:t>Application</a:t>
            </a:r>
          </a:p>
          <a:p>
            <a:pPr>
              <a:spcBef>
                <a:spcPct val="0"/>
              </a:spcBef>
            </a:pPr>
            <a:r>
              <a:rPr lang="en-US" altLang="en-US" sz="1200" b="0">
                <a:solidFill>
                  <a:schemeClr val="tx1"/>
                </a:solidFill>
              </a:rPr>
              <a:t>does a 3K</a:t>
            </a:r>
          </a:p>
          <a:p>
            <a:pPr>
              <a:spcBef>
                <a:spcPct val="0"/>
              </a:spcBef>
            </a:pPr>
            <a:r>
              <a:rPr lang="en-US" altLang="en-US" sz="1200" b="0">
                <a:solidFill>
                  <a:schemeClr val="tx1"/>
                </a:solidFill>
              </a:rPr>
              <a:t>write</a:t>
            </a:r>
          </a:p>
        </p:txBody>
      </p:sp>
      <p:sp>
        <p:nvSpPr>
          <p:cNvPr id="406554" name="Line 26"/>
          <p:cNvSpPr>
            <a:spLocks noChangeShapeType="1"/>
          </p:cNvSpPr>
          <p:nvPr/>
        </p:nvSpPr>
        <p:spPr bwMode="auto">
          <a:xfrm>
            <a:off x="2438400" y="3657600"/>
            <a:ext cx="4572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 type="none" w="sm" len="sm"/>
            <a:tailEnd type="triangl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4710" name="Text Box 27"/>
          <p:cNvSpPr txBox="1">
            <a:spLocks noChangeArrowheads="1"/>
          </p:cNvSpPr>
          <p:nvPr/>
        </p:nvSpPr>
        <p:spPr bwMode="auto">
          <a:xfrm>
            <a:off x="1828800" y="4264025"/>
            <a:ext cx="825500" cy="4222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>
              <a:spcBef>
                <a:spcPct val="0"/>
              </a:spcBef>
            </a:pPr>
            <a:r>
              <a:rPr lang="en-US" altLang="en-US" sz="1200" b="0">
                <a:solidFill>
                  <a:schemeClr val="tx1"/>
                </a:solidFill>
              </a:rPr>
              <a:t>Sender is</a:t>
            </a:r>
          </a:p>
          <a:p>
            <a:pPr algn="r">
              <a:spcBef>
                <a:spcPct val="0"/>
              </a:spcBef>
            </a:pPr>
            <a:r>
              <a:rPr lang="en-US" altLang="en-US" sz="1200" b="0">
                <a:solidFill>
                  <a:schemeClr val="tx1"/>
                </a:solidFill>
              </a:rPr>
              <a:t>blocked</a:t>
            </a:r>
          </a:p>
        </p:txBody>
      </p:sp>
      <p:sp>
        <p:nvSpPr>
          <p:cNvPr id="114711" name="Text Box 28"/>
          <p:cNvSpPr txBox="1">
            <a:spLocks noChangeArrowheads="1"/>
          </p:cNvSpPr>
          <p:nvPr/>
        </p:nvSpPr>
        <p:spPr bwMode="auto">
          <a:xfrm>
            <a:off x="1468438" y="5054600"/>
            <a:ext cx="1122362" cy="4222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r>
              <a:rPr lang="en-US" altLang="en-US" sz="1200" b="0">
                <a:solidFill>
                  <a:schemeClr val="tx1"/>
                </a:solidFill>
              </a:rPr>
              <a:t>Sender may</a:t>
            </a:r>
          </a:p>
          <a:p>
            <a:pPr>
              <a:spcBef>
                <a:spcPct val="0"/>
              </a:spcBef>
            </a:pPr>
            <a:r>
              <a:rPr lang="en-US" altLang="en-US" sz="1200" b="0">
                <a:solidFill>
                  <a:schemeClr val="tx1"/>
                </a:solidFill>
              </a:rPr>
              <a:t>send up to 2K</a:t>
            </a:r>
          </a:p>
        </p:txBody>
      </p:sp>
      <p:sp>
        <p:nvSpPr>
          <p:cNvPr id="406557" name="Line 29"/>
          <p:cNvSpPr>
            <a:spLocks noChangeShapeType="1"/>
          </p:cNvSpPr>
          <p:nvPr/>
        </p:nvSpPr>
        <p:spPr bwMode="auto">
          <a:xfrm>
            <a:off x="2514600" y="5359400"/>
            <a:ext cx="3810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 type="none" w="sm" len="sm"/>
            <a:tailEnd type="triangl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4713" name="Rectangle 30"/>
          <p:cNvSpPr>
            <a:spLocks noChangeArrowheads="1"/>
          </p:cNvSpPr>
          <p:nvPr/>
        </p:nvSpPr>
        <p:spPr bwMode="auto">
          <a:xfrm>
            <a:off x="6575425" y="2286000"/>
            <a:ext cx="762000" cy="228600"/>
          </a:xfrm>
          <a:prstGeom prst="rect">
            <a:avLst/>
          </a:prstGeom>
          <a:solidFill>
            <a:srgbClr val="CCECFF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en-US" altLang="en-US" sz="1200" b="0">
                <a:solidFill>
                  <a:schemeClr val="tx1"/>
                </a:solidFill>
              </a:rPr>
              <a:t>Empty</a:t>
            </a:r>
          </a:p>
        </p:txBody>
      </p:sp>
      <p:grpSp>
        <p:nvGrpSpPr>
          <p:cNvPr id="114714" name="Group 31"/>
          <p:cNvGrpSpPr>
            <a:grpSpLocks/>
          </p:cNvGrpSpPr>
          <p:nvPr/>
        </p:nvGrpSpPr>
        <p:grpSpPr bwMode="auto">
          <a:xfrm>
            <a:off x="6575425" y="2971800"/>
            <a:ext cx="762000" cy="228600"/>
            <a:chOff x="4080" y="1872"/>
            <a:chExt cx="480" cy="144"/>
          </a:xfrm>
        </p:grpSpPr>
        <p:sp>
          <p:nvSpPr>
            <p:cNvPr id="114731" name="Rectangle 32"/>
            <p:cNvSpPr>
              <a:spLocks noChangeArrowheads="1"/>
            </p:cNvSpPr>
            <p:nvPr/>
          </p:nvSpPr>
          <p:spPr bwMode="auto">
            <a:xfrm>
              <a:off x="4080" y="1872"/>
              <a:ext cx="240" cy="144"/>
            </a:xfrm>
            <a:prstGeom prst="rect">
              <a:avLst/>
            </a:prstGeom>
            <a:solidFill>
              <a:srgbClr val="3399FF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1200" b="0">
                  <a:solidFill>
                    <a:schemeClr val="tx1"/>
                  </a:solidFill>
                </a:rPr>
                <a:t>2K</a:t>
              </a:r>
            </a:p>
          </p:txBody>
        </p:sp>
        <p:sp>
          <p:nvSpPr>
            <p:cNvPr id="114732" name="Rectangle 33"/>
            <p:cNvSpPr>
              <a:spLocks noChangeArrowheads="1"/>
            </p:cNvSpPr>
            <p:nvPr/>
          </p:nvSpPr>
          <p:spPr bwMode="auto">
            <a:xfrm>
              <a:off x="4320" y="1872"/>
              <a:ext cx="240" cy="144"/>
            </a:xfrm>
            <a:prstGeom prst="rect">
              <a:avLst/>
            </a:prstGeom>
            <a:solidFill>
              <a:srgbClr val="CCECFF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endParaRPr lang="it-IT" altLang="en-US" sz="1200" b="0">
                <a:solidFill>
                  <a:schemeClr val="tx1"/>
                </a:solidFill>
              </a:endParaRPr>
            </a:p>
          </p:txBody>
        </p:sp>
      </p:grpSp>
      <p:sp>
        <p:nvSpPr>
          <p:cNvPr id="114715" name="Rectangle 34"/>
          <p:cNvSpPr>
            <a:spLocks noChangeArrowheads="1"/>
          </p:cNvSpPr>
          <p:nvPr/>
        </p:nvSpPr>
        <p:spPr bwMode="auto">
          <a:xfrm>
            <a:off x="6575425" y="3962400"/>
            <a:ext cx="762000" cy="228600"/>
          </a:xfrm>
          <a:prstGeom prst="rect">
            <a:avLst/>
          </a:prstGeom>
          <a:solidFill>
            <a:srgbClr val="3399FF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en-US" altLang="en-US" sz="1200" b="0">
                <a:solidFill>
                  <a:schemeClr val="tx1"/>
                </a:solidFill>
              </a:rPr>
              <a:t>Full</a:t>
            </a:r>
          </a:p>
        </p:txBody>
      </p:sp>
      <p:grpSp>
        <p:nvGrpSpPr>
          <p:cNvPr id="114716" name="Group 35"/>
          <p:cNvGrpSpPr>
            <a:grpSpLocks/>
          </p:cNvGrpSpPr>
          <p:nvPr/>
        </p:nvGrpSpPr>
        <p:grpSpPr bwMode="auto">
          <a:xfrm>
            <a:off x="6575425" y="5029200"/>
            <a:ext cx="762000" cy="228600"/>
            <a:chOff x="4080" y="3168"/>
            <a:chExt cx="480" cy="144"/>
          </a:xfrm>
        </p:grpSpPr>
        <p:sp>
          <p:nvSpPr>
            <p:cNvPr id="114729" name="Rectangle 36"/>
            <p:cNvSpPr>
              <a:spLocks noChangeArrowheads="1"/>
            </p:cNvSpPr>
            <p:nvPr/>
          </p:nvSpPr>
          <p:spPr bwMode="auto">
            <a:xfrm>
              <a:off x="4320" y="3168"/>
              <a:ext cx="240" cy="144"/>
            </a:xfrm>
            <a:prstGeom prst="rect">
              <a:avLst/>
            </a:prstGeom>
            <a:solidFill>
              <a:srgbClr val="3399FF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1200" b="0">
                  <a:solidFill>
                    <a:schemeClr val="tx1"/>
                  </a:solidFill>
                </a:rPr>
                <a:t>2K</a:t>
              </a:r>
            </a:p>
          </p:txBody>
        </p:sp>
        <p:sp>
          <p:nvSpPr>
            <p:cNvPr id="114730" name="Rectangle 37"/>
            <p:cNvSpPr>
              <a:spLocks noChangeArrowheads="1"/>
            </p:cNvSpPr>
            <p:nvPr/>
          </p:nvSpPr>
          <p:spPr bwMode="auto">
            <a:xfrm>
              <a:off x="4080" y="3168"/>
              <a:ext cx="240" cy="144"/>
            </a:xfrm>
            <a:prstGeom prst="rect">
              <a:avLst/>
            </a:prstGeom>
            <a:solidFill>
              <a:srgbClr val="CCECFF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endParaRPr lang="it-IT" altLang="en-US" sz="1200" b="0">
                <a:solidFill>
                  <a:schemeClr val="tx1"/>
                </a:solidFill>
              </a:endParaRPr>
            </a:p>
          </p:txBody>
        </p:sp>
      </p:grpSp>
      <p:grpSp>
        <p:nvGrpSpPr>
          <p:cNvPr id="114717" name="Group 38"/>
          <p:cNvGrpSpPr>
            <a:grpSpLocks/>
          </p:cNvGrpSpPr>
          <p:nvPr/>
        </p:nvGrpSpPr>
        <p:grpSpPr bwMode="auto">
          <a:xfrm>
            <a:off x="6583363" y="6019800"/>
            <a:ext cx="754062" cy="228600"/>
            <a:chOff x="4085" y="3792"/>
            <a:chExt cx="475" cy="144"/>
          </a:xfrm>
        </p:grpSpPr>
        <p:sp>
          <p:nvSpPr>
            <p:cNvPr id="114726" name="Rectangle 39"/>
            <p:cNvSpPr>
              <a:spLocks noChangeArrowheads="1"/>
            </p:cNvSpPr>
            <p:nvPr/>
          </p:nvSpPr>
          <p:spPr bwMode="auto">
            <a:xfrm>
              <a:off x="4320" y="3792"/>
              <a:ext cx="240" cy="144"/>
            </a:xfrm>
            <a:prstGeom prst="rect">
              <a:avLst/>
            </a:prstGeom>
            <a:solidFill>
              <a:srgbClr val="3399FF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1200" b="0">
                  <a:solidFill>
                    <a:schemeClr val="tx1"/>
                  </a:solidFill>
                </a:rPr>
                <a:t>2K</a:t>
              </a:r>
            </a:p>
          </p:txBody>
        </p:sp>
        <p:sp>
          <p:nvSpPr>
            <p:cNvPr id="114727" name="Rectangle 40"/>
            <p:cNvSpPr>
              <a:spLocks noChangeArrowheads="1"/>
            </p:cNvSpPr>
            <p:nvPr/>
          </p:nvSpPr>
          <p:spPr bwMode="auto">
            <a:xfrm>
              <a:off x="4200" y="3792"/>
              <a:ext cx="120" cy="144"/>
            </a:xfrm>
            <a:prstGeom prst="rect">
              <a:avLst/>
            </a:prstGeom>
            <a:solidFill>
              <a:srgbClr val="CCECFF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endParaRPr lang="it-IT" altLang="en-US" sz="1200" b="0">
                <a:solidFill>
                  <a:schemeClr val="tx1"/>
                </a:solidFill>
              </a:endParaRPr>
            </a:p>
          </p:txBody>
        </p:sp>
        <p:sp>
          <p:nvSpPr>
            <p:cNvPr id="114728" name="Rectangle 41"/>
            <p:cNvSpPr>
              <a:spLocks noChangeArrowheads="1"/>
            </p:cNvSpPr>
            <p:nvPr/>
          </p:nvSpPr>
          <p:spPr bwMode="auto">
            <a:xfrm>
              <a:off x="4085" y="3792"/>
              <a:ext cx="120" cy="144"/>
            </a:xfrm>
            <a:prstGeom prst="rect">
              <a:avLst/>
            </a:prstGeom>
            <a:solidFill>
              <a:srgbClr val="3399FF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1200" b="0">
                  <a:solidFill>
                    <a:schemeClr val="tx1"/>
                  </a:solidFill>
                </a:rPr>
                <a:t>1K</a:t>
              </a:r>
            </a:p>
          </p:txBody>
        </p:sp>
      </p:grpSp>
      <p:sp>
        <p:nvSpPr>
          <p:cNvPr id="114718" name="Text Box 42"/>
          <p:cNvSpPr txBox="1">
            <a:spLocks noChangeArrowheads="1"/>
          </p:cNvSpPr>
          <p:nvPr/>
        </p:nvSpPr>
        <p:spPr bwMode="auto">
          <a:xfrm>
            <a:off x="6727825" y="4343400"/>
            <a:ext cx="925513" cy="4222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r>
              <a:rPr lang="en-US" altLang="en-US" sz="1200" b="0">
                <a:solidFill>
                  <a:schemeClr val="tx1"/>
                </a:solidFill>
              </a:rPr>
              <a:t>Application</a:t>
            </a:r>
          </a:p>
          <a:p>
            <a:pPr>
              <a:spcBef>
                <a:spcPct val="0"/>
              </a:spcBef>
            </a:pPr>
            <a:r>
              <a:rPr lang="en-US" altLang="en-US" sz="1200" b="0">
                <a:solidFill>
                  <a:schemeClr val="tx1"/>
                </a:solidFill>
              </a:rPr>
              <a:t>reads 2K</a:t>
            </a:r>
          </a:p>
        </p:txBody>
      </p:sp>
      <p:sp>
        <p:nvSpPr>
          <p:cNvPr id="406571" name="Line 43"/>
          <p:cNvSpPr>
            <a:spLocks noChangeShapeType="1"/>
          </p:cNvSpPr>
          <p:nvPr/>
        </p:nvSpPr>
        <p:spPr bwMode="auto">
          <a:xfrm flipH="1">
            <a:off x="6172200" y="4495800"/>
            <a:ext cx="4572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 type="none" w="sm" len="sm"/>
            <a:tailEnd type="triangl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4720" name="Text Box 44"/>
          <p:cNvSpPr txBox="1">
            <a:spLocks noChangeArrowheads="1"/>
          </p:cNvSpPr>
          <p:nvPr/>
        </p:nvSpPr>
        <p:spPr bwMode="auto">
          <a:xfrm>
            <a:off x="6459538" y="2014538"/>
            <a:ext cx="26828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en-US" sz="1200" b="0">
                <a:solidFill>
                  <a:schemeClr val="tx1"/>
                </a:solidFill>
              </a:rPr>
              <a:t>0</a:t>
            </a:r>
          </a:p>
        </p:txBody>
      </p:sp>
      <p:sp>
        <p:nvSpPr>
          <p:cNvPr id="114721" name="Text Box 45"/>
          <p:cNvSpPr txBox="1">
            <a:spLocks noChangeArrowheads="1"/>
          </p:cNvSpPr>
          <p:nvPr/>
        </p:nvSpPr>
        <p:spPr bwMode="auto">
          <a:xfrm>
            <a:off x="7185025" y="2014538"/>
            <a:ext cx="369888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en-US" sz="1200" b="0">
                <a:solidFill>
                  <a:schemeClr val="tx1"/>
                </a:solidFill>
              </a:rPr>
              <a:t>4K</a:t>
            </a:r>
          </a:p>
        </p:txBody>
      </p:sp>
      <p:sp>
        <p:nvSpPr>
          <p:cNvPr id="114722" name="Text Box 46"/>
          <p:cNvSpPr txBox="1">
            <a:spLocks noChangeArrowheads="1"/>
          </p:cNvSpPr>
          <p:nvPr/>
        </p:nvSpPr>
        <p:spPr bwMode="auto">
          <a:xfrm>
            <a:off x="6499225" y="1676400"/>
            <a:ext cx="89217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1200" b="0">
                <a:solidFill>
                  <a:schemeClr val="tx1"/>
                </a:solidFill>
              </a:rPr>
              <a:t>Receiver’s</a:t>
            </a:r>
          </a:p>
          <a:p>
            <a:pPr algn="ctr">
              <a:spcBef>
                <a:spcPct val="0"/>
              </a:spcBef>
            </a:pPr>
            <a:r>
              <a:rPr lang="en-US" altLang="en-US" sz="1200" b="0">
                <a:solidFill>
                  <a:schemeClr val="tx1"/>
                </a:solidFill>
              </a:rPr>
              <a:t>buffer</a:t>
            </a:r>
          </a:p>
        </p:txBody>
      </p:sp>
      <p:sp>
        <p:nvSpPr>
          <p:cNvPr id="114723" name="Text Box 47"/>
          <p:cNvSpPr txBox="1">
            <a:spLocks noChangeArrowheads="1"/>
          </p:cNvSpPr>
          <p:nvPr/>
        </p:nvSpPr>
        <p:spPr bwMode="auto">
          <a:xfrm>
            <a:off x="5754688" y="1676400"/>
            <a:ext cx="7826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1200" b="0">
                <a:solidFill>
                  <a:schemeClr val="tx1"/>
                </a:solidFill>
              </a:rPr>
              <a:t>Receiver</a:t>
            </a:r>
          </a:p>
        </p:txBody>
      </p:sp>
      <p:sp>
        <p:nvSpPr>
          <p:cNvPr id="114724" name="Text Box 48"/>
          <p:cNvSpPr txBox="1">
            <a:spLocks noChangeArrowheads="1"/>
          </p:cNvSpPr>
          <p:nvPr/>
        </p:nvSpPr>
        <p:spPr bwMode="auto">
          <a:xfrm>
            <a:off x="2647950" y="1676400"/>
            <a:ext cx="6731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1200" b="0">
                <a:solidFill>
                  <a:schemeClr val="tx1"/>
                </a:solidFill>
              </a:rPr>
              <a:t>Sender</a:t>
            </a:r>
          </a:p>
        </p:txBody>
      </p:sp>
      <p:sp>
        <p:nvSpPr>
          <p:cNvPr id="406577" name="AutoShape 49"/>
          <p:cNvSpPr>
            <a:spLocks/>
          </p:cNvSpPr>
          <p:nvPr/>
        </p:nvSpPr>
        <p:spPr bwMode="auto">
          <a:xfrm>
            <a:off x="2674938" y="3741738"/>
            <a:ext cx="198437" cy="1508125"/>
          </a:xfrm>
          <a:prstGeom prst="leftBrace">
            <a:avLst>
              <a:gd name="adj1" fmla="val 63333"/>
              <a:gd name="adj2" fmla="val 50000"/>
            </a:avLst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D1EA67DE-DE3C-4DFB-B196-56CA7CD4E607}" type="slidenum">
              <a:rPr lang="it-IT" altLang="en-US" sz="1200" b="0">
                <a:solidFill>
                  <a:schemeClr val="tx1"/>
                </a:solidFill>
              </a:rPr>
              <a:pPr/>
              <a:t>50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389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TCP e connessione</a:t>
            </a:r>
          </a:p>
        </p:txBody>
      </p:sp>
      <p:sp>
        <p:nvSpPr>
          <p:cNvPr id="389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 eaLnBrk="1" hangingPunct="1">
              <a:lnSpc>
                <a:spcPct val="90000"/>
              </a:lnSpc>
              <a:defRPr/>
            </a:pPr>
            <a:r>
              <a:rPr lang="en-US" smtClean="0"/>
              <a:t>Un protocollo di trasporto connection-oriented stabilisce un </a:t>
            </a:r>
            <a:r>
              <a:rPr lang="en-US" smtClean="0">
                <a:solidFill>
                  <a:srgbClr val="FF0000"/>
                </a:solidFill>
              </a:rPr>
              <a:t>virtual path</a:t>
            </a:r>
            <a:r>
              <a:rPr lang="en-US" smtClean="0"/>
              <a:t> tra  </a:t>
            </a:r>
            <a:r>
              <a:rPr lang="en-US" smtClean="0">
                <a:solidFill>
                  <a:srgbClr val="FF0000"/>
                </a:solidFill>
              </a:rPr>
              <a:t>source</a:t>
            </a:r>
            <a:r>
              <a:rPr lang="en-US" smtClean="0"/>
              <a:t> e </a:t>
            </a:r>
            <a:r>
              <a:rPr lang="en-US" smtClean="0">
                <a:solidFill>
                  <a:srgbClr val="FF0000"/>
                </a:solidFill>
              </a:rPr>
              <a:t>destination</a:t>
            </a:r>
            <a:r>
              <a:rPr lang="en-US" smtClean="0"/>
              <a:t>. </a:t>
            </a:r>
          </a:p>
          <a:p>
            <a:pPr marL="533400" indent="-533400" eaLnBrk="1" hangingPunct="1">
              <a:lnSpc>
                <a:spcPct val="90000"/>
              </a:lnSpc>
              <a:defRPr/>
            </a:pPr>
            <a:r>
              <a:rPr lang="en-US" smtClean="0"/>
              <a:t>Tutti i </a:t>
            </a:r>
            <a:r>
              <a:rPr lang="en-US" smtClean="0">
                <a:solidFill>
                  <a:srgbClr val="FF0000"/>
                </a:solidFill>
              </a:rPr>
              <a:t>segmenti</a:t>
            </a:r>
            <a:r>
              <a:rPr lang="en-US" smtClean="0"/>
              <a:t> appartenenti ad un  </a:t>
            </a:r>
            <a:r>
              <a:rPr lang="en-US" smtClean="0">
                <a:solidFill>
                  <a:srgbClr val="FF0000"/>
                </a:solidFill>
              </a:rPr>
              <a:t>messaggio</a:t>
            </a:r>
            <a:r>
              <a:rPr lang="en-US" smtClean="0"/>
              <a:t> sono spediti su questo </a:t>
            </a:r>
            <a:r>
              <a:rPr lang="en-US" smtClean="0">
                <a:solidFill>
                  <a:srgbClr val="FF0000"/>
                </a:solidFill>
              </a:rPr>
              <a:t>virtual path</a:t>
            </a:r>
            <a:r>
              <a:rPr lang="en-US" smtClean="0"/>
              <a:t>. </a:t>
            </a:r>
          </a:p>
          <a:p>
            <a:pPr marL="533400" indent="-533400" eaLnBrk="1" hangingPunct="1">
              <a:lnSpc>
                <a:spcPct val="90000"/>
              </a:lnSpc>
              <a:defRPr/>
            </a:pPr>
            <a:r>
              <a:rPr lang="en-US" smtClean="0"/>
              <a:t>Una trasmissione connection-oriented richiede tre fasi: </a:t>
            </a:r>
          </a:p>
          <a:p>
            <a:pPr marL="914400" lvl="1" indent="-457200" eaLnBrk="1" hangingPunct="1">
              <a:lnSpc>
                <a:spcPct val="90000"/>
              </a:lnSpc>
              <a:buFont typeface="ZapfDingbats" pitchFamily="82" charset="2"/>
              <a:buAutoNum type="arabicPeriod"/>
              <a:defRPr/>
            </a:pPr>
            <a:r>
              <a:rPr lang="en-US" smtClean="0"/>
              <a:t>connection establishment, </a:t>
            </a:r>
          </a:p>
          <a:p>
            <a:pPr marL="914400" lvl="1" indent="-457200" eaLnBrk="1" hangingPunct="1">
              <a:lnSpc>
                <a:spcPct val="90000"/>
              </a:lnSpc>
              <a:buFont typeface="ZapfDingbats" pitchFamily="82" charset="2"/>
              <a:buAutoNum type="arabicPeriod"/>
              <a:defRPr/>
            </a:pPr>
            <a:r>
              <a:rPr lang="en-US" smtClean="0"/>
              <a:t>data transfer, e </a:t>
            </a:r>
          </a:p>
          <a:p>
            <a:pPr marL="914400" lvl="1" indent="-457200" eaLnBrk="1" hangingPunct="1">
              <a:lnSpc>
                <a:spcPct val="90000"/>
              </a:lnSpc>
              <a:buFont typeface="ZapfDingbats" pitchFamily="82" charset="2"/>
              <a:buAutoNum type="arabicPeriod"/>
              <a:defRPr/>
            </a:pPr>
            <a:r>
              <a:rPr lang="en-US" smtClean="0"/>
              <a:t>connection termination.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5EB12822-017C-4D75-89BE-04345CE2E8B5}" type="slidenum">
              <a:rPr lang="it-IT" altLang="en-US" sz="1200" b="0">
                <a:solidFill>
                  <a:schemeClr val="tx1"/>
                </a:solidFill>
              </a:rPr>
              <a:pPr/>
              <a:t>51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196610" name="Rectangle 2"/>
          <p:cNvSpPr>
            <a:spLocks noGrp="1" noChangeArrowheads="1"/>
          </p:cNvSpPr>
          <p:nvPr>
            <p:ph type="title"/>
          </p:nvPr>
        </p:nvSpPr>
        <p:spPr>
          <a:xfrm>
            <a:off x="1104900" y="171450"/>
            <a:ext cx="7772400" cy="895350"/>
          </a:xfrm>
        </p:spPr>
        <p:txBody>
          <a:bodyPr/>
          <a:lstStyle/>
          <a:p>
            <a:pPr eaLnBrk="1" hangingPunct="1">
              <a:defRPr/>
            </a:pPr>
            <a:r>
              <a:rPr lang="it-IT" smtClean="0"/>
              <a:t>Gestione della connessione TCP</a:t>
            </a:r>
            <a:endParaRPr lang="it-IT" sz="4000" smtClean="0"/>
          </a:p>
        </p:txBody>
      </p:sp>
      <p:sp>
        <p:nvSpPr>
          <p:cNvPr id="1966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79400" y="1628775"/>
            <a:ext cx="4457700" cy="4648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it-IT" sz="2400" u="sng" smtClean="0">
                <a:solidFill>
                  <a:srgbClr val="FF0000"/>
                </a:solidFill>
              </a:rPr>
              <a:t>Ricordiamo:</a:t>
            </a:r>
            <a:r>
              <a:rPr lang="it-IT" sz="2400" smtClean="0"/>
              <a:t> mittente e</a:t>
            </a:r>
            <a:br>
              <a:rPr lang="it-IT" sz="2400" smtClean="0"/>
            </a:br>
            <a:r>
              <a:rPr lang="it-IT" sz="2400" smtClean="0"/>
              <a:t>destinatario </a:t>
            </a:r>
            <a:r>
              <a:rPr lang="it-IT" sz="2000" smtClean="0"/>
              <a:t>TCP stabiliscono una “connessione” prima di scambiarsi i segmenti di dati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2000" smtClean="0"/>
              <a:t>inizializzano le variabili TCP:</a:t>
            </a:r>
            <a:endParaRPr lang="it-IT" sz="240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smtClean="0"/>
              <a:t>numeri di sequenza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smtClean="0"/>
              <a:t>buffer, informazioni per</a:t>
            </a:r>
            <a:br>
              <a:rPr lang="it-IT" sz="2000" smtClean="0"/>
            </a:br>
            <a:r>
              <a:rPr lang="it-IT" sz="2000" smtClean="0"/>
              <a:t>il controllo di flusso (per esempio, </a:t>
            </a:r>
            <a:r>
              <a:rPr lang="it-IT" sz="2000" b="1" smtClean="0">
                <a:latin typeface="Courier New" pitchFamily="49" charset="0"/>
              </a:rPr>
              <a:t>RcvWindow</a:t>
            </a:r>
            <a:r>
              <a:rPr lang="it-IT" sz="2000" smtClean="0"/>
              <a:t>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2000" i="1" smtClean="0"/>
              <a:t>client:</a:t>
            </a:r>
            <a:r>
              <a:rPr lang="it-IT" sz="2000" smtClean="0"/>
              <a:t> avvia la connessione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it-IT" sz="1600" b="0" smtClean="0">
                <a:latin typeface="Courier New" pitchFamily="49" charset="0"/>
              </a:rPr>
              <a:t>  Socket clientSocket = new Socket("hostname","portnumber");</a:t>
            </a:r>
            <a:r>
              <a:rPr lang="it-IT" sz="2400" smtClean="0"/>
              <a:t>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2000" i="1" smtClean="0"/>
              <a:t>server:</a:t>
            </a:r>
            <a:r>
              <a:rPr lang="it-IT" sz="2000" smtClean="0"/>
              <a:t> contattato dal client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it-IT" sz="1600" b="0" smtClean="0">
                <a:latin typeface="Courier New" pitchFamily="49" charset="0"/>
              </a:rPr>
              <a:t>  Socket connectionSocket = welcomeSocket.accept();</a:t>
            </a:r>
            <a:endParaRPr lang="it-IT" sz="1600" smtClean="0"/>
          </a:p>
        </p:txBody>
      </p:sp>
      <p:sp>
        <p:nvSpPr>
          <p:cNvPr id="196612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857750" y="1200150"/>
            <a:ext cx="4114800" cy="542925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it-IT" u="sng" smtClean="0">
                <a:solidFill>
                  <a:srgbClr val="FF0000"/>
                </a:solidFill>
              </a:rPr>
              <a:t>Handshake a tre vie:</a:t>
            </a:r>
            <a:endParaRPr lang="it-IT" sz="2400" smtClean="0"/>
          </a:p>
          <a:p>
            <a:pPr eaLnBrk="1" hangingPunct="1">
              <a:lnSpc>
                <a:spcPct val="90000"/>
              </a:lnSpc>
              <a:spcBef>
                <a:spcPct val="60000"/>
              </a:spcBef>
              <a:buFontTx/>
              <a:buNone/>
              <a:defRPr/>
            </a:pPr>
            <a:r>
              <a:rPr lang="it-IT" sz="2000" u="sng" smtClean="0">
                <a:solidFill>
                  <a:srgbClr val="FF0000"/>
                </a:solidFill>
              </a:rPr>
              <a:t>Passo 1:</a:t>
            </a:r>
            <a:r>
              <a:rPr lang="it-IT" sz="2400" smtClean="0"/>
              <a:t> il </a:t>
            </a:r>
            <a:r>
              <a:rPr lang="it-IT" sz="2000" smtClean="0"/>
              <a:t>client invia un segmento SYN al server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smtClean="0"/>
              <a:t>specifica il numero di sequenza iniziale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smtClean="0"/>
              <a:t>nessun dato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it-IT" sz="2000" u="sng" smtClean="0">
                <a:solidFill>
                  <a:srgbClr val="FF0000"/>
                </a:solidFill>
              </a:rPr>
              <a:t>Passo 2:</a:t>
            </a:r>
            <a:r>
              <a:rPr lang="it-IT" sz="2400" smtClean="0"/>
              <a:t> il </a:t>
            </a:r>
            <a:r>
              <a:rPr lang="it-IT" sz="2000" smtClean="0"/>
              <a:t>server riceve SYN e risponde con un segmento SYNACK</a:t>
            </a:r>
          </a:p>
          <a:p>
            <a:pPr lvl="1" eaLnBrk="1" hangingPunct="1">
              <a:lnSpc>
                <a:spcPct val="90000"/>
              </a:lnSpc>
              <a:spcBef>
                <a:spcPct val="40000"/>
              </a:spcBef>
              <a:defRPr/>
            </a:pPr>
            <a:r>
              <a:rPr lang="it-IT" sz="2000" smtClean="0"/>
              <a:t>il server alloca i buffer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smtClean="0"/>
              <a:t>specifica il numero di sequenza iniziale del server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it-IT" sz="2000" u="sng" smtClean="0">
                <a:solidFill>
                  <a:srgbClr val="FF0000"/>
                </a:solidFill>
              </a:rPr>
              <a:t>Passo 3:</a:t>
            </a:r>
            <a:r>
              <a:rPr lang="it-IT" sz="2000" smtClean="0"/>
              <a:t> il client riceve SYNACK e risponde con un segmento ACK, che può contenere dati</a:t>
            </a:r>
          </a:p>
          <a:p>
            <a:pPr eaLnBrk="1" hangingPunct="1">
              <a:lnSpc>
                <a:spcPct val="90000"/>
              </a:lnSpc>
              <a:spcBef>
                <a:spcPct val="60000"/>
              </a:spcBef>
              <a:buFontTx/>
              <a:buNone/>
              <a:defRPr/>
            </a:pPr>
            <a:endParaRPr lang="it-IT" sz="2000" smtClean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CE18E40B-7605-4D66-A09F-E291320B56B9}" type="slidenum">
              <a:rPr lang="it-IT" altLang="en-US" sz="1200" b="0">
                <a:solidFill>
                  <a:schemeClr val="tx1"/>
                </a:solidFill>
              </a:rPr>
              <a:pPr/>
              <a:t>52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pic>
        <p:nvPicPr>
          <p:cNvPr id="11878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75" y="1450975"/>
            <a:ext cx="7705725" cy="464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014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z="2800" smtClean="0"/>
              <a:t>Connection establishment: three-way handshaking</a:t>
            </a:r>
            <a:endParaRPr lang="en-US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C952BB2A-3DF2-48EA-80A3-63AA190D59A9}" type="slidenum">
              <a:rPr lang="it-IT" altLang="en-US" sz="1200" b="0">
                <a:solidFill>
                  <a:schemeClr val="tx1"/>
                </a:solidFill>
              </a:rPr>
              <a:pPr/>
              <a:t>53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pic>
        <p:nvPicPr>
          <p:cNvPr id="1198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8200" y="1401763"/>
            <a:ext cx="5054600" cy="523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1171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mtClean="0"/>
              <a:t>Data transfer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4EBD6501-CF61-427F-93B3-38A1D2C9871B}" type="slidenum">
              <a:rPr lang="it-IT" altLang="en-US" sz="1200" b="0">
                <a:solidFill>
                  <a:schemeClr val="tx1"/>
                </a:solidFill>
              </a:rPr>
              <a:pPr/>
              <a:t>54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pic>
        <p:nvPicPr>
          <p:cNvPr id="12083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3" y="1665288"/>
            <a:ext cx="7769225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2195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z="2800" smtClean="0"/>
              <a:t>Terminazione di una Connessione  (three-way handshaking)</a:t>
            </a:r>
            <a:endParaRPr lang="en-US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1DC2801A-1C0C-48F2-862A-3C1F2FE4F977}" type="slidenum">
              <a:rPr lang="it-IT" altLang="en-US" sz="1200" b="0">
                <a:solidFill>
                  <a:schemeClr val="tx1"/>
                </a:solidFill>
              </a:rPr>
              <a:pPr/>
              <a:t>55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pic>
        <p:nvPicPr>
          <p:cNvPr id="12185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2963" y="1238250"/>
            <a:ext cx="5548312" cy="537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321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mtClean="0"/>
              <a:t>Half-close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93CA8E50-C79A-4B5B-943D-5D253ACF92F6}" type="slidenum">
              <a:rPr lang="it-IT" altLang="en-US" sz="1200" b="0">
                <a:solidFill>
                  <a:schemeClr val="tx1"/>
                </a:solidFill>
              </a:rPr>
              <a:pPr/>
              <a:t>56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41062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it-IT" smtClean="0"/>
              <a:t>Controllo di congestione TCP</a:t>
            </a:r>
            <a:endParaRPr lang="en-US" smtClean="0"/>
          </a:p>
        </p:txBody>
      </p:sp>
      <p:sp>
        <p:nvSpPr>
          <p:cNvPr id="410629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685800" y="1458913"/>
            <a:ext cx="7772400" cy="5113337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2000" smtClean="0"/>
              <a:t>Il TCP implementa il controllo della congestione, congiuntamente al controllo di flusso, solo agli estremi della comunicazione, e non richiede nessun supporto da parte dei router intermedi per realizzare questa funzione. Questo è coerente con il modello progettuale di IP, che prevede di aggiungere intelligenza ai nodi terminali lasciando i router il più possibile semplici.</a:t>
            </a:r>
          </a:p>
          <a:p>
            <a:pPr eaLnBrk="1" hangingPunct="1">
              <a:lnSpc>
                <a:spcPct val="80000"/>
              </a:lnSpc>
              <a:defRPr/>
            </a:pPr>
            <a:endParaRPr lang="en-US" sz="200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US" sz="2000" smtClean="0"/>
              <a:t>TCP impone a ciascun mittente un limite alla frequenza di invio sulla propria connessione in funzione della congestione di rete percepita</a:t>
            </a:r>
          </a:p>
          <a:p>
            <a:pPr lvl="1" eaLnBrk="1" hangingPunct="1">
              <a:lnSpc>
                <a:spcPct val="80000"/>
              </a:lnSpc>
              <a:defRPr/>
            </a:pPr>
            <a:endParaRPr lang="en-US" sz="1800" smtClean="0"/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 smtClean="0"/>
              <a:t>Come fa a limitare la frequenza ?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 smtClean="0"/>
              <a:t>Come si accorge della congestione ?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 smtClean="0"/>
              <a:t>Quale algoritmo usa per modulare la Frequenza trasmissiva ?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3106A98B-0459-47F4-B19F-ADADAC80C148}" type="slidenum">
              <a:rPr lang="it-IT" altLang="en-US" sz="1200" b="0">
                <a:solidFill>
                  <a:schemeClr val="tx1"/>
                </a:solidFill>
              </a:rPr>
              <a:pPr/>
              <a:t>57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214020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544513" y="1412875"/>
            <a:ext cx="7620000" cy="2190750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it-IT" sz="2400" smtClean="0">
                <a:solidFill>
                  <a:srgbClr val="FF0000"/>
                </a:solidFill>
              </a:rPr>
              <a:t>Equità:</a:t>
            </a:r>
            <a:r>
              <a:rPr lang="it-IT" sz="2400" smtClean="0"/>
              <a:t> se K sessioni TCP condividono lo stesso  collegamento con ampiezza di banda R, che è un collo di bottiglia per il sistema, ogni sessione dovrà avere una frequenza trasmissiva media pari a R/K.</a:t>
            </a:r>
          </a:p>
        </p:txBody>
      </p:sp>
      <p:grpSp>
        <p:nvGrpSpPr>
          <p:cNvPr id="10246" name="Group 45"/>
          <p:cNvGrpSpPr>
            <a:grpSpLocks/>
          </p:cNvGrpSpPr>
          <p:nvPr/>
        </p:nvGrpSpPr>
        <p:grpSpPr bwMode="auto">
          <a:xfrm>
            <a:off x="1689100" y="3365500"/>
            <a:ext cx="5194300" cy="2709863"/>
            <a:chOff x="944" y="2048"/>
            <a:chExt cx="3272" cy="1707"/>
          </a:xfrm>
        </p:grpSpPr>
        <p:sp>
          <p:nvSpPr>
            <p:cNvPr id="214018" name="Line 2"/>
            <p:cNvSpPr>
              <a:spLocks noChangeShapeType="1"/>
            </p:cNvSpPr>
            <p:nvPr/>
          </p:nvSpPr>
          <p:spPr bwMode="auto">
            <a:xfrm>
              <a:off x="2968" y="2936"/>
              <a:ext cx="1218" cy="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graphicFrame>
          <p:nvGraphicFramePr>
            <p:cNvPr id="10242" name="Object 7"/>
            <p:cNvGraphicFramePr>
              <a:graphicFrameLocks noChangeAspect="1"/>
            </p:cNvGraphicFramePr>
            <p:nvPr/>
          </p:nvGraphicFramePr>
          <p:xfrm>
            <a:off x="1392" y="3040"/>
            <a:ext cx="407" cy="3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85" name="Clip" r:id="rId3" imgW="1305000" imgH="1085760" progId="MS_ClipArt_Gallery.2">
                    <p:embed/>
                  </p:oleObj>
                </mc:Choice>
                <mc:Fallback>
                  <p:oleObj name="Clip" r:id="rId3" imgW="1305000" imgH="1085760" progId="MS_ClipArt_Gallery.2">
                    <p:embed/>
                    <p:pic>
                      <p:nvPicPr>
                        <p:cNvPr id="0" name="Object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92" y="3040"/>
                          <a:ext cx="407" cy="33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14024" name="Oval 8"/>
            <p:cNvSpPr>
              <a:spLocks noChangeArrowheads="1"/>
            </p:cNvSpPr>
            <p:nvPr/>
          </p:nvSpPr>
          <p:spPr bwMode="auto">
            <a:xfrm>
              <a:off x="2216" y="2900"/>
              <a:ext cx="755" cy="233"/>
            </a:xfrm>
            <a:prstGeom prst="ellipse">
              <a:avLst/>
            </a:prstGeom>
            <a:solidFill>
              <a:schemeClr val="hlink"/>
            </a:solidFill>
            <a:ln w="127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0250" name="Rectangle 9"/>
            <p:cNvSpPr>
              <a:spLocks noChangeArrowheads="1"/>
            </p:cNvSpPr>
            <p:nvPr/>
          </p:nvSpPr>
          <p:spPr bwMode="auto">
            <a:xfrm>
              <a:off x="2216" y="2857"/>
              <a:ext cx="755" cy="166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endParaRPr lang="it-IT" altLang="en-US" b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14026" name="Oval 10"/>
            <p:cNvSpPr>
              <a:spLocks noChangeArrowheads="1"/>
            </p:cNvSpPr>
            <p:nvPr/>
          </p:nvSpPr>
          <p:spPr bwMode="auto">
            <a:xfrm>
              <a:off x="2222" y="2713"/>
              <a:ext cx="755" cy="271"/>
            </a:xfrm>
            <a:prstGeom prst="ellipse">
              <a:avLst/>
            </a:prstGeom>
            <a:solidFill>
              <a:schemeClr val="hlink"/>
            </a:solidFill>
            <a:ln w="127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grpSp>
          <p:nvGrpSpPr>
            <p:cNvPr id="10252" name="Group 11"/>
            <p:cNvGrpSpPr>
              <a:grpSpLocks/>
            </p:cNvGrpSpPr>
            <p:nvPr/>
          </p:nvGrpSpPr>
          <p:grpSpPr bwMode="auto">
            <a:xfrm>
              <a:off x="2440" y="2732"/>
              <a:ext cx="314" cy="75"/>
              <a:chOff x="2208" y="2184"/>
              <a:chExt cx="176" cy="69"/>
            </a:xfrm>
          </p:grpSpPr>
          <p:grpSp>
            <p:nvGrpSpPr>
              <p:cNvPr id="10275" name="Group 12"/>
              <p:cNvGrpSpPr>
                <a:grpSpLocks/>
              </p:cNvGrpSpPr>
              <p:nvPr/>
            </p:nvGrpSpPr>
            <p:grpSpPr bwMode="auto">
              <a:xfrm>
                <a:off x="2208" y="2185"/>
                <a:ext cx="176" cy="68"/>
                <a:chOff x="2848" y="848"/>
                <a:chExt cx="140" cy="98"/>
              </a:xfrm>
            </p:grpSpPr>
            <p:sp>
              <p:nvSpPr>
                <p:cNvPr id="214029" name="Line 13"/>
                <p:cNvSpPr>
                  <a:spLocks noChangeShapeType="1"/>
                </p:cNvSpPr>
                <p:nvPr/>
              </p:nvSpPr>
              <p:spPr bwMode="auto">
                <a:xfrm flipV="1">
                  <a:off x="2848" y="848"/>
                  <a:ext cx="50" cy="3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it-IT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  <p:sp>
              <p:nvSpPr>
                <p:cNvPr id="214030" name="Line 14"/>
                <p:cNvSpPr>
                  <a:spLocks noChangeShapeType="1"/>
                </p:cNvSpPr>
                <p:nvPr/>
              </p:nvSpPr>
              <p:spPr bwMode="auto">
                <a:xfrm>
                  <a:off x="2944" y="946"/>
                  <a:ext cx="4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it-IT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  <p:sp>
              <p:nvSpPr>
                <p:cNvPr id="214031" name="Line 15"/>
                <p:cNvSpPr>
                  <a:spLocks noChangeShapeType="1"/>
                </p:cNvSpPr>
                <p:nvPr/>
              </p:nvSpPr>
              <p:spPr bwMode="auto">
                <a:xfrm>
                  <a:off x="2894" y="851"/>
                  <a:ext cx="52" cy="95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it-IT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</p:grpSp>
          <p:grpSp>
            <p:nvGrpSpPr>
              <p:cNvPr id="10276" name="Group 16"/>
              <p:cNvGrpSpPr>
                <a:grpSpLocks/>
              </p:cNvGrpSpPr>
              <p:nvPr/>
            </p:nvGrpSpPr>
            <p:grpSpPr bwMode="auto">
              <a:xfrm flipV="1">
                <a:off x="2208" y="2184"/>
                <a:ext cx="176" cy="68"/>
                <a:chOff x="2848" y="848"/>
                <a:chExt cx="140" cy="98"/>
              </a:xfrm>
            </p:grpSpPr>
            <p:sp>
              <p:nvSpPr>
                <p:cNvPr id="214033" name="Line 17"/>
                <p:cNvSpPr>
                  <a:spLocks noChangeShapeType="1"/>
                </p:cNvSpPr>
                <p:nvPr/>
              </p:nvSpPr>
              <p:spPr bwMode="auto">
                <a:xfrm flipV="1">
                  <a:off x="2848" y="848"/>
                  <a:ext cx="50" cy="3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it-IT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  <p:sp>
              <p:nvSpPr>
                <p:cNvPr id="214034" name="Line 18"/>
                <p:cNvSpPr>
                  <a:spLocks noChangeShapeType="1"/>
                </p:cNvSpPr>
                <p:nvPr/>
              </p:nvSpPr>
              <p:spPr bwMode="auto">
                <a:xfrm>
                  <a:off x="2944" y="946"/>
                  <a:ext cx="4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it-IT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  <p:sp>
              <p:nvSpPr>
                <p:cNvPr id="214035" name="Line 19"/>
                <p:cNvSpPr>
                  <a:spLocks noChangeShapeType="1"/>
                </p:cNvSpPr>
                <p:nvPr/>
              </p:nvSpPr>
              <p:spPr bwMode="auto">
                <a:xfrm>
                  <a:off x="2894" y="851"/>
                  <a:ext cx="52" cy="95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it-IT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</p:grpSp>
        </p:grpSp>
        <p:sp>
          <p:nvSpPr>
            <p:cNvPr id="214036" name="Oval 20"/>
            <p:cNvSpPr>
              <a:spLocks noChangeArrowheads="1"/>
            </p:cNvSpPr>
            <p:nvPr/>
          </p:nvSpPr>
          <p:spPr bwMode="auto">
            <a:xfrm>
              <a:off x="3392" y="2906"/>
              <a:ext cx="755" cy="233"/>
            </a:xfrm>
            <a:prstGeom prst="ellipse">
              <a:avLst/>
            </a:prstGeom>
            <a:solidFill>
              <a:schemeClr val="hlink"/>
            </a:solidFill>
            <a:ln w="127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14037" name="Line 21"/>
            <p:cNvSpPr>
              <a:spLocks noChangeShapeType="1"/>
            </p:cNvSpPr>
            <p:nvPr/>
          </p:nvSpPr>
          <p:spPr bwMode="auto">
            <a:xfrm>
              <a:off x="3398" y="2893"/>
              <a:ext cx="0" cy="14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0255" name="Rectangle 22"/>
            <p:cNvSpPr>
              <a:spLocks noChangeArrowheads="1"/>
            </p:cNvSpPr>
            <p:nvPr/>
          </p:nvSpPr>
          <p:spPr bwMode="auto">
            <a:xfrm>
              <a:off x="3398" y="2869"/>
              <a:ext cx="755" cy="166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endParaRPr lang="it-IT" altLang="en-US" b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14039" name="Oval 23"/>
            <p:cNvSpPr>
              <a:spLocks noChangeArrowheads="1"/>
            </p:cNvSpPr>
            <p:nvPr/>
          </p:nvSpPr>
          <p:spPr bwMode="auto">
            <a:xfrm>
              <a:off x="3404" y="2725"/>
              <a:ext cx="755" cy="271"/>
            </a:xfrm>
            <a:prstGeom prst="ellipse">
              <a:avLst/>
            </a:prstGeom>
            <a:solidFill>
              <a:schemeClr val="hlink"/>
            </a:solidFill>
            <a:ln w="127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graphicFrame>
          <p:nvGraphicFramePr>
            <p:cNvPr id="10243" name="Object 24"/>
            <p:cNvGraphicFramePr>
              <a:graphicFrameLocks noChangeAspect="1"/>
            </p:cNvGraphicFramePr>
            <p:nvPr/>
          </p:nvGraphicFramePr>
          <p:xfrm>
            <a:off x="1362" y="2416"/>
            <a:ext cx="407" cy="3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86" name="Clip" r:id="rId5" imgW="1305000" imgH="1085760" progId="MS_ClipArt_Gallery.2">
                    <p:embed/>
                  </p:oleObj>
                </mc:Choice>
                <mc:Fallback>
                  <p:oleObj name="Clip" r:id="rId5" imgW="1305000" imgH="1085760" progId="MS_ClipArt_Gallery.2">
                    <p:embed/>
                    <p:pic>
                      <p:nvPicPr>
                        <p:cNvPr id="0" name="Object 2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62" y="2416"/>
                          <a:ext cx="407" cy="33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14041" name="Rectangle 25"/>
            <p:cNvSpPr>
              <a:spLocks noChangeArrowheads="1"/>
            </p:cNvSpPr>
            <p:nvPr/>
          </p:nvSpPr>
          <p:spPr bwMode="auto">
            <a:xfrm>
              <a:off x="3193" y="2816"/>
              <a:ext cx="93" cy="126"/>
            </a:xfrm>
            <a:prstGeom prst="rect">
              <a:avLst/>
            </a:prstGeom>
            <a:solidFill>
              <a:srgbClr val="0099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14042" name="Rectangle 26"/>
            <p:cNvSpPr>
              <a:spLocks noChangeArrowheads="1"/>
            </p:cNvSpPr>
            <p:nvPr/>
          </p:nvSpPr>
          <p:spPr bwMode="auto">
            <a:xfrm>
              <a:off x="2758" y="2855"/>
              <a:ext cx="93" cy="126"/>
            </a:xfrm>
            <a:prstGeom prst="rect">
              <a:avLst/>
            </a:prstGeom>
            <a:solidFill>
              <a:srgbClr val="0099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14043" name="Rectangle 27"/>
            <p:cNvSpPr>
              <a:spLocks noChangeArrowheads="1"/>
            </p:cNvSpPr>
            <p:nvPr/>
          </p:nvSpPr>
          <p:spPr bwMode="auto">
            <a:xfrm>
              <a:off x="2941" y="2816"/>
              <a:ext cx="93" cy="126"/>
            </a:xfrm>
            <a:prstGeom prst="rect">
              <a:avLst/>
            </a:prstGeom>
            <a:solidFill>
              <a:srgbClr val="0099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0260" name="Text Box 28"/>
            <p:cNvSpPr txBox="1">
              <a:spLocks noChangeArrowheads="1"/>
            </p:cNvSpPr>
            <p:nvPr/>
          </p:nvSpPr>
          <p:spPr bwMode="auto">
            <a:xfrm>
              <a:off x="1144" y="2048"/>
              <a:ext cx="918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18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Connessione</a:t>
              </a:r>
              <a:br>
                <a:rPr lang="en-US" altLang="en-US" sz="1800" b="0">
                  <a:solidFill>
                    <a:schemeClr val="tx1"/>
                  </a:solidFill>
                  <a:latin typeface="Comic Sans MS" panose="030F0702030302020204" pitchFamily="66" charset="0"/>
                </a:rPr>
              </a:br>
              <a:r>
                <a:rPr lang="en-US" altLang="en-US" sz="18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TCP 1</a:t>
              </a:r>
              <a:endParaRPr lang="en-US" altLang="en-US" sz="1800" b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0261" name="Text Box 29"/>
            <p:cNvSpPr txBox="1">
              <a:spLocks noChangeArrowheads="1"/>
            </p:cNvSpPr>
            <p:nvPr/>
          </p:nvSpPr>
          <p:spPr bwMode="auto">
            <a:xfrm>
              <a:off x="1964" y="3100"/>
              <a:ext cx="1319" cy="5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18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Capacità del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18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router R,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18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il collo di bottiglia</a:t>
              </a:r>
              <a:endParaRPr lang="en-US" altLang="en-US" sz="1800" b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grpSp>
          <p:nvGrpSpPr>
            <p:cNvPr id="10262" name="Group 30"/>
            <p:cNvGrpSpPr>
              <a:grpSpLocks/>
            </p:cNvGrpSpPr>
            <p:nvPr/>
          </p:nvGrpSpPr>
          <p:grpSpPr bwMode="auto">
            <a:xfrm>
              <a:off x="3610" y="2762"/>
              <a:ext cx="314" cy="75"/>
              <a:chOff x="2208" y="2184"/>
              <a:chExt cx="176" cy="69"/>
            </a:xfrm>
          </p:grpSpPr>
          <p:grpSp>
            <p:nvGrpSpPr>
              <p:cNvPr id="10267" name="Group 31"/>
              <p:cNvGrpSpPr>
                <a:grpSpLocks/>
              </p:cNvGrpSpPr>
              <p:nvPr/>
            </p:nvGrpSpPr>
            <p:grpSpPr bwMode="auto">
              <a:xfrm>
                <a:off x="2208" y="2185"/>
                <a:ext cx="176" cy="68"/>
                <a:chOff x="2848" y="848"/>
                <a:chExt cx="140" cy="98"/>
              </a:xfrm>
            </p:grpSpPr>
            <p:sp>
              <p:nvSpPr>
                <p:cNvPr id="214048" name="Line 32"/>
                <p:cNvSpPr>
                  <a:spLocks noChangeShapeType="1"/>
                </p:cNvSpPr>
                <p:nvPr/>
              </p:nvSpPr>
              <p:spPr bwMode="auto">
                <a:xfrm flipV="1">
                  <a:off x="2848" y="848"/>
                  <a:ext cx="50" cy="3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it-IT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  <p:sp>
              <p:nvSpPr>
                <p:cNvPr id="214049" name="Line 33"/>
                <p:cNvSpPr>
                  <a:spLocks noChangeShapeType="1"/>
                </p:cNvSpPr>
                <p:nvPr/>
              </p:nvSpPr>
              <p:spPr bwMode="auto">
                <a:xfrm>
                  <a:off x="2944" y="946"/>
                  <a:ext cx="4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it-IT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  <p:sp>
              <p:nvSpPr>
                <p:cNvPr id="214050" name="Line 34"/>
                <p:cNvSpPr>
                  <a:spLocks noChangeShapeType="1"/>
                </p:cNvSpPr>
                <p:nvPr/>
              </p:nvSpPr>
              <p:spPr bwMode="auto">
                <a:xfrm>
                  <a:off x="2894" y="851"/>
                  <a:ext cx="52" cy="95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it-IT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</p:grpSp>
          <p:grpSp>
            <p:nvGrpSpPr>
              <p:cNvPr id="10268" name="Group 35"/>
              <p:cNvGrpSpPr>
                <a:grpSpLocks/>
              </p:cNvGrpSpPr>
              <p:nvPr/>
            </p:nvGrpSpPr>
            <p:grpSpPr bwMode="auto">
              <a:xfrm flipV="1">
                <a:off x="2208" y="2184"/>
                <a:ext cx="176" cy="68"/>
                <a:chOff x="2848" y="848"/>
                <a:chExt cx="140" cy="98"/>
              </a:xfrm>
            </p:grpSpPr>
            <p:sp>
              <p:nvSpPr>
                <p:cNvPr id="214052" name="Line 36"/>
                <p:cNvSpPr>
                  <a:spLocks noChangeShapeType="1"/>
                </p:cNvSpPr>
                <p:nvPr/>
              </p:nvSpPr>
              <p:spPr bwMode="auto">
                <a:xfrm flipV="1">
                  <a:off x="2848" y="848"/>
                  <a:ext cx="50" cy="3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it-IT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  <p:sp>
              <p:nvSpPr>
                <p:cNvPr id="214053" name="Line 37"/>
                <p:cNvSpPr>
                  <a:spLocks noChangeShapeType="1"/>
                </p:cNvSpPr>
                <p:nvPr/>
              </p:nvSpPr>
              <p:spPr bwMode="auto">
                <a:xfrm>
                  <a:off x="2944" y="946"/>
                  <a:ext cx="4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it-IT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  <p:sp>
              <p:nvSpPr>
                <p:cNvPr id="214054" name="Line 38"/>
                <p:cNvSpPr>
                  <a:spLocks noChangeShapeType="1"/>
                </p:cNvSpPr>
                <p:nvPr/>
              </p:nvSpPr>
              <p:spPr bwMode="auto">
                <a:xfrm>
                  <a:off x="2894" y="851"/>
                  <a:ext cx="52" cy="95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it-IT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</p:grpSp>
        </p:grpSp>
        <p:sp>
          <p:nvSpPr>
            <p:cNvPr id="10263" name="Text Box 39"/>
            <p:cNvSpPr txBox="1">
              <a:spLocks noChangeArrowheads="1"/>
            </p:cNvSpPr>
            <p:nvPr/>
          </p:nvSpPr>
          <p:spPr bwMode="auto">
            <a:xfrm>
              <a:off x="944" y="3178"/>
              <a:ext cx="918" cy="5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defRPr sz="2400" b="1">
                  <a:solidFill>
                    <a:srgbClr val="CC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18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 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18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Connessione</a:t>
              </a:r>
              <a:br>
                <a:rPr lang="en-US" altLang="en-US" sz="1800" b="0">
                  <a:solidFill>
                    <a:schemeClr val="tx1"/>
                  </a:solidFill>
                  <a:latin typeface="Comic Sans MS" panose="030F0702030302020204" pitchFamily="66" charset="0"/>
                </a:rPr>
              </a:br>
              <a:r>
                <a:rPr lang="en-US" altLang="en-US" sz="1800" b="0">
                  <a:solidFill>
                    <a:schemeClr val="tx1"/>
                  </a:solidFill>
                  <a:latin typeface="Comic Sans MS" panose="030F0702030302020204" pitchFamily="66" charset="0"/>
                </a:rPr>
                <a:t>TCP 2</a:t>
              </a:r>
              <a:endParaRPr lang="en-US" altLang="en-US" sz="1800" b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14056" name="Freeform 40"/>
            <p:cNvSpPr>
              <a:spLocks/>
            </p:cNvSpPr>
            <p:nvPr/>
          </p:nvSpPr>
          <p:spPr bwMode="auto">
            <a:xfrm>
              <a:off x="1804" y="2486"/>
              <a:ext cx="2412" cy="45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58" y="390"/>
                </a:cxn>
                <a:cxn ang="0">
                  <a:pos x="2412" y="432"/>
                </a:cxn>
              </a:cxnLst>
              <a:rect l="0" t="0" r="r" b="b"/>
              <a:pathLst>
                <a:path w="2412" h="453">
                  <a:moveTo>
                    <a:pt x="0" y="0"/>
                  </a:moveTo>
                  <a:cubicBezTo>
                    <a:pt x="93" y="65"/>
                    <a:pt x="156" y="318"/>
                    <a:pt x="558" y="390"/>
                  </a:cubicBezTo>
                  <a:cubicBezTo>
                    <a:pt x="959" y="453"/>
                    <a:pt x="2026" y="423"/>
                    <a:pt x="2412" y="432"/>
                  </a:cubicBezTo>
                </a:path>
              </a:pathLst>
            </a:custGeom>
            <a:noFill/>
            <a:ln w="38100" cap="flat" cmpd="sng">
              <a:solidFill>
                <a:srgbClr val="0099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214057" name="Rectangle 41"/>
            <p:cNvSpPr>
              <a:spLocks noChangeArrowheads="1"/>
            </p:cNvSpPr>
            <p:nvPr/>
          </p:nvSpPr>
          <p:spPr bwMode="auto">
            <a:xfrm>
              <a:off x="2860" y="2855"/>
              <a:ext cx="93" cy="126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14058" name="Freeform 42"/>
            <p:cNvSpPr>
              <a:spLocks/>
            </p:cNvSpPr>
            <p:nvPr/>
          </p:nvSpPr>
          <p:spPr bwMode="auto">
            <a:xfrm>
              <a:off x="1768" y="2949"/>
              <a:ext cx="2412" cy="453"/>
            </a:xfrm>
            <a:custGeom>
              <a:avLst/>
              <a:gdLst/>
              <a:ahLst/>
              <a:cxnLst>
                <a:cxn ang="0">
                  <a:pos x="0" y="453"/>
                </a:cxn>
                <a:cxn ang="0">
                  <a:pos x="558" y="63"/>
                </a:cxn>
                <a:cxn ang="0">
                  <a:pos x="2412" y="29"/>
                </a:cxn>
              </a:cxnLst>
              <a:rect l="0" t="0" r="r" b="b"/>
              <a:pathLst>
                <a:path w="2412" h="453">
                  <a:moveTo>
                    <a:pt x="0" y="453"/>
                  </a:moveTo>
                  <a:cubicBezTo>
                    <a:pt x="93" y="388"/>
                    <a:pt x="156" y="134"/>
                    <a:pt x="558" y="63"/>
                  </a:cubicBezTo>
                  <a:cubicBezTo>
                    <a:pt x="959" y="0"/>
                    <a:pt x="2026" y="36"/>
                    <a:pt x="2412" y="29"/>
                  </a:cubicBezTo>
                </a:path>
              </a:pathLst>
            </a:custGeom>
            <a:noFill/>
            <a:ln w="38100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</p:grpSp>
      <p:sp>
        <p:nvSpPr>
          <p:cNvPr id="214059" name="Rectangle 43"/>
          <p:cNvSpPr>
            <a:spLocks noGrp="1" noChangeArrowheads="1"/>
          </p:cNvSpPr>
          <p:nvPr>
            <p:ph type="title"/>
          </p:nvPr>
        </p:nvSpPr>
        <p:spPr>
          <a:xfrm>
            <a:off x="1143000" y="257175"/>
            <a:ext cx="7162800" cy="771525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Equità di TCP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FF43013D-FCF6-47B0-90F6-47AB19C3E331}" type="slidenum">
              <a:rPr lang="it-IT" altLang="en-US" sz="1200" b="0">
                <a:solidFill>
                  <a:schemeClr val="tx1"/>
                </a:solidFill>
              </a:rPr>
              <a:pPr/>
              <a:t>58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275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266825" y="200025"/>
            <a:ext cx="7134225" cy="819150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Equità (altro)</a:t>
            </a:r>
          </a:p>
        </p:txBody>
      </p:sp>
      <p:sp>
        <p:nvSpPr>
          <p:cNvPr id="2754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82600" y="1343025"/>
            <a:ext cx="3810000" cy="5232400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it-IT" sz="2000" u="sng" smtClean="0">
                <a:solidFill>
                  <a:srgbClr val="FF0000"/>
                </a:solidFill>
              </a:rPr>
              <a:t>Equità e UDP</a:t>
            </a:r>
            <a:endParaRPr lang="it-IT" sz="2000" smtClean="0"/>
          </a:p>
          <a:p>
            <a:pPr eaLnBrk="1" hangingPunct="1">
              <a:defRPr/>
            </a:pPr>
            <a:r>
              <a:rPr lang="it-IT" sz="2000" smtClean="0"/>
              <a:t>Le applicazioni multimediali spesso non usano TCP</a:t>
            </a:r>
          </a:p>
          <a:p>
            <a:pPr lvl="1" eaLnBrk="1" hangingPunct="1">
              <a:defRPr/>
            </a:pPr>
            <a:r>
              <a:rPr lang="it-IT" sz="1800" smtClean="0"/>
              <a:t>non vogliono che il loro tasso trasmissivo venga ridotto dal controllo di congestione</a:t>
            </a:r>
          </a:p>
          <a:p>
            <a:pPr eaLnBrk="1" hangingPunct="1">
              <a:defRPr/>
            </a:pPr>
            <a:r>
              <a:rPr lang="it-IT" sz="2000" smtClean="0"/>
              <a:t>Utilizzano UDP:</a:t>
            </a:r>
          </a:p>
          <a:p>
            <a:pPr lvl="1" eaLnBrk="1" hangingPunct="1">
              <a:defRPr/>
            </a:pPr>
            <a:r>
              <a:rPr lang="it-IT" sz="1800" smtClean="0"/>
              <a:t>immettono audio/video a frequenza costante, tollerano la perdita di pacchetti</a:t>
            </a:r>
          </a:p>
          <a:p>
            <a:pPr eaLnBrk="1" hangingPunct="1">
              <a:defRPr/>
            </a:pPr>
            <a:r>
              <a:rPr lang="it-IT" sz="2000" smtClean="0"/>
              <a:t>Area di ricerca: </a:t>
            </a:r>
            <a:br>
              <a:rPr lang="it-IT" sz="2000" smtClean="0"/>
            </a:br>
            <a:r>
              <a:rPr lang="it-IT" sz="2000" smtClean="0"/>
              <a:t>TCP friendly</a:t>
            </a:r>
          </a:p>
        </p:txBody>
      </p:sp>
      <p:sp>
        <p:nvSpPr>
          <p:cNvPr id="275460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22800" y="1343025"/>
            <a:ext cx="4343400" cy="51435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it-IT" sz="2000" u="sng" smtClean="0">
                <a:solidFill>
                  <a:srgbClr val="FF0000"/>
                </a:solidFill>
              </a:rPr>
              <a:t>Equità e connessioni TCP</a:t>
            </a:r>
            <a:br>
              <a:rPr lang="it-IT" sz="2000" u="sng" smtClean="0">
                <a:solidFill>
                  <a:srgbClr val="FF0000"/>
                </a:solidFill>
              </a:rPr>
            </a:br>
            <a:r>
              <a:rPr lang="it-IT" sz="2000" u="sng" smtClean="0">
                <a:solidFill>
                  <a:srgbClr val="FF0000"/>
                </a:solidFill>
              </a:rPr>
              <a:t>in parallelo</a:t>
            </a:r>
            <a:endParaRPr lang="it-IT" sz="200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it-IT" sz="2000" smtClean="0"/>
              <a:t>Nulla può impedire a un’applicazione di aprire connessioni in parallelo tra</a:t>
            </a:r>
            <a:br>
              <a:rPr lang="it-IT" sz="2000" smtClean="0"/>
            </a:br>
            <a:r>
              <a:rPr lang="it-IT" sz="2000" smtClean="0"/>
              <a:t>2 host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2000" smtClean="0"/>
              <a:t>I browser web lo fanno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2000" smtClean="0"/>
              <a:t>Esempio: un collegamento di frequenza R che supporta 9 connessioni; 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1800" smtClean="0"/>
              <a:t>Se una nuova applicazione chiede una connessione TCP, ottiene una frequenza trasmissiva pari a R/10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1800" smtClean="0"/>
              <a:t>Se la nuova applicazione chiede 11 connessioni TCP, ottiene una frequenza trasmissiva pari a R/2 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DCD5334A-45EA-461F-8345-113E21FF990F}" type="slidenum">
              <a:rPr lang="it-IT" altLang="en-US" sz="1200" b="0">
                <a:solidFill>
                  <a:schemeClr val="tx1"/>
                </a:solidFill>
              </a:rPr>
              <a:pPr/>
              <a:t>59</a:t>
            </a:fld>
            <a:endParaRPr lang="it-IT" altLang="en-US" sz="1200" b="0">
              <a:solidFill>
                <a:schemeClr val="tx1"/>
              </a:solidFill>
            </a:endParaRPr>
          </a:p>
        </p:txBody>
      </p:sp>
      <p:sp>
        <p:nvSpPr>
          <p:cNvPr id="221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Riassunto</a:t>
            </a:r>
          </a:p>
        </p:txBody>
      </p:sp>
      <p:sp>
        <p:nvSpPr>
          <p:cNvPr id="22118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33413" y="1360488"/>
            <a:ext cx="6580187" cy="39528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/>
              <a:t>principi alla base dei servizi del livello di trasporto: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dirty="0" smtClean="0"/>
              <a:t>multiplexing, </a:t>
            </a:r>
            <a:r>
              <a:rPr lang="it-IT" dirty="0" err="1" smtClean="0"/>
              <a:t>demultiplexing</a:t>
            </a:r>
            <a:endParaRPr lang="it-IT" dirty="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dirty="0" smtClean="0"/>
              <a:t>trasferimento dati affidabile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dirty="0" smtClean="0"/>
              <a:t>controllo di flusso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dirty="0" smtClean="0"/>
              <a:t>controllo di congestione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/>
              <a:t>implementazione in Internet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dirty="0" smtClean="0"/>
              <a:t>UDP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dirty="0" smtClean="0"/>
              <a:t>TCP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Presentazione vuota">
  <a:themeElements>
    <a:clrScheme name="1_Presentazione vuo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Presentazione vuota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9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rgbClr val="CC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ea typeface="ＭＳ Ｐゴシック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9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rgbClr val="CC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ea typeface="ＭＳ Ｐゴシック" pitchFamily="34" charset="-128"/>
          </a:defRPr>
        </a:defPPr>
      </a:lstStyle>
    </a:lnDef>
  </a:objectDefaults>
  <a:extraClrSchemeLst>
    <a:extraClrScheme>
      <a:clrScheme name="1_Presentazione vuo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resentazione vuo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resentazione vuo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resentazione vuo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resentazione vuo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resentazione vuo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Presentazione vuo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Presentazione vuo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Presentazione vuo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Presentazione vuo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Presentazione vuo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Presentazione vuo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MySocketProgramming</Template>
  <TotalTime>0</TotalTime>
  <Words>3366</Words>
  <Application>Microsoft Office PowerPoint</Application>
  <PresentationFormat>On-screen Show (4:3)</PresentationFormat>
  <Paragraphs>721</Paragraphs>
  <Slides>59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73" baseType="lpstr">
      <vt:lpstr>Arial</vt:lpstr>
      <vt:lpstr>ＭＳ Ｐゴシック</vt:lpstr>
      <vt:lpstr>Times New Roman</vt:lpstr>
      <vt:lpstr>Comic Sans MS</vt:lpstr>
      <vt:lpstr>Wingdings</vt:lpstr>
      <vt:lpstr>Courier New</vt:lpstr>
      <vt:lpstr>Symbol</vt:lpstr>
      <vt:lpstr>AvantGarde Bk BT</vt:lpstr>
      <vt:lpstr>Arial Narrow</vt:lpstr>
      <vt:lpstr>ZapfDingbats</vt:lpstr>
      <vt:lpstr>MS Mincho</vt:lpstr>
      <vt:lpstr>Lucida Grande</vt:lpstr>
      <vt:lpstr>1_Presentazione vuota</vt:lpstr>
      <vt:lpstr>Microsoft Clip Gallery</vt:lpstr>
      <vt:lpstr> Livello di Trasporto </vt:lpstr>
      <vt:lpstr>Livello di trasporto</vt:lpstr>
      <vt:lpstr>Servizi e protocolli di trasporto</vt:lpstr>
      <vt:lpstr>Posizione del trasporto nella suite TCP/IP</vt:lpstr>
      <vt:lpstr>Servizi del Transport Layer</vt:lpstr>
      <vt:lpstr>Relazione tra livello di trasporto e livello di rete</vt:lpstr>
      <vt:lpstr>Protocolli del livello di trasporto in Internet</vt:lpstr>
      <vt:lpstr>Il livello sottostante</vt:lpstr>
      <vt:lpstr>Tipologia di consegna dei dati</vt:lpstr>
      <vt:lpstr>Indirizzamento del trasporto in TCP/IP</vt:lpstr>
      <vt:lpstr>Sockets</vt:lpstr>
      <vt:lpstr>Indirizzi IP e indirizzi di porta</vt:lpstr>
      <vt:lpstr>Numeri di porta</vt:lpstr>
      <vt:lpstr>UDP: User Datagram Protocol [RFC 768]</vt:lpstr>
      <vt:lpstr>UDP: altro</vt:lpstr>
      <vt:lpstr>UDP vs TCP</vt:lpstr>
      <vt:lpstr>Checksum UDP</vt:lpstr>
      <vt:lpstr>Checksum pseudoheader</vt:lpstr>
      <vt:lpstr>Esempio di calcolo checksum</vt:lpstr>
      <vt:lpstr>Esempio di checksum</vt:lpstr>
      <vt:lpstr>Perchè UDP calcola la checksum ?</vt:lpstr>
      <vt:lpstr>Protocolli/servizi che utilizzano UDP</vt:lpstr>
      <vt:lpstr>UDP: conclusione</vt:lpstr>
      <vt:lpstr>Key features di un protocollo affidabile</vt:lpstr>
      <vt:lpstr>Protocolli con pipeline</vt:lpstr>
      <vt:lpstr>Pipelining: aumento dell’utilizzo</vt:lpstr>
      <vt:lpstr>Go-Back-N</vt:lpstr>
      <vt:lpstr>Ripetizione selettiva</vt:lpstr>
      <vt:lpstr>Ripetizione selettiva: finestre del mittente e del ricevente</vt:lpstr>
      <vt:lpstr>Ripetizione selettiva</vt:lpstr>
      <vt:lpstr>Transmission Control Protocol</vt:lpstr>
      <vt:lpstr>TCP: RFC: 793, 1122, 1323, 2018, 2581</vt:lpstr>
      <vt:lpstr>Comunicazione Process-to-Process</vt:lpstr>
      <vt:lpstr>Porte</vt:lpstr>
      <vt:lpstr>Telnet: porte TCP</vt:lpstr>
      <vt:lpstr>MSS e MTU</vt:lpstr>
      <vt:lpstr>MSS e MTU</vt:lpstr>
      <vt:lpstr>Struttura dei segmenti TCP</vt:lpstr>
      <vt:lpstr>Recall: UDP vs TCP</vt:lpstr>
      <vt:lpstr>Struttura dei segmenti TCP</vt:lpstr>
      <vt:lpstr>Flags di controllo</vt:lpstr>
      <vt:lpstr>Numeri di sequenza e ACK di TCP</vt:lpstr>
      <vt:lpstr> Ritrasmissione in TCP</vt:lpstr>
      <vt:lpstr>Round Trip Time (RTT)</vt:lpstr>
      <vt:lpstr>TCP: trasferimento dati affidabile</vt:lpstr>
      <vt:lpstr>TCP: eventi del mittente</vt:lpstr>
      <vt:lpstr>TCP: controllo di flusso</vt:lpstr>
      <vt:lpstr>TCP: funzionamento del controllo di flusso</vt:lpstr>
      <vt:lpstr>TCP Flow Control </vt:lpstr>
      <vt:lpstr>TCP e connessione</vt:lpstr>
      <vt:lpstr>Gestione della connessione TCP</vt:lpstr>
      <vt:lpstr>Connection establishment: three-way handshaking</vt:lpstr>
      <vt:lpstr>Data transfer</vt:lpstr>
      <vt:lpstr>Terminazione di una Connessione  (three-way handshaking)</vt:lpstr>
      <vt:lpstr>Half-close</vt:lpstr>
      <vt:lpstr>Controllo di congestione TCP</vt:lpstr>
      <vt:lpstr>Equità di TCP</vt:lpstr>
      <vt:lpstr>Equità (altro)</vt:lpstr>
      <vt:lpstr>Riassunto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3</dc:title>
  <dc:subject>Corso Reti</dc:subject>
  <dc:creator>Luigi Vetrano</dc:creator>
  <cp:lastModifiedBy>Luigi Vetrano</cp:lastModifiedBy>
  <cp:revision>734</cp:revision>
  <cp:lastPrinted>2000-04-27T09:23:27Z</cp:lastPrinted>
  <dcterms:created xsi:type="dcterms:W3CDTF">1999-10-08T19:08:27Z</dcterms:created>
  <dcterms:modified xsi:type="dcterms:W3CDTF">2015-03-29T09:58:49Z</dcterms:modified>
</cp:coreProperties>
</file>